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8" r:id="rId9"/>
    <p:sldId id="269" r:id="rId10"/>
    <p:sldId id="270" r:id="rId11"/>
    <p:sldId id="260" r:id="rId12"/>
    <p:sldId id="261" r:id="rId13"/>
    <p:sldId id="271" r:id="rId14"/>
    <p:sldId id="272" r:id="rId15"/>
    <p:sldId id="275" r:id="rId16"/>
    <p:sldId id="273" r:id="rId17"/>
    <p:sldId id="276" r:id="rId18"/>
    <p:sldId id="278" r:id="rId19"/>
    <p:sldId id="279" r:id="rId20"/>
    <p:sldId id="280" r:id="rId21"/>
    <p:sldId id="277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6F704-A650-334C-9E7C-E9919A464129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9F87D-083A-9442-B4E2-E0F707F438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554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9F87D-083A-9442-B4E2-E0F707F4382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604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9F87D-083A-9442-B4E2-E0F707F4382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03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F710-C73E-5544-9EF6-05EC0945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09B85C-9D0D-1940-8D0B-87378B426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2448A-FB00-D84D-A66D-29CEDF4F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5EBCB-DBD6-994E-988F-28070751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AB36A-7A42-AD44-8B1D-76FB0AB2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35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5D9B-0AD6-E549-B976-8FF38445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95DD2-E17C-764C-BF3B-7FAF55950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9C52E-45AD-0349-8134-AECC9618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1341E-3BB3-C84B-8C3B-17D477CE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2A996-8524-6344-A46A-DE534B59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8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56796-8AD4-B641-A387-BEFC79D0B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A613E-08BE-2946-87BB-FDEB5644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282FB-2D29-7C47-A8F6-3C4F72EF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C263F-3205-5649-92F5-CBEC56F4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12C4E-BAF5-B947-8218-90CC4CD1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2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6BAD9-5445-2E4F-A262-81D782A4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BCFF6-54AD-EC4C-9652-AE374E75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997C5-D1C5-B242-B1AF-3622845F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3A78B-C602-2741-A0DA-E454A20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12397-530D-AF4E-898E-EB84C136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81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4A3F-F521-9147-9246-70B6BA4E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C83D6-E126-A849-8B1E-FF3AADCE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A16BB-7BDD-9643-ACE7-24124C23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F5C5-2C54-F046-8255-0C40C3A4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FA92E-2E96-2440-A679-F741675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96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973C-3B93-224C-BCD4-C1B8B7D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22C5F-B7B5-CF49-96F8-3E53034D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AE619-D9BC-AD4D-933E-D8BCD30C3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C720D-8511-4840-8719-E4E5597D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84F67-B8C6-8347-B846-E8E6DE59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31711-EB1A-E14F-BBEF-C8A676B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1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27CD-9463-0F4E-9B53-33D74090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3330D-7F97-364A-8EAA-C035D0EE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444F5-9884-034E-9FE8-2E2D8EB00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3BA3D8-F315-0F49-8240-38C7DC0C3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A5580-8201-8B4B-B8F4-89EA2415D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AD115-9107-6D4D-9C50-037A613C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B40D2-616E-D54E-A03B-C3D61A49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0031E-D85A-0A46-952C-D0DF0E39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2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D5FC2-29D8-2F4A-8AC6-7C3F9928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406D1-265A-6B4D-97C6-20F4168B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BCDF4C-E0C4-C348-9666-8D630855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5531C4-6014-7F42-9EB5-C68E3CB7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037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2A9E3D-BE0C-DE49-B094-36F9387A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A2D8B-E7F1-0247-B51A-45D846BF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546E32-0352-7143-A0B0-D91E57C6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0E85-FAA1-BC47-9BD6-B0CBD983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DCF1-B335-BE46-9C4E-8BA0EAE2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BA758-0E92-A446-88F8-36AC41AA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A30E5-1527-DE40-89F7-DF6E825A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55D41-67AF-CE40-BD63-E5D7E4C1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8714E-09E2-C041-8560-AF3910F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65EC7-70DD-EE43-967C-44D5E0E7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D4C595-EDB2-C248-A4E1-2D2E42160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2EA59-8857-2345-BE0F-BEA3C7F6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40A17-B7BD-9B42-A534-99F53FE8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E9B20-D953-F740-9B4B-24C424D0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50D52-F454-7342-B17E-01430ED7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37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0FC8BB-138A-F246-B025-ABC082CE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114F8-2409-2640-AE50-D6974342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248F-37B1-A948-A477-78B7254AD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EEF7-FC63-E447-B39A-2836B272D9A7}" type="datetimeFigureOut">
              <a:rPr kumimoji="1" lang="ko-KR" altLang="en-US" smtClean="0"/>
              <a:t>2019. 8. 8.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2D1E3-8667-EB4B-86DE-799F41C50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4C14F-D514-B14B-8F7C-270B1F11C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777A-F27B-C944-95F7-D949239537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78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B088-FA46-C647-9A92-FBFCB85F2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버퍼 </a:t>
            </a:r>
            <a:r>
              <a:rPr kumimoji="1" lang="ko-KR" altLang="en-US" dirty="0" err="1"/>
              <a:t>오버플로우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A566A-C06A-394D-9CCB-DC76E493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55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74CA91-7EC4-284D-A49A-9ED909D43C55}"/>
              </a:ext>
            </a:extLst>
          </p:cNvPr>
          <p:cNvSpPr/>
          <p:nvPr/>
        </p:nvSpPr>
        <p:spPr>
          <a:xfrm>
            <a:off x="4397071" y="126028"/>
            <a:ext cx="3548270" cy="6009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BB02D4-A0FE-7C44-96A4-D996F08506E7}"/>
              </a:ext>
            </a:extLst>
          </p:cNvPr>
          <p:cNvSpPr/>
          <p:nvPr/>
        </p:nvSpPr>
        <p:spPr>
          <a:xfrm>
            <a:off x="4397071" y="314553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0x00000005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A6CC-CCEE-3148-90AD-616DB5157432}"/>
              </a:ext>
            </a:extLst>
          </p:cNvPr>
          <p:cNvSpPr/>
          <p:nvPr/>
        </p:nvSpPr>
        <p:spPr>
          <a:xfrm>
            <a:off x="4397071" y="257860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835A-085D-FB44-957F-F3183DCDF4A5}"/>
              </a:ext>
            </a:extLst>
          </p:cNvPr>
          <p:cNvSpPr/>
          <p:nvPr/>
        </p:nvSpPr>
        <p:spPr>
          <a:xfrm>
            <a:off x="4397071" y="201168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0x00003039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86E9-39F1-834B-BF64-B20294069560}"/>
              </a:ext>
            </a:extLst>
          </p:cNvPr>
          <p:cNvSpPr/>
          <p:nvPr/>
        </p:nvSpPr>
        <p:spPr>
          <a:xfrm>
            <a:off x="4397071" y="1444752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0x38373635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BCC2-1112-6F45-BA00-058710DEF689}"/>
              </a:ext>
            </a:extLst>
          </p:cNvPr>
          <p:cNvSpPr/>
          <p:nvPr/>
        </p:nvSpPr>
        <p:spPr>
          <a:xfrm>
            <a:off x="4397071" y="877824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0x34333231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7BC88-6820-9442-9FC8-927DFAA03AB3}"/>
              </a:ext>
            </a:extLst>
          </p:cNvPr>
          <p:cNvSpPr/>
          <p:nvPr/>
        </p:nvSpPr>
        <p:spPr>
          <a:xfrm>
            <a:off x="4397071" y="31089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0x555545d0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FD58-8232-ED49-9BC0-27AC6F6E6C30}"/>
              </a:ext>
            </a:extLst>
          </p:cNvPr>
          <p:cNvSpPr txBox="1"/>
          <p:nvPr/>
        </p:nvSpPr>
        <p:spPr>
          <a:xfrm>
            <a:off x="2450592" y="32443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69FE-4A00-FB4A-8516-1750D3B0B70A}"/>
              </a:ext>
            </a:extLst>
          </p:cNvPr>
          <p:cNvSpPr txBox="1"/>
          <p:nvPr/>
        </p:nvSpPr>
        <p:spPr>
          <a:xfrm>
            <a:off x="2450592" y="267740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0x7FFFFFFFDE78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9921-6F28-AD45-9764-4D9342C4F3FC}"/>
              </a:ext>
            </a:extLst>
          </p:cNvPr>
          <p:cNvSpPr txBox="1"/>
          <p:nvPr/>
        </p:nvSpPr>
        <p:spPr>
          <a:xfrm>
            <a:off x="2450592" y="210162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0x7FFFFFFFDE74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CE5C0-54F6-2B45-961E-D7C9255412C1}"/>
              </a:ext>
            </a:extLst>
          </p:cNvPr>
          <p:cNvSpPr txBox="1"/>
          <p:nvPr/>
        </p:nvSpPr>
        <p:spPr>
          <a:xfrm>
            <a:off x="2450592" y="153912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0x7FFFFFFFDE70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6C7F-1DD5-AE4C-8BB4-E7DC881E295C}"/>
              </a:ext>
            </a:extLst>
          </p:cNvPr>
          <p:cNvSpPr txBox="1"/>
          <p:nvPr/>
        </p:nvSpPr>
        <p:spPr>
          <a:xfrm>
            <a:off x="2450592" y="97533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0x7FFFFFFFDE6C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677E-E8F5-5C46-B06E-7F52525D63AE}"/>
              </a:ext>
            </a:extLst>
          </p:cNvPr>
          <p:cNvSpPr txBox="1"/>
          <p:nvPr/>
        </p:nvSpPr>
        <p:spPr>
          <a:xfrm>
            <a:off x="2450592" y="40840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0x7FFFFFFFDE68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E4BD3-208F-A14E-B229-337461CE8449}"/>
              </a:ext>
            </a:extLst>
          </p:cNvPr>
          <p:cNvSpPr txBox="1"/>
          <p:nvPr/>
        </p:nvSpPr>
        <p:spPr>
          <a:xfrm>
            <a:off x="10357104" y="208511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eno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14A5-C310-D14B-94C9-017EF1D32E4C}"/>
              </a:ext>
            </a:extLst>
          </p:cNvPr>
          <p:cNvSpPr txBox="1"/>
          <p:nvPr/>
        </p:nvSpPr>
        <p:spPr>
          <a:xfrm>
            <a:off x="8215420" y="243979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buffer_one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F1BC-2D3C-4049-917A-52AE613EE0D7}"/>
              </a:ext>
            </a:extLst>
          </p:cNvPr>
          <p:cNvSpPr txBox="1"/>
          <p:nvPr/>
        </p:nvSpPr>
        <p:spPr>
          <a:xfrm>
            <a:off x="8215420" y="128540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buffer_two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DF00B-0C7D-A84C-BEC5-3844A1086CEE}"/>
              </a:ext>
            </a:extLst>
          </p:cNvPr>
          <p:cNvSpPr txBox="1"/>
          <p:nvPr/>
        </p:nvSpPr>
        <p:spPr>
          <a:xfrm>
            <a:off x="5796501" y="631714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51C1B24-019B-134C-B815-04BD57BB1035}"/>
              </a:ext>
            </a:extLst>
          </p:cNvPr>
          <p:cNvCxnSpPr/>
          <p:nvPr/>
        </p:nvCxnSpPr>
        <p:spPr>
          <a:xfrm>
            <a:off x="7086600" y="2322576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B7D3DE-4887-6B44-8085-5F672400044F}"/>
              </a:ext>
            </a:extLst>
          </p:cNvPr>
          <p:cNvSpPr txBox="1"/>
          <p:nvPr/>
        </p:nvSpPr>
        <p:spPr>
          <a:xfrm>
            <a:off x="8433816" y="32443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value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135CE-D849-884E-8F39-060125EFF645}"/>
              </a:ext>
            </a:extLst>
          </p:cNvPr>
          <p:cNvSpPr txBox="1"/>
          <p:nvPr/>
        </p:nvSpPr>
        <p:spPr>
          <a:xfrm>
            <a:off x="10357104" y="951263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owt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30796F-A50C-6948-9DBD-1C67987A7041}"/>
              </a:ext>
            </a:extLst>
          </p:cNvPr>
          <p:cNvCxnSpPr/>
          <p:nvPr/>
        </p:nvCxnSpPr>
        <p:spPr>
          <a:xfrm>
            <a:off x="7086600" y="1188720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F6D811-B55E-FE4F-A7AE-8241E9242EEF}"/>
              </a:ext>
            </a:extLst>
          </p:cNvPr>
          <p:cNvSpPr/>
          <p:nvPr/>
        </p:nvSpPr>
        <p:spPr>
          <a:xfrm>
            <a:off x="4397071" y="4412409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0x34333231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63FE31-76D2-2647-ABAF-ACB99DC5CDAB}"/>
              </a:ext>
            </a:extLst>
          </p:cNvPr>
          <p:cNvSpPr/>
          <p:nvPr/>
        </p:nvSpPr>
        <p:spPr>
          <a:xfrm>
            <a:off x="4397071" y="499055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0x38373635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3F739-9A64-D940-9360-7DC6D6F7D971}"/>
              </a:ext>
            </a:extLst>
          </p:cNvPr>
          <p:cNvSpPr txBox="1"/>
          <p:nvPr/>
        </p:nvSpPr>
        <p:spPr>
          <a:xfrm>
            <a:off x="5796501" y="391006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….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DADF9E-A77F-BC4B-B7B1-B1E544A6B699}"/>
              </a:ext>
            </a:extLst>
          </p:cNvPr>
          <p:cNvSpPr/>
          <p:nvPr/>
        </p:nvSpPr>
        <p:spPr>
          <a:xfrm>
            <a:off x="4397071" y="5558649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0x43003039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F500FA-C83B-784C-9E46-7F11AB677753}"/>
              </a:ext>
            </a:extLst>
          </p:cNvPr>
          <p:cNvSpPr txBox="1"/>
          <p:nvPr/>
        </p:nvSpPr>
        <p:spPr>
          <a:xfrm>
            <a:off x="8561832" y="499097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“1234567890”</a:t>
            </a:r>
            <a:endParaRPr kumimoji="1" lang="ko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A1CE861-1FE5-D843-BA8E-11C8C99C4102}"/>
              </a:ext>
            </a:extLst>
          </p:cNvPr>
          <p:cNvSpPr/>
          <p:nvPr/>
        </p:nvSpPr>
        <p:spPr>
          <a:xfrm>
            <a:off x="146304" y="192523"/>
            <a:ext cx="3218688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strcpy</a:t>
            </a:r>
            <a:r>
              <a:rPr kumimoji="1" lang="en-US" altLang="ko-KR" dirty="0"/>
              <a:t>( </a:t>
            </a:r>
            <a:r>
              <a:rPr kumimoji="1" lang="en-US" altLang="ko-KR" dirty="0" err="1"/>
              <a:t>buffer_two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argv</a:t>
            </a:r>
            <a:r>
              <a:rPr kumimoji="1" lang="en-US" altLang="ko-KR" dirty="0"/>
              <a:t>[1] 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17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병, 텍스트, 실내이(가) 표시된 사진&#10;&#10;자동 생성된 설명">
            <a:extLst>
              <a:ext uri="{FF2B5EF4-FFF2-40B4-BE49-F238E27FC236}">
                <a16:creationId xmlns:a16="http://schemas.microsoft.com/office/drawing/2014/main" id="{CC86B33D-08B1-7B49-B548-0AB6F2B3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2CBB-4A6D-8B43-A28E-7201D21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06944-BAB2-0949-918C-FBFE83AB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IF &gt;&gt; ./</a:t>
            </a:r>
            <a:r>
              <a:rPr kumimoji="1" lang="en-US" altLang="ko-KR" sz="3000" dirty="0" err="1"/>
              <a:t>overflow_example</a:t>
            </a:r>
            <a:r>
              <a:rPr kumimoji="1" lang="en-US" altLang="ko-KR" sz="3000" dirty="0"/>
              <a:t> $(</a:t>
            </a:r>
            <a:r>
              <a:rPr kumimoji="1" lang="en-US" altLang="ko-KR" sz="3000" dirty="0" err="1"/>
              <a:t>perl</a:t>
            </a:r>
            <a:r>
              <a:rPr kumimoji="1" lang="en-US" altLang="ko-KR" sz="3000" dirty="0"/>
              <a:t> –e ‘print ”A”x28’)</a:t>
            </a:r>
            <a:r>
              <a:rPr kumimoji="1" lang="en-US" altLang="ko-KR" dirty="0"/>
              <a:t>  </a:t>
            </a:r>
            <a:r>
              <a:rPr kumimoji="1" lang="en-US" altLang="ko-KR" sz="10000" dirty="0"/>
              <a:t>?</a:t>
            </a:r>
            <a:endParaRPr kumimoji="1"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52556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74CA91-7EC4-284D-A49A-9ED909D43C55}"/>
              </a:ext>
            </a:extLst>
          </p:cNvPr>
          <p:cNvSpPr/>
          <p:nvPr/>
        </p:nvSpPr>
        <p:spPr>
          <a:xfrm>
            <a:off x="4397071" y="126028"/>
            <a:ext cx="3548270" cy="5854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BB02D4-A0FE-7C44-96A4-D996F08506E7}"/>
              </a:ext>
            </a:extLst>
          </p:cNvPr>
          <p:cNvSpPr/>
          <p:nvPr/>
        </p:nvSpPr>
        <p:spPr>
          <a:xfrm>
            <a:off x="4397071" y="314553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0x00000005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A6CC-CCEE-3148-90AD-616DB5157432}"/>
              </a:ext>
            </a:extLst>
          </p:cNvPr>
          <p:cNvSpPr/>
          <p:nvPr/>
        </p:nvSpPr>
        <p:spPr>
          <a:xfrm>
            <a:off x="4397071" y="257860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835A-085D-FB44-957F-F3183DCDF4A5}"/>
              </a:ext>
            </a:extLst>
          </p:cNvPr>
          <p:cNvSpPr/>
          <p:nvPr/>
        </p:nvSpPr>
        <p:spPr>
          <a:xfrm>
            <a:off x="4397071" y="201168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0x00003039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86E9-39F1-834B-BF64-B20294069560}"/>
              </a:ext>
            </a:extLst>
          </p:cNvPr>
          <p:cNvSpPr/>
          <p:nvPr/>
        </p:nvSpPr>
        <p:spPr>
          <a:xfrm>
            <a:off x="4397071" y="1444752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0x38373635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BCC2-1112-6F45-BA00-058710DEF689}"/>
              </a:ext>
            </a:extLst>
          </p:cNvPr>
          <p:cNvSpPr/>
          <p:nvPr/>
        </p:nvSpPr>
        <p:spPr>
          <a:xfrm>
            <a:off x="4397071" y="877824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0x34333231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7BC88-6820-9442-9FC8-927DFAA03AB3}"/>
              </a:ext>
            </a:extLst>
          </p:cNvPr>
          <p:cNvSpPr/>
          <p:nvPr/>
        </p:nvSpPr>
        <p:spPr>
          <a:xfrm>
            <a:off x="4397071" y="31089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0x555545d0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FD58-8232-ED49-9BC0-27AC6F6E6C30}"/>
              </a:ext>
            </a:extLst>
          </p:cNvPr>
          <p:cNvSpPr txBox="1"/>
          <p:nvPr/>
        </p:nvSpPr>
        <p:spPr>
          <a:xfrm>
            <a:off x="2450592" y="32443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69FE-4A00-FB4A-8516-1750D3B0B70A}"/>
              </a:ext>
            </a:extLst>
          </p:cNvPr>
          <p:cNvSpPr txBox="1"/>
          <p:nvPr/>
        </p:nvSpPr>
        <p:spPr>
          <a:xfrm>
            <a:off x="2450592" y="267740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0x7FFFFFFFDE78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9921-6F28-AD45-9764-4D9342C4F3FC}"/>
              </a:ext>
            </a:extLst>
          </p:cNvPr>
          <p:cNvSpPr txBox="1"/>
          <p:nvPr/>
        </p:nvSpPr>
        <p:spPr>
          <a:xfrm>
            <a:off x="2450592" y="210162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0x7FFFFFFFDE74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CE5C0-54F6-2B45-961E-D7C9255412C1}"/>
              </a:ext>
            </a:extLst>
          </p:cNvPr>
          <p:cNvSpPr txBox="1"/>
          <p:nvPr/>
        </p:nvSpPr>
        <p:spPr>
          <a:xfrm>
            <a:off x="2450592" y="153912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0x7FFFFFFFDE70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6C7F-1DD5-AE4C-8BB4-E7DC881E295C}"/>
              </a:ext>
            </a:extLst>
          </p:cNvPr>
          <p:cNvSpPr txBox="1"/>
          <p:nvPr/>
        </p:nvSpPr>
        <p:spPr>
          <a:xfrm>
            <a:off x="2450592" y="97533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0x7FFFFFFFDE6C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677E-E8F5-5C46-B06E-7F52525D63AE}"/>
              </a:ext>
            </a:extLst>
          </p:cNvPr>
          <p:cNvSpPr txBox="1"/>
          <p:nvPr/>
        </p:nvSpPr>
        <p:spPr>
          <a:xfrm>
            <a:off x="2450592" y="40840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0x7FFFFFFFDE68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E4BD3-208F-A14E-B229-337461CE8449}"/>
              </a:ext>
            </a:extLst>
          </p:cNvPr>
          <p:cNvSpPr txBox="1"/>
          <p:nvPr/>
        </p:nvSpPr>
        <p:spPr>
          <a:xfrm>
            <a:off x="10357104" y="208511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eno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14A5-C310-D14B-94C9-017EF1D32E4C}"/>
              </a:ext>
            </a:extLst>
          </p:cNvPr>
          <p:cNvSpPr txBox="1"/>
          <p:nvPr/>
        </p:nvSpPr>
        <p:spPr>
          <a:xfrm>
            <a:off x="8215420" y="243979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buffer_one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F1BC-2D3C-4049-917A-52AE613EE0D7}"/>
              </a:ext>
            </a:extLst>
          </p:cNvPr>
          <p:cNvSpPr txBox="1"/>
          <p:nvPr/>
        </p:nvSpPr>
        <p:spPr>
          <a:xfrm>
            <a:off x="8215420" y="128540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buffer_two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DF00B-0C7D-A84C-BEC5-3844A1086CEE}"/>
              </a:ext>
            </a:extLst>
          </p:cNvPr>
          <p:cNvSpPr txBox="1"/>
          <p:nvPr/>
        </p:nvSpPr>
        <p:spPr>
          <a:xfrm>
            <a:off x="5796501" y="617282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51C1B24-019B-134C-B815-04BD57BB1035}"/>
              </a:ext>
            </a:extLst>
          </p:cNvPr>
          <p:cNvCxnSpPr/>
          <p:nvPr/>
        </p:nvCxnSpPr>
        <p:spPr>
          <a:xfrm>
            <a:off x="7086600" y="2322576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B7D3DE-4887-6B44-8085-5F672400044F}"/>
              </a:ext>
            </a:extLst>
          </p:cNvPr>
          <p:cNvSpPr txBox="1"/>
          <p:nvPr/>
        </p:nvSpPr>
        <p:spPr>
          <a:xfrm>
            <a:off x="8433816" y="32443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value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135CE-D849-884E-8F39-060125EFF645}"/>
              </a:ext>
            </a:extLst>
          </p:cNvPr>
          <p:cNvSpPr txBox="1"/>
          <p:nvPr/>
        </p:nvSpPr>
        <p:spPr>
          <a:xfrm>
            <a:off x="10357104" y="951263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owt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30796F-A50C-6948-9DBD-1C67987A7041}"/>
              </a:ext>
            </a:extLst>
          </p:cNvPr>
          <p:cNvCxnSpPr/>
          <p:nvPr/>
        </p:nvCxnSpPr>
        <p:spPr>
          <a:xfrm>
            <a:off x="7086600" y="1188720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F6D811-B55E-FE4F-A7AE-8241E9242EEF}"/>
              </a:ext>
            </a:extLst>
          </p:cNvPr>
          <p:cNvSpPr/>
          <p:nvPr/>
        </p:nvSpPr>
        <p:spPr>
          <a:xfrm>
            <a:off x="4397071" y="426700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0x00005555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63FE31-76D2-2647-ABAF-ACB99DC5CDAB}"/>
              </a:ext>
            </a:extLst>
          </p:cNvPr>
          <p:cNvSpPr/>
          <p:nvPr/>
        </p:nvSpPr>
        <p:spPr>
          <a:xfrm>
            <a:off x="4397071" y="4845149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0xF7A05B97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DADF9E-A77F-BC4B-B7B1-B1E544A6B699}"/>
              </a:ext>
            </a:extLst>
          </p:cNvPr>
          <p:cNvSpPr/>
          <p:nvPr/>
        </p:nvSpPr>
        <p:spPr>
          <a:xfrm>
            <a:off x="4397071" y="5413248"/>
            <a:ext cx="3548270" cy="56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0x00007FFF</a:t>
            </a:r>
            <a:endParaRPr kumimoji="1" lang="ko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A1CE861-1FE5-D843-BA8E-11C8C99C4102}"/>
              </a:ext>
            </a:extLst>
          </p:cNvPr>
          <p:cNvSpPr/>
          <p:nvPr/>
        </p:nvSpPr>
        <p:spPr>
          <a:xfrm>
            <a:off x="146304" y="192523"/>
            <a:ext cx="3218688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strcpy</a:t>
            </a:r>
            <a:r>
              <a:rPr kumimoji="1" lang="en-US" altLang="ko-KR" dirty="0"/>
              <a:t>( </a:t>
            </a:r>
            <a:r>
              <a:rPr kumimoji="1" lang="en-US" altLang="ko-KR" dirty="0" err="1"/>
              <a:t>buffer_two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argv</a:t>
            </a:r>
            <a:r>
              <a:rPr kumimoji="1" lang="en-US" altLang="ko-KR" dirty="0"/>
              <a:t>[1] )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F6283E-8776-FA46-94B0-56950B9EA697}"/>
              </a:ext>
            </a:extLst>
          </p:cNvPr>
          <p:cNvSpPr/>
          <p:nvPr/>
        </p:nvSpPr>
        <p:spPr>
          <a:xfrm>
            <a:off x="4397071" y="3702865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0x55554800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D0BE1-1FA5-AC4F-B135-D85E4A7E82DA}"/>
              </a:ext>
            </a:extLst>
          </p:cNvPr>
          <p:cNvSpPr txBox="1"/>
          <p:nvPr/>
        </p:nvSpPr>
        <p:spPr>
          <a:xfrm>
            <a:off x="2450592" y="376979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0x7FFFFFFFDE84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326936-5F14-C543-B926-96A107A78ACB}"/>
              </a:ext>
            </a:extLst>
          </p:cNvPr>
          <p:cNvSpPr txBox="1"/>
          <p:nvPr/>
        </p:nvSpPr>
        <p:spPr>
          <a:xfrm>
            <a:off x="8433816" y="378204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%</a:t>
            </a:r>
            <a:r>
              <a:rPr kumimoji="1" lang="en-US" altLang="ko-KR" dirty="0" err="1"/>
              <a:t>rbp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56A4-C3F2-3A4D-B9D2-356CEA6CE179}"/>
              </a:ext>
            </a:extLst>
          </p:cNvPr>
          <p:cNvSpPr txBox="1"/>
          <p:nvPr/>
        </p:nvSpPr>
        <p:spPr>
          <a:xfrm>
            <a:off x="8424208" y="488701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리턴주소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2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74CA91-7EC4-284D-A49A-9ED909D43C55}"/>
              </a:ext>
            </a:extLst>
          </p:cNvPr>
          <p:cNvSpPr/>
          <p:nvPr/>
        </p:nvSpPr>
        <p:spPr>
          <a:xfrm>
            <a:off x="4397071" y="126028"/>
            <a:ext cx="3548270" cy="5854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BB02D4-A0FE-7C44-96A4-D996F08506E7}"/>
              </a:ext>
            </a:extLst>
          </p:cNvPr>
          <p:cNvSpPr/>
          <p:nvPr/>
        </p:nvSpPr>
        <p:spPr>
          <a:xfrm>
            <a:off x="4397071" y="314553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0xAAAAAAAA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A6CC-CCEE-3148-90AD-616DB5157432}"/>
              </a:ext>
            </a:extLst>
          </p:cNvPr>
          <p:cNvSpPr/>
          <p:nvPr/>
        </p:nvSpPr>
        <p:spPr>
          <a:xfrm>
            <a:off x="4397071" y="257860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0xAAAAAAAA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835A-085D-FB44-957F-F3183DCDF4A5}"/>
              </a:ext>
            </a:extLst>
          </p:cNvPr>
          <p:cNvSpPr/>
          <p:nvPr/>
        </p:nvSpPr>
        <p:spPr>
          <a:xfrm>
            <a:off x="4397071" y="201168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0xAAAAAAAA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86E9-39F1-834B-BF64-B20294069560}"/>
              </a:ext>
            </a:extLst>
          </p:cNvPr>
          <p:cNvSpPr/>
          <p:nvPr/>
        </p:nvSpPr>
        <p:spPr>
          <a:xfrm>
            <a:off x="4397071" y="1444752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0xAAAAAAAA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BCC2-1112-6F45-BA00-058710DEF689}"/>
              </a:ext>
            </a:extLst>
          </p:cNvPr>
          <p:cNvSpPr/>
          <p:nvPr/>
        </p:nvSpPr>
        <p:spPr>
          <a:xfrm>
            <a:off x="4397071" y="877824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0xAAAAAAAA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7BC88-6820-9442-9FC8-927DFAA03AB3}"/>
              </a:ext>
            </a:extLst>
          </p:cNvPr>
          <p:cNvSpPr/>
          <p:nvPr/>
        </p:nvSpPr>
        <p:spPr>
          <a:xfrm>
            <a:off x="4397071" y="31089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0x555545d0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FD58-8232-ED49-9BC0-27AC6F6E6C30}"/>
              </a:ext>
            </a:extLst>
          </p:cNvPr>
          <p:cNvSpPr txBox="1"/>
          <p:nvPr/>
        </p:nvSpPr>
        <p:spPr>
          <a:xfrm>
            <a:off x="2450592" y="32443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69FE-4A00-FB4A-8516-1750D3B0B70A}"/>
              </a:ext>
            </a:extLst>
          </p:cNvPr>
          <p:cNvSpPr txBox="1"/>
          <p:nvPr/>
        </p:nvSpPr>
        <p:spPr>
          <a:xfrm>
            <a:off x="2450592" y="267740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0x7FFFFFFFDE78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9921-6F28-AD45-9764-4D9342C4F3FC}"/>
              </a:ext>
            </a:extLst>
          </p:cNvPr>
          <p:cNvSpPr txBox="1"/>
          <p:nvPr/>
        </p:nvSpPr>
        <p:spPr>
          <a:xfrm>
            <a:off x="2450592" y="210162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0x7FFFFFFFDE74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CE5C0-54F6-2B45-961E-D7C9255412C1}"/>
              </a:ext>
            </a:extLst>
          </p:cNvPr>
          <p:cNvSpPr txBox="1"/>
          <p:nvPr/>
        </p:nvSpPr>
        <p:spPr>
          <a:xfrm>
            <a:off x="2450592" y="153912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0x7FFFFFFFDE70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6C7F-1DD5-AE4C-8BB4-E7DC881E295C}"/>
              </a:ext>
            </a:extLst>
          </p:cNvPr>
          <p:cNvSpPr txBox="1"/>
          <p:nvPr/>
        </p:nvSpPr>
        <p:spPr>
          <a:xfrm>
            <a:off x="2450592" y="97533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0x7FFFFFFFDE6C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677E-E8F5-5C46-B06E-7F52525D63AE}"/>
              </a:ext>
            </a:extLst>
          </p:cNvPr>
          <p:cNvSpPr txBox="1"/>
          <p:nvPr/>
        </p:nvSpPr>
        <p:spPr>
          <a:xfrm>
            <a:off x="2450592" y="40840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0x7FFFFFFFDE68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E4BD3-208F-A14E-B229-337461CE8449}"/>
              </a:ext>
            </a:extLst>
          </p:cNvPr>
          <p:cNvSpPr txBox="1"/>
          <p:nvPr/>
        </p:nvSpPr>
        <p:spPr>
          <a:xfrm>
            <a:off x="10357104" y="208511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eno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14A5-C310-D14B-94C9-017EF1D32E4C}"/>
              </a:ext>
            </a:extLst>
          </p:cNvPr>
          <p:cNvSpPr txBox="1"/>
          <p:nvPr/>
        </p:nvSpPr>
        <p:spPr>
          <a:xfrm>
            <a:off x="8215420" y="243979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buffer_one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F1BC-2D3C-4049-917A-52AE613EE0D7}"/>
              </a:ext>
            </a:extLst>
          </p:cNvPr>
          <p:cNvSpPr txBox="1"/>
          <p:nvPr/>
        </p:nvSpPr>
        <p:spPr>
          <a:xfrm>
            <a:off x="8215420" y="128540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buffer_two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DF00B-0C7D-A84C-BEC5-3844A1086CEE}"/>
              </a:ext>
            </a:extLst>
          </p:cNvPr>
          <p:cNvSpPr txBox="1"/>
          <p:nvPr/>
        </p:nvSpPr>
        <p:spPr>
          <a:xfrm>
            <a:off x="5796501" y="617282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51C1B24-019B-134C-B815-04BD57BB1035}"/>
              </a:ext>
            </a:extLst>
          </p:cNvPr>
          <p:cNvCxnSpPr/>
          <p:nvPr/>
        </p:nvCxnSpPr>
        <p:spPr>
          <a:xfrm>
            <a:off x="7086600" y="2322576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B7D3DE-4887-6B44-8085-5F672400044F}"/>
              </a:ext>
            </a:extLst>
          </p:cNvPr>
          <p:cNvSpPr txBox="1"/>
          <p:nvPr/>
        </p:nvSpPr>
        <p:spPr>
          <a:xfrm>
            <a:off x="8433816" y="32443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value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135CE-D849-884E-8F39-060125EFF645}"/>
              </a:ext>
            </a:extLst>
          </p:cNvPr>
          <p:cNvSpPr txBox="1"/>
          <p:nvPr/>
        </p:nvSpPr>
        <p:spPr>
          <a:xfrm>
            <a:off x="10357104" y="951263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owt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30796F-A50C-6948-9DBD-1C67987A7041}"/>
              </a:ext>
            </a:extLst>
          </p:cNvPr>
          <p:cNvCxnSpPr/>
          <p:nvPr/>
        </p:nvCxnSpPr>
        <p:spPr>
          <a:xfrm>
            <a:off x="7086600" y="1188720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F6D811-B55E-FE4F-A7AE-8241E9242EEF}"/>
              </a:ext>
            </a:extLst>
          </p:cNvPr>
          <p:cNvSpPr/>
          <p:nvPr/>
        </p:nvSpPr>
        <p:spPr>
          <a:xfrm>
            <a:off x="4397071" y="426700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0xAAAAAAAA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63FE31-76D2-2647-ABAF-ACB99DC5CDAB}"/>
              </a:ext>
            </a:extLst>
          </p:cNvPr>
          <p:cNvSpPr/>
          <p:nvPr/>
        </p:nvSpPr>
        <p:spPr>
          <a:xfrm>
            <a:off x="4397071" y="4845149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0xF7A05B00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DADF9E-A77F-BC4B-B7B1-B1E544A6B699}"/>
              </a:ext>
            </a:extLst>
          </p:cNvPr>
          <p:cNvSpPr/>
          <p:nvPr/>
        </p:nvSpPr>
        <p:spPr>
          <a:xfrm>
            <a:off x="4397071" y="5413248"/>
            <a:ext cx="3548270" cy="56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0x00007FFF</a:t>
            </a:r>
            <a:endParaRPr kumimoji="1" lang="ko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A1CE861-1FE5-D843-BA8E-11C8C99C4102}"/>
              </a:ext>
            </a:extLst>
          </p:cNvPr>
          <p:cNvSpPr/>
          <p:nvPr/>
        </p:nvSpPr>
        <p:spPr>
          <a:xfrm>
            <a:off x="146304" y="192523"/>
            <a:ext cx="3218688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strcpy</a:t>
            </a:r>
            <a:r>
              <a:rPr kumimoji="1" lang="en-US" altLang="ko-KR" dirty="0"/>
              <a:t>( </a:t>
            </a:r>
            <a:r>
              <a:rPr kumimoji="1" lang="en-US" altLang="ko-KR" dirty="0" err="1"/>
              <a:t>buffer_two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argv</a:t>
            </a:r>
            <a:r>
              <a:rPr kumimoji="1" lang="en-US" altLang="ko-KR" dirty="0"/>
              <a:t>[1] )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F6283E-8776-FA46-94B0-56950B9EA697}"/>
              </a:ext>
            </a:extLst>
          </p:cNvPr>
          <p:cNvSpPr/>
          <p:nvPr/>
        </p:nvSpPr>
        <p:spPr>
          <a:xfrm>
            <a:off x="4397071" y="3702865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0xAAAAAAAA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D0BE1-1FA5-AC4F-B135-D85E4A7E82DA}"/>
              </a:ext>
            </a:extLst>
          </p:cNvPr>
          <p:cNvSpPr txBox="1"/>
          <p:nvPr/>
        </p:nvSpPr>
        <p:spPr>
          <a:xfrm>
            <a:off x="2450592" y="376979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0x7FFFFFFFDE84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326936-5F14-C543-B926-96A107A78ACB}"/>
              </a:ext>
            </a:extLst>
          </p:cNvPr>
          <p:cNvSpPr txBox="1"/>
          <p:nvPr/>
        </p:nvSpPr>
        <p:spPr>
          <a:xfrm>
            <a:off x="8433816" y="378204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%</a:t>
            </a:r>
            <a:r>
              <a:rPr kumimoji="1" lang="en-US" altLang="ko-KR" dirty="0" err="1"/>
              <a:t>rbp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56A4-C3F2-3A4D-B9D2-356CEA6CE179}"/>
              </a:ext>
            </a:extLst>
          </p:cNvPr>
          <p:cNvSpPr txBox="1"/>
          <p:nvPr/>
        </p:nvSpPr>
        <p:spPr>
          <a:xfrm>
            <a:off x="8424208" y="488701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리턴주소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0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D11E7-40E8-F94D-8771-42A955EF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"/>
            <a:ext cx="10515600" cy="67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#include&lt;</a:t>
            </a:r>
            <a:r>
              <a:rPr kumimoji="1" lang="en" altLang="ko-KR" sz="2000" dirty="0" err="1">
                <a:latin typeface="Monaco" pitchFamily="2" charset="0"/>
              </a:rPr>
              <a:t>stdio.h</a:t>
            </a:r>
            <a:r>
              <a:rPr kumimoji="1" lang="en" altLang="ko-KR" sz="2000" dirty="0"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#include&lt;</a:t>
            </a:r>
            <a:r>
              <a:rPr kumimoji="1" lang="en" altLang="ko-KR" sz="2000" dirty="0" err="1">
                <a:latin typeface="Monaco" pitchFamily="2" charset="0"/>
              </a:rPr>
              <a:t>stdlib.h</a:t>
            </a:r>
            <a:r>
              <a:rPr kumimoji="1" lang="en" altLang="ko-KR" sz="2000" dirty="0"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#include&lt;</a:t>
            </a:r>
            <a:r>
              <a:rPr kumimoji="1" lang="en" altLang="ko-KR" sz="2000" dirty="0" err="1">
                <a:latin typeface="Monaco" pitchFamily="2" charset="0"/>
              </a:rPr>
              <a:t>string.h</a:t>
            </a:r>
            <a:r>
              <a:rPr kumimoji="1" lang="en" altLang="ko-KR" sz="2000" dirty="0">
                <a:latin typeface="Monaco" pitchFamily="2" charset="0"/>
              </a:rPr>
              <a:t>&gt;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int </a:t>
            </a:r>
            <a:r>
              <a:rPr kumimoji="1" lang="en" altLang="ko-KR" sz="2000" dirty="0" err="1">
                <a:latin typeface="Monaco" pitchFamily="2" charset="0"/>
              </a:rPr>
              <a:t>check_authentication</a:t>
            </a:r>
            <a:r>
              <a:rPr kumimoji="1" lang="en" altLang="ko-KR" sz="2000" dirty="0">
                <a:latin typeface="Monaco" pitchFamily="2" charset="0"/>
              </a:rPr>
              <a:t>(char *password){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int 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 = 0;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char 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[16];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</a:t>
            </a:r>
            <a:r>
              <a:rPr kumimoji="1" lang="en" altLang="ko-KR" sz="2000" dirty="0" err="1">
                <a:latin typeface="Monaco" pitchFamily="2" charset="0"/>
              </a:rPr>
              <a:t>strcpy</a:t>
            </a:r>
            <a:r>
              <a:rPr kumimoji="1" lang="en" altLang="ko-KR" sz="2000" dirty="0">
                <a:latin typeface="Monaco" pitchFamily="2" charset="0"/>
              </a:rPr>
              <a:t>(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, password);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if(</a:t>
            </a:r>
            <a:r>
              <a:rPr kumimoji="1" lang="en" altLang="ko-KR" sz="2000" dirty="0" err="1">
                <a:latin typeface="Monaco" pitchFamily="2" charset="0"/>
              </a:rPr>
              <a:t>strcmp</a:t>
            </a:r>
            <a:r>
              <a:rPr kumimoji="1" lang="en" altLang="ko-KR" sz="2000" dirty="0">
                <a:latin typeface="Monaco" pitchFamily="2" charset="0"/>
              </a:rPr>
              <a:t>(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, "brillig") == 0)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 = 1;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if(</a:t>
            </a:r>
            <a:r>
              <a:rPr kumimoji="1" lang="en" altLang="ko-KR" sz="2000" dirty="0" err="1">
                <a:latin typeface="Monaco" pitchFamily="2" charset="0"/>
              </a:rPr>
              <a:t>strcmp</a:t>
            </a:r>
            <a:r>
              <a:rPr kumimoji="1" lang="en" altLang="ko-KR" sz="2000" dirty="0">
                <a:latin typeface="Monaco" pitchFamily="2" charset="0"/>
              </a:rPr>
              <a:t>(</a:t>
            </a:r>
            <a:r>
              <a:rPr kumimoji="1" lang="en" altLang="ko-KR" sz="2000" dirty="0" err="1">
                <a:latin typeface="Monaco" pitchFamily="2" charset="0"/>
              </a:rPr>
              <a:t>password_buffer</a:t>
            </a:r>
            <a:r>
              <a:rPr kumimoji="1" lang="en" altLang="ko-KR" sz="2000" dirty="0">
                <a:latin typeface="Monaco" pitchFamily="2" charset="0"/>
              </a:rPr>
              <a:t>, "</a:t>
            </a:r>
            <a:r>
              <a:rPr kumimoji="1" lang="en" altLang="ko-KR" sz="2000" dirty="0" err="1">
                <a:latin typeface="Monaco" pitchFamily="2" charset="0"/>
              </a:rPr>
              <a:t>outgrabe</a:t>
            </a:r>
            <a:r>
              <a:rPr kumimoji="1" lang="en" altLang="ko-KR" sz="2000" dirty="0">
                <a:latin typeface="Monaco" pitchFamily="2" charset="0"/>
              </a:rPr>
              <a:t>") == 0)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 = 1;</a:t>
            </a:r>
          </a:p>
          <a:p>
            <a:pPr marL="0" indent="0">
              <a:buNone/>
            </a:pPr>
            <a:endParaRPr kumimoji="1" lang="en" altLang="ko-KR" sz="2000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	return </a:t>
            </a:r>
            <a:r>
              <a:rPr kumimoji="1" lang="en" altLang="ko-KR" sz="2000" dirty="0" err="1">
                <a:latin typeface="Monaco" pitchFamily="2" charset="0"/>
              </a:rPr>
              <a:t>auth_flag</a:t>
            </a:r>
            <a:r>
              <a:rPr kumimoji="1" lang="en" altLang="ko-KR" sz="2000" dirty="0">
                <a:latin typeface="Monaco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" altLang="ko-KR" sz="2000" dirty="0">
                <a:latin typeface="Monac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98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C1A0D-C1F9-2244-8E4B-F1D4ECD3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"/>
            <a:ext cx="10515600" cy="60306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int main(int </a:t>
            </a:r>
            <a:r>
              <a:rPr kumimoji="1" lang="en" altLang="ko-KR" dirty="0" err="1">
                <a:latin typeface="Monaco" pitchFamily="2" charset="0"/>
              </a:rPr>
              <a:t>argc</a:t>
            </a:r>
            <a:r>
              <a:rPr kumimoji="1" lang="en" altLang="ko-KR" dirty="0">
                <a:latin typeface="Monaco" pitchFamily="2" charset="0"/>
              </a:rPr>
              <a:t>, char *</a:t>
            </a:r>
            <a:r>
              <a:rPr kumimoji="1" lang="en" altLang="ko-KR" dirty="0" err="1">
                <a:latin typeface="Monaco" pitchFamily="2" charset="0"/>
              </a:rPr>
              <a:t>argv</a:t>
            </a:r>
            <a:r>
              <a:rPr kumimoji="1" lang="en" altLang="ko-KR" dirty="0">
                <a:latin typeface="Monaco" pitchFamily="2" charset="0"/>
              </a:rPr>
              <a:t>[]){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if(</a:t>
            </a:r>
            <a:r>
              <a:rPr kumimoji="1" lang="en" altLang="ko-KR" dirty="0" err="1">
                <a:latin typeface="Monaco" pitchFamily="2" charset="0"/>
              </a:rPr>
              <a:t>argc</a:t>
            </a:r>
            <a:r>
              <a:rPr kumimoji="1" lang="en" altLang="ko-KR" dirty="0">
                <a:latin typeface="Monaco" pitchFamily="2" charset="0"/>
              </a:rPr>
              <a:t> &lt; 2){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</a:t>
            </a:r>
            <a:r>
              <a:rPr kumimoji="1" lang="ko-KR" altLang="en-US" dirty="0">
                <a:latin typeface="Monaco" pitchFamily="2" charset="0"/>
              </a:rPr>
              <a:t>사용법 </a:t>
            </a:r>
            <a:r>
              <a:rPr kumimoji="1" lang="en-US" altLang="ko-KR" dirty="0">
                <a:latin typeface="Monaco" pitchFamily="2" charset="0"/>
              </a:rPr>
              <a:t>: %</a:t>
            </a:r>
            <a:r>
              <a:rPr kumimoji="1" lang="en" altLang="ko-KR" dirty="0">
                <a:latin typeface="Monaco" pitchFamily="2" charset="0"/>
              </a:rPr>
              <a:t>s &lt;</a:t>
            </a:r>
            <a:r>
              <a:rPr kumimoji="1" lang="ko-KR" altLang="en-US" dirty="0">
                <a:latin typeface="Monaco" pitchFamily="2" charset="0"/>
              </a:rPr>
              <a:t>패스워드</a:t>
            </a:r>
            <a:r>
              <a:rPr kumimoji="1" lang="en-US" altLang="ko-KR" dirty="0">
                <a:latin typeface="Monaco" pitchFamily="2" charset="0"/>
              </a:rPr>
              <a:t>&gt;\</a:t>
            </a:r>
            <a:r>
              <a:rPr kumimoji="1" lang="en" altLang="ko-KR" dirty="0">
                <a:latin typeface="Monaco" pitchFamily="2" charset="0"/>
              </a:rPr>
              <a:t>n", </a:t>
            </a:r>
            <a:r>
              <a:rPr kumimoji="1" lang="en" altLang="ko-KR" dirty="0" err="1">
                <a:latin typeface="Monaco" pitchFamily="2" charset="0"/>
              </a:rPr>
              <a:t>argv</a:t>
            </a:r>
            <a:r>
              <a:rPr kumimoji="1" lang="en" altLang="ko-KR" dirty="0">
                <a:latin typeface="Monaco" pitchFamily="2" charset="0"/>
              </a:rPr>
              <a:t>[0]);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exit(0);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}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if(</a:t>
            </a:r>
            <a:r>
              <a:rPr kumimoji="1" lang="en" altLang="ko-KR" dirty="0" err="1">
                <a:latin typeface="Monaco" pitchFamily="2" charset="0"/>
              </a:rPr>
              <a:t>check_authentication</a:t>
            </a:r>
            <a:r>
              <a:rPr kumimoji="1" lang="en" altLang="ko-KR" dirty="0">
                <a:latin typeface="Monaco" pitchFamily="2" charset="0"/>
              </a:rPr>
              <a:t>(</a:t>
            </a:r>
            <a:r>
              <a:rPr kumimoji="1" lang="en" altLang="ko-KR" dirty="0" err="1">
                <a:latin typeface="Monaco" pitchFamily="2" charset="0"/>
              </a:rPr>
              <a:t>argv</a:t>
            </a:r>
            <a:r>
              <a:rPr kumimoji="1" lang="en" altLang="ko-KR" dirty="0">
                <a:latin typeface="Monaco" pitchFamily="2" charset="0"/>
              </a:rPr>
              <a:t>[1])){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("\n---------------------\n");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       </a:t>
            </a:r>
            <a:r>
              <a:rPr kumimoji="1" lang="ko-KR" altLang="en-US" dirty="0">
                <a:latin typeface="Monaco" pitchFamily="2" charset="0"/>
              </a:rPr>
              <a:t>접근 허용</a:t>
            </a:r>
            <a:r>
              <a:rPr kumimoji="1" lang="en-US" altLang="ko-KR" dirty="0">
                <a:latin typeface="Monaco" pitchFamily="2" charset="0"/>
              </a:rPr>
              <a:t>.");</a:t>
            </a:r>
          </a:p>
          <a:p>
            <a:pPr marL="0" indent="0">
              <a:buNone/>
            </a:pPr>
            <a:endParaRPr kumimoji="1" lang="en-US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("\n---------------------\n");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} else{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	</a:t>
            </a:r>
            <a:r>
              <a:rPr kumimoji="1" lang="en" altLang="ko-KR" dirty="0" err="1">
                <a:latin typeface="Monaco" pitchFamily="2" charset="0"/>
              </a:rPr>
              <a:t>printf</a:t>
            </a:r>
            <a:r>
              <a:rPr kumimoji="1" lang="en" altLang="ko-KR" dirty="0">
                <a:latin typeface="Monaco" pitchFamily="2" charset="0"/>
              </a:rPr>
              <a:t>("\n</a:t>
            </a:r>
            <a:r>
              <a:rPr kumimoji="1" lang="ko-KR" altLang="en-US" dirty="0">
                <a:latin typeface="Monaco" pitchFamily="2" charset="0"/>
              </a:rPr>
              <a:t>접근 불가</a:t>
            </a:r>
            <a:r>
              <a:rPr kumimoji="1" lang="en-US" altLang="ko-KR" dirty="0">
                <a:latin typeface="Monaco" pitchFamily="2" charset="0"/>
              </a:rPr>
              <a:t>.\</a:t>
            </a:r>
            <a:r>
              <a:rPr kumimoji="1" lang="en" altLang="ko-KR" dirty="0">
                <a:latin typeface="Monaco" pitchFamily="2" charset="0"/>
              </a:rPr>
              <a:t>n");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}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}</a:t>
            </a: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9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33840-16FC-884E-8682-97857A9C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FC429-0565-2A45-B285-B3EC538E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3000" dirty="0"/>
              <a:t>IF ./</a:t>
            </a:r>
            <a:r>
              <a:rPr kumimoji="1" lang="en-US" altLang="ko-KR" sz="3000" dirty="0" err="1"/>
              <a:t>auth_overflow</a:t>
            </a:r>
            <a:r>
              <a:rPr kumimoji="1" lang="en-US" altLang="ko-KR" sz="3000" dirty="0"/>
              <a:t> $( </a:t>
            </a:r>
            <a:r>
              <a:rPr kumimoji="1" lang="en-US" altLang="ko-KR" sz="3000" dirty="0" err="1"/>
              <a:t>perl</a:t>
            </a:r>
            <a:r>
              <a:rPr kumimoji="1" lang="en-US" altLang="ko-KR" sz="3000" dirty="0"/>
              <a:t> –e ‘print ”A”x28’ )</a:t>
            </a:r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IF ./</a:t>
            </a:r>
            <a:r>
              <a:rPr kumimoji="1" lang="en-US" altLang="ko-KR" sz="3000" dirty="0" err="1"/>
              <a:t>auth_overflow</a:t>
            </a:r>
            <a:r>
              <a:rPr kumimoji="1" lang="en-US" altLang="ko-KR" sz="3000" dirty="0"/>
              <a:t> $( </a:t>
            </a:r>
            <a:r>
              <a:rPr kumimoji="1" lang="en-US" altLang="ko-KR" sz="3000" dirty="0" err="1"/>
              <a:t>perl</a:t>
            </a:r>
            <a:r>
              <a:rPr kumimoji="1" lang="en-US" altLang="ko-KR" sz="3000" dirty="0"/>
              <a:t> –e ‘print ”A”x29’ )</a:t>
            </a:r>
            <a:endParaRPr kumimoji="1" lang="ko-KR" altLang="en-US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IF ./</a:t>
            </a:r>
            <a:r>
              <a:rPr kumimoji="1" lang="en-US" altLang="ko-KR" sz="3000" dirty="0" err="1"/>
              <a:t>auth_overflow</a:t>
            </a:r>
            <a:r>
              <a:rPr kumimoji="1" lang="en-US" altLang="ko-KR" sz="3000" dirty="0"/>
              <a:t> $( </a:t>
            </a:r>
            <a:r>
              <a:rPr kumimoji="1" lang="en-US" altLang="ko-KR" sz="3000" dirty="0" err="1"/>
              <a:t>perl</a:t>
            </a:r>
            <a:r>
              <a:rPr kumimoji="1" lang="en-US" altLang="ko-KR" sz="3000" dirty="0"/>
              <a:t> –e ‘print ”A”x32’ )</a:t>
            </a:r>
            <a:endParaRPr kumimoji="1" lang="ko-KR" altLang="en-US" sz="3000" dirty="0"/>
          </a:p>
          <a:p>
            <a:pPr marL="0" indent="0">
              <a:buNone/>
            </a:pP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0204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04EFC-FCAB-4F47-8400-D8DBA96A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E71A7-A0DD-5747-B4E8-C3C74914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ko-KR" altLang="en-US" sz="10000" dirty="0"/>
              <a:t>스택이란</a:t>
            </a:r>
            <a:r>
              <a:rPr kumimoji="1" lang="en-US" altLang="ko-KR" sz="10000" dirty="0"/>
              <a:t>?</a:t>
            </a:r>
          </a:p>
          <a:p>
            <a:pPr marL="0" indent="0" algn="ctr">
              <a:buNone/>
            </a:pPr>
            <a:endParaRPr kumimoji="1"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8277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1979-0CA0-9B4A-BB99-06A6DAF6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3EA8D-59B5-B147-A03E-84B0CFCE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스택은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먼저 들어간 것이 나중에 나오는 자료구조</a:t>
            </a:r>
            <a:r>
              <a:rPr kumimoji="1" lang="en-US" altLang="ko-KR" dirty="0"/>
              <a:t>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스택은 </a:t>
            </a:r>
            <a:r>
              <a:rPr kumimoji="1" lang="en-US" altLang="ko-KR" dirty="0"/>
              <a:t>‘LIFO (Last-in, First-out)’ </a:t>
            </a:r>
            <a:r>
              <a:rPr kumimoji="1" lang="ko-KR" altLang="en-US" dirty="0"/>
              <a:t>의 자료구조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한 쪽 끝에서만 자료를 넣고 뺄 수 있는 자료구조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43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432C7-AC33-E243-88B1-307F6E6B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9" y="124178"/>
            <a:ext cx="12062791" cy="660461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" altLang="ko-KR" sz="2300" dirty="0">
                <a:latin typeface="Monaco" pitchFamily="2" charset="0"/>
              </a:rPr>
              <a:t>#include&lt;</a:t>
            </a:r>
            <a:r>
              <a:rPr lang="en" altLang="ko-KR" sz="2300" dirty="0" err="1">
                <a:latin typeface="Monaco" pitchFamily="2" charset="0"/>
              </a:rPr>
              <a:t>stdio.h</a:t>
            </a:r>
            <a:r>
              <a:rPr lang="en" altLang="ko-KR" sz="2300" dirty="0">
                <a:latin typeface="Monaco" pitchFamily="2" charset="0"/>
              </a:rPr>
              <a:t>&gt;</a:t>
            </a: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#include&lt;</a:t>
            </a:r>
            <a:r>
              <a:rPr lang="en" altLang="ko-KR" sz="2300" dirty="0" err="1">
                <a:latin typeface="Monaco" pitchFamily="2" charset="0"/>
              </a:rPr>
              <a:t>string.h</a:t>
            </a:r>
            <a:r>
              <a:rPr lang="en" altLang="ko-KR" sz="2300" dirty="0">
                <a:latin typeface="Monaco" pitchFamily="2" charset="0"/>
              </a:rPr>
              <a:t>&gt;</a:t>
            </a: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int main(int </a:t>
            </a:r>
            <a:r>
              <a:rPr lang="en" altLang="ko-KR" sz="2300" dirty="0" err="1">
                <a:latin typeface="Monaco" pitchFamily="2" charset="0"/>
              </a:rPr>
              <a:t>argc</a:t>
            </a:r>
            <a:r>
              <a:rPr lang="en" altLang="ko-KR" sz="2300" dirty="0">
                <a:latin typeface="Monaco" pitchFamily="2" charset="0"/>
              </a:rPr>
              <a:t>, char *</a:t>
            </a:r>
            <a:r>
              <a:rPr lang="en" altLang="ko-KR" sz="2300" dirty="0" err="1">
                <a:latin typeface="Monaco" pitchFamily="2" charset="0"/>
              </a:rPr>
              <a:t>argv</a:t>
            </a:r>
            <a:r>
              <a:rPr lang="en" altLang="ko-KR" sz="2300" dirty="0">
                <a:latin typeface="Monaco" pitchFamily="2" charset="0"/>
              </a:rPr>
              <a:t>[]){</a:t>
            </a: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	int value = 5;</a:t>
            </a: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	char </a:t>
            </a:r>
            <a:r>
              <a:rPr lang="en" altLang="ko-KR" sz="2300" dirty="0" err="1">
                <a:latin typeface="Monaco" pitchFamily="2" charset="0"/>
              </a:rPr>
              <a:t>buffer_one</a:t>
            </a:r>
            <a:r>
              <a:rPr lang="en" altLang="ko-KR" sz="2300" dirty="0">
                <a:latin typeface="Monaco" pitchFamily="2" charset="0"/>
              </a:rPr>
              <a:t>[8], </a:t>
            </a:r>
            <a:r>
              <a:rPr lang="en" altLang="ko-KR" sz="2300" dirty="0" err="1">
                <a:latin typeface="Monaco" pitchFamily="2" charset="0"/>
              </a:rPr>
              <a:t>buffer_two</a:t>
            </a:r>
            <a:r>
              <a:rPr lang="en" altLang="ko-KR" sz="2300" dirty="0">
                <a:latin typeface="Monaco" pitchFamily="2" charset="0"/>
              </a:rPr>
              <a:t>[8];</a:t>
            </a:r>
            <a:br>
              <a:rPr lang="en" altLang="ko-KR" sz="2300" dirty="0">
                <a:latin typeface="Monaco" pitchFamily="2" charset="0"/>
              </a:rPr>
            </a:b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	</a:t>
            </a:r>
            <a:r>
              <a:rPr lang="en" altLang="ko-KR" sz="2300" dirty="0" err="1">
                <a:latin typeface="Monaco" pitchFamily="2" charset="0"/>
              </a:rPr>
              <a:t>strcpy</a:t>
            </a:r>
            <a:r>
              <a:rPr lang="en" altLang="ko-KR" sz="2300" dirty="0">
                <a:latin typeface="Monaco" pitchFamily="2" charset="0"/>
              </a:rPr>
              <a:t>(</a:t>
            </a:r>
            <a:r>
              <a:rPr lang="en" altLang="ko-KR" sz="2300" dirty="0" err="1">
                <a:latin typeface="Monaco" pitchFamily="2" charset="0"/>
              </a:rPr>
              <a:t>buffer_one,"one</a:t>
            </a:r>
            <a:r>
              <a:rPr lang="en" altLang="ko-KR" sz="2300" dirty="0">
                <a:latin typeface="Monaco" pitchFamily="2" charset="0"/>
              </a:rPr>
              <a:t>");</a:t>
            </a: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	</a:t>
            </a:r>
            <a:r>
              <a:rPr lang="en" altLang="ko-KR" sz="2300" dirty="0" err="1">
                <a:latin typeface="Monaco" pitchFamily="2" charset="0"/>
              </a:rPr>
              <a:t>strcpy</a:t>
            </a:r>
            <a:r>
              <a:rPr lang="en" altLang="ko-KR" sz="2300" dirty="0">
                <a:latin typeface="Monaco" pitchFamily="2" charset="0"/>
              </a:rPr>
              <a:t>(</a:t>
            </a:r>
            <a:r>
              <a:rPr lang="en" altLang="ko-KR" sz="2300" dirty="0" err="1">
                <a:latin typeface="Monaco" pitchFamily="2" charset="0"/>
              </a:rPr>
              <a:t>buffer_two,"two</a:t>
            </a:r>
            <a:r>
              <a:rPr lang="en" altLang="ko-KR" sz="2300" dirty="0">
                <a:latin typeface="Monaco" pitchFamily="2" charset="0"/>
              </a:rPr>
              <a:t>");</a:t>
            </a:r>
            <a:br>
              <a:rPr lang="en" altLang="ko-KR" sz="2300" dirty="0">
                <a:latin typeface="Monaco" pitchFamily="2" charset="0"/>
              </a:rPr>
            </a:b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	</a:t>
            </a:r>
            <a:r>
              <a:rPr lang="en" altLang="ko-KR" sz="2300" dirty="0" err="1">
                <a:latin typeface="Monaco" pitchFamily="2" charset="0"/>
              </a:rPr>
              <a:t>printf</a:t>
            </a:r>
            <a:r>
              <a:rPr lang="en" altLang="ko-KR" sz="2300" dirty="0">
                <a:latin typeface="Monaco" pitchFamily="2" charset="0"/>
              </a:rPr>
              <a:t>("[BEFORE] buffer2 location : %p, buffer2 </a:t>
            </a:r>
            <a:r>
              <a:rPr lang="en-US" altLang="ko-KR" sz="2300" dirty="0">
                <a:latin typeface="Monaco" pitchFamily="2" charset="0"/>
              </a:rPr>
              <a:t>	</a:t>
            </a:r>
            <a:r>
              <a:rPr lang="en" altLang="ko-KR" sz="2300" dirty="0">
                <a:latin typeface="Monaco" pitchFamily="2" charset="0"/>
              </a:rPr>
              <a:t>content : %s\n",</a:t>
            </a:r>
            <a:r>
              <a:rPr lang="en" altLang="ko-KR" sz="2300" dirty="0" err="1">
                <a:latin typeface="Monaco" pitchFamily="2" charset="0"/>
              </a:rPr>
              <a:t>buffer_two,buffer_two</a:t>
            </a:r>
            <a:r>
              <a:rPr lang="en" altLang="ko-KR" sz="2300" dirty="0">
                <a:latin typeface="Monaco" pitchFamily="2" charset="0"/>
              </a:rPr>
              <a:t>);</a:t>
            </a:r>
            <a:br>
              <a:rPr lang="en" altLang="ko-KR" sz="2300" dirty="0">
                <a:latin typeface="Monaco" pitchFamily="2" charset="0"/>
              </a:rPr>
            </a:br>
            <a:endParaRPr kumimoji="1" lang="ko-KR" altLang="en-US" sz="23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48BE1B-742E-7E40-ACBC-F0C132C7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7" y="643466"/>
            <a:ext cx="831502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9004-EAD0-B741-AAA9-55580F1E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4"/>
            <a:ext cx="10515600" cy="5893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int add(int a, int b);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void main(){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int c;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c = add(1,2);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return 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}</a:t>
            </a:r>
          </a:p>
          <a:p>
            <a:pPr marL="0" indent="0">
              <a:buNone/>
            </a:pP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int add(int a, int b){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char </a:t>
            </a:r>
            <a:r>
              <a:rPr kumimoji="1" lang="en" altLang="ko-KR" dirty="0" err="1">
                <a:latin typeface="Monaco" pitchFamily="2" charset="0"/>
              </a:rPr>
              <a:t>buf</a:t>
            </a:r>
            <a:r>
              <a:rPr kumimoji="1" lang="en" altLang="ko-KR" dirty="0">
                <a:latin typeface="Monaco" pitchFamily="2" charset="0"/>
              </a:rPr>
              <a:t>[10];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a=</a:t>
            </a:r>
            <a:r>
              <a:rPr kumimoji="1" lang="en" altLang="ko-KR" dirty="0" err="1">
                <a:latin typeface="Monaco" pitchFamily="2" charset="0"/>
              </a:rPr>
              <a:t>a+b</a:t>
            </a:r>
            <a:r>
              <a:rPr kumimoji="1" lang="en" altLang="ko-KR" dirty="0">
                <a:latin typeface="Monaco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	return a;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}</a:t>
            </a: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4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FEAF-6541-C545-A051-3755195F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01752"/>
            <a:ext cx="11558016" cy="599408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Monaco" pitchFamily="2" charset="0"/>
              </a:rPr>
              <a:t>main: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0x00000000000005fa &lt;+0&gt;:	push   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0x00000000000005fb &lt;+1&gt;:	mov    %</a:t>
            </a:r>
            <a:r>
              <a:rPr kumimoji="1" lang="en" altLang="ko-KR" dirty="0" err="1">
                <a:latin typeface="Monaco" pitchFamily="2" charset="0"/>
              </a:rPr>
              <a:t>rsp</a:t>
            </a:r>
            <a:r>
              <a:rPr kumimoji="1" lang="en" altLang="ko-KR" dirty="0">
                <a:latin typeface="Monaco" pitchFamily="2" charset="0"/>
              </a:rPr>
              <a:t>,%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0x00000000000005fe &lt;+4&gt;:	sub    $0x10,%rsp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0x0000000000000602 &lt;+8&gt;:	mov    $0x2,%esi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0x0000000000000607 &lt;+13&gt;:	mov    $0x1,%edi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0x000000000000060c &lt;+18&gt;:	</a:t>
            </a:r>
            <a:r>
              <a:rPr kumimoji="1" lang="en" altLang="ko-KR" dirty="0" err="1">
                <a:latin typeface="Monaco" pitchFamily="2" charset="0"/>
              </a:rPr>
              <a:t>callq</a:t>
            </a:r>
            <a:r>
              <a:rPr kumimoji="1" lang="en" altLang="ko-KR" dirty="0">
                <a:latin typeface="Monaco" pitchFamily="2" charset="0"/>
              </a:rPr>
              <a:t>  0x617 &lt;add&gt;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0x0000000000000611 &lt;+23&gt;:	mov    %eax,-0x4(%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r>
              <a:rPr kumimoji="1" lang="en" altLang="ko-KR" dirty="0">
                <a:latin typeface="Monaco" pitchFamily="2" charset="0"/>
              </a:rPr>
              <a:t>)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0x0000000000000614 &lt;+26&gt;:	</a:t>
            </a:r>
            <a:r>
              <a:rPr kumimoji="1" lang="en" altLang="ko-KR" dirty="0" err="1">
                <a:latin typeface="Monaco" pitchFamily="2" charset="0"/>
              </a:rPr>
              <a:t>nop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0x0000000000000615 &lt;+27&gt;:	</a:t>
            </a:r>
            <a:r>
              <a:rPr kumimoji="1" lang="en" altLang="ko-KR" dirty="0" err="1">
                <a:latin typeface="Monaco" pitchFamily="2" charset="0"/>
              </a:rPr>
              <a:t>leaveq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0x0000000000000616 &lt;+28&gt;:	</a:t>
            </a:r>
            <a:r>
              <a:rPr kumimoji="1" lang="en" altLang="ko-KR" dirty="0" err="1">
                <a:latin typeface="Monaco" pitchFamily="2" charset="0"/>
              </a:rPr>
              <a:t>retq</a:t>
            </a: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8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FEA0-1890-BF49-8DFA-28B1A941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" y="484632"/>
            <a:ext cx="11942064" cy="6067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>
                <a:latin typeface="Monaco" pitchFamily="2" charset="0"/>
              </a:rPr>
              <a:t>Add: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0x0000000000000617 &lt;+0&gt;:	push   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0x0000000000000618 &lt;+1&gt;:	mov    %</a:t>
            </a:r>
            <a:r>
              <a:rPr kumimoji="1" lang="en" altLang="ko-KR" dirty="0" err="1">
                <a:latin typeface="Monaco" pitchFamily="2" charset="0"/>
              </a:rPr>
              <a:t>rsp</a:t>
            </a:r>
            <a:r>
              <a:rPr kumimoji="1" lang="en" altLang="ko-KR" dirty="0">
                <a:latin typeface="Monaco" pitchFamily="2" charset="0"/>
              </a:rPr>
              <a:t>,%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0x000000000000061b &lt;+4&gt;:	mov    %edi,-0x14(%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r>
              <a:rPr kumimoji="1" lang="en" altLang="ko-KR" dirty="0">
                <a:latin typeface="Monaco" pitchFamily="2" charset="0"/>
              </a:rPr>
              <a:t>)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0x000000000000061e &lt;+7&gt;:	mov    %esi,-0x18(%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r>
              <a:rPr kumimoji="1" lang="en" altLang="ko-KR" dirty="0">
                <a:latin typeface="Monaco" pitchFamily="2" charset="0"/>
              </a:rPr>
              <a:t>)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0x0000000000000621 &lt;+10&gt;:	mov    -0x18(%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r>
              <a:rPr kumimoji="1" lang="en" altLang="ko-KR" dirty="0">
                <a:latin typeface="Monaco" pitchFamily="2" charset="0"/>
              </a:rPr>
              <a:t>),%</a:t>
            </a:r>
            <a:r>
              <a:rPr kumimoji="1" lang="en" altLang="ko-KR" dirty="0" err="1">
                <a:latin typeface="Monaco" pitchFamily="2" charset="0"/>
              </a:rPr>
              <a:t>eax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0x0000000000000624 &lt;+13&gt;:	add    %eax,-0x14(%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r>
              <a:rPr kumimoji="1" lang="en" altLang="ko-KR" dirty="0">
                <a:latin typeface="Monaco" pitchFamily="2" charset="0"/>
              </a:rPr>
              <a:t>)</a:t>
            </a: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0x0000000000000627 &lt;+16&gt;:	mov    -0x14(%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r>
              <a:rPr kumimoji="1" lang="en" altLang="ko-KR" dirty="0">
                <a:latin typeface="Monaco" pitchFamily="2" charset="0"/>
              </a:rPr>
              <a:t>),%</a:t>
            </a:r>
            <a:r>
              <a:rPr kumimoji="1" lang="en" altLang="ko-KR" dirty="0" err="1">
                <a:latin typeface="Monaco" pitchFamily="2" charset="0"/>
              </a:rPr>
              <a:t>eax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0x000000000000062a &lt;+19&gt;:	pop    %</a:t>
            </a:r>
            <a:r>
              <a:rPr kumimoji="1" lang="en" altLang="ko-KR" dirty="0" err="1">
                <a:latin typeface="Monaco" pitchFamily="2" charset="0"/>
              </a:rPr>
              <a:t>rbp</a:t>
            </a:r>
            <a:endParaRPr kumimoji="1" lang="en" altLang="ko-KR" dirty="0">
              <a:latin typeface="Monaco" pitchFamily="2" charset="0"/>
            </a:endParaRPr>
          </a:p>
          <a:p>
            <a:pPr marL="0" indent="0">
              <a:buNone/>
            </a:pPr>
            <a:r>
              <a:rPr kumimoji="1" lang="en" altLang="ko-KR" dirty="0">
                <a:latin typeface="Monaco" pitchFamily="2" charset="0"/>
              </a:rPr>
              <a:t>   0x000000000000062b &lt;+20&gt;:	</a:t>
            </a:r>
            <a:r>
              <a:rPr kumimoji="1" lang="en" altLang="ko-KR" dirty="0" err="1">
                <a:latin typeface="Monaco" pitchFamily="2" charset="0"/>
              </a:rPr>
              <a:t>retq</a:t>
            </a: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3CA43-1D83-D84D-B950-E587D91D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7383"/>
            <a:ext cx="11353800" cy="57495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sz="2300" dirty="0">
                <a:latin typeface="Monaco" pitchFamily="2" charset="0"/>
              </a:rPr>
              <a:t>	</a:t>
            </a:r>
            <a:r>
              <a:rPr lang="en" altLang="ko-KR" sz="2300" dirty="0" err="1">
                <a:latin typeface="Monaco" pitchFamily="2" charset="0"/>
              </a:rPr>
              <a:t>printf</a:t>
            </a:r>
            <a:r>
              <a:rPr lang="en" altLang="ko-KR" sz="2300" dirty="0">
                <a:latin typeface="Monaco" pitchFamily="2" charset="0"/>
              </a:rPr>
              <a:t>("[BEFORE] buffer1 location : %p, buffer1 	content : %s\n",</a:t>
            </a:r>
            <a:r>
              <a:rPr lang="en" altLang="ko-KR" sz="2300" dirty="0" err="1">
                <a:latin typeface="Monaco" pitchFamily="2" charset="0"/>
              </a:rPr>
              <a:t>buffer_one,buffer_one</a:t>
            </a:r>
            <a:r>
              <a:rPr lang="en" altLang="ko-KR" sz="2300" dirty="0">
                <a:latin typeface="Monaco" pitchFamily="2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	</a:t>
            </a:r>
            <a:r>
              <a:rPr lang="en" altLang="ko-KR" sz="2300" dirty="0" err="1">
                <a:latin typeface="Monaco" pitchFamily="2" charset="0"/>
              </a:rPr>
              <a:t>printf</a:t>
            </a:r>
            <a:r>
              <a:rPr lang="en" altLang="ko-KR" sz="2300" dirty="0">
                <a:latin typeface="Monaco" pitchFamily="2" charset="0"/>
              </a:rPr>
              <a:t>("[BEFORE] value location : %p, value : %d 	(0x%08x)\</a:t>
            </a:r>
            <a:r>
              <a:rPr lang="en" altLang="ko-KR" sz="2300" dirty="0" err="1">
                <a:latin typeface="Monaco" pitchFamily="2" charset="0"/>
              </a:rPr>
              <a:t>n",&amp;value</a:t>
            </a:r>
            <a:r>
              <a:rPr lang="en" altLang="ko-KR" sz="2300" dirty="0">
                <a:latin typeface="Monaco" pitchFamily="2" charset="0"/>
              </a:rPr>
              <a:t>, value, value);</a:t>
            </a:r>
            <a:br>
              <a:rPr lang="en" altLang="ko-KR" sz="2300" dirty="0">
                <a:latin typeface="Monaco" pitchFamily="2" charset="0"/>
              </a:rPr>
            </a:br>
            <a:br>
              <a:rPr lang="en" altLang="ko-KR" sz="2300" dirty="0">
                <a:latin typeface="Monaco" pitchFamily="2" charset="0"/>
              </a:rPr>
            </a:br>
            <a:r>
              <a:rPr lang="en" altLang="ko-KR" sz="2300" dirty="0">
                <a:latin typeface="Monaco" pitchFamily="2" charset="0"/>
              </a:rPr>
              <a:t> 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7217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E5D4D-4AEF-F941-976F-1E8B6BAC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248478"/>
            <a:ext cx="11221720" cy="651808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>
                <a:latin typeface="Monaco" pitchFamily="2" charset="0"/>
              </a:rPr>
              <a:t>	</a:t>
            </a:r>
            <a:r>
              <a:rPr lang="en" altLang="ko-KR" dirty="0" err="1">
                <a:latin typeface="Monaco" pitchFamily="2" charset="0"/>
              </a:rPr>
              <a:t>printf</a:t>
            </a:r>
            <a:r>
              <a:rPr lang="en" altLang="ko-KR" dirty="0">
                <a:latin typeface="Monaco" pitchFamily="2" charset="0"/>
              </a:rPr>
              <a:t>("\n[STRCPY] %</a:t>
            </a:r>
            <a:r>
              <a:rPr lang="en" altLang="ko-KR" dirty="0" err="1">
                <a:latin typeface="Monaco" pitchFamily="2" charset="0"/>
              </a:rPr>
              <a:t>dbyte</a:t>
            </a:r>
            <a:r>
              <a:rPr lang="en" altLang="ko-KR" dirty="0">
                <a:latin typeface="Monaco" pitchFamily="2" charset="0"/>
              </a:rPr>
              <a:t> copy to buffer2\n\n", 	</a:t>
            </a:r>
            <a:r>
              <a:rPr lang="en" altLang="ko-KR" dirty="0" err="1">
                <a:latin typeface="Monaco" pitchFamily="2" charset="0"/>
              </a:rPr>
              <a:t>strlen</a:t>
            </a:r>
            <a:r>
              <a:rPr lang="en" altLang="ko-KR" dirty="0">
                <a:latin typeface="Monaco" pitchFamily="2" charset="0"/>
              </a:rPr>
              <a:t>(</a:t>
            </a:r>
            <a:r>
              <a:rPr lang="en" altLang="ko-KR" dirty="0" err="1">
                <a:latin typeface="Monaco" pitchFamily="2" charset="0"/>
              </a:rPr>
              <a:t>argv</a:t>
            </a:r>
            <a:r>
              <a:rPr lang="en" altLang="ko-KR" dirty="0">
                <a:latin typeface="Monaco" pitchFamily="2" charset="0"/>
              </a:rPr>
              <a:t>[1]));</a:t>
            </a:r>
            <a:br>
              <a:rPr lang="en" altLang="ko-KR" dirty="0">
                <a:latin typeface="Monaco" pitchFamily="2" charset="0"/>
              </a:rPr>
            </a:br>
            <a:r>
              <a:rPr lang="en" altLang="ko-KR" dirty="0">
                <a:latin typeface="Monaco" pitchFamily="2" charset="0"/>
              </a:rPr>
              <a:t>	</a:t>
            </a:r>
            <a:r>
              <a:rPr lang="en" altLang="ko-KR" dirty="0" err="1">
                <a:latin typeface="Monaco" pitchFamily="2" charset="0"/>
              </a:rPr>
              <a:t>strcpy</a:t>
            </a:r>
            <a:r>
              <a:rPr lang="en" altLang="ko-KR" dirty="0">
                <a:latin typeface="Monaco" pitchFamily="2" charset="0"/>
              </a:rPr>
              <a:t>(</a:t>
            </a:r>
            <a:r>
              <a:rPr lang="en" altLang="ko-KR" dirty="0" err="1">
                <a:latin typeface="Monaco" pitchFamily="2" charset="0"/>
              </a:rPr>
              <a:t>buffer_two,argv</a:t>
            </a:r>
            <a:r>
              <a:rPr lang="en" altLang="ko-KR" dirty="0">
                <a:latin typeface="Monaco" pitchFamily="2" charset="0"/>
              </a:rPr>
              <a:t>[1]);</a:t>
            </a:r>
            <a:br>
              <a:rPr lang="en" altLang="ko-KR" dirty="0">
                <a:latin typeface="Monaco" pitchFamily="2" charset="0"/>
              </a:rPr>
            </a:br>
            <a:br>
              <a:rPr lang="en" altLang="ko-KR" dirty="0">
                <a:latin typeface="Monaco" pitchFamily="2" charset="0"/>
              </a:rPr>
            </a:br>
            <a:r>
              <a:rPr lang="en" altLang="ko-KR" dirty="0">
                <a:latin typeface="Monaco" pitchFamily="2" charset="0"/>
              </a:rPr>
              <a:t>	</a:t>
            </a:r>
            <a:r>
              <a:rPr lang="en" altLang="ko-KR" dirty="0" err="1">
                <a:latin typeface="Monaco" pitchFamily="2" charset="0"/>
              </a:rPr>
              <a:t>printf</a:t>
            </a:r>
            <a:r>
              <a:rPr lang="en" altLang="ko-KR" dirty="0">
                <a:latin typeface="Monaco" pitchFamily="2" charset="0"/>
              </a:rPr>
              <a:t>("[AFTER] buffer2 location : %p, buffer2 	content : %s\n",</a:t>
            </a:r>
            <a:r>
              <a:rPr lang="en" altLang="ko-KR" dirty="0" err="1">
                <a:latin typeface="Monaco" pitchFamily="2" charset="0"/>
              </a:rPr>
              <a:t>buffer_two,buffer_two</a:t>
            </a:r>
            <a:r>
              <a:rPr lang="en" altLang="ko-KR" dirty="0">
                <a:latin typeface="Monaco" pitchFamily="2" charset="0"/>
              </a:rPr>
              <a:t>);</a:t>
            </a:r>
            <a:br>
              <a:rPr lang="en" altLang="ko-KR" dirty="0">
                <a:latin typeface="Monaco" pitchFamily="2" charset="0"/>
              </a:rPr>
            </a:br>
            <a:r>
              <a:rPr lang="en" altLang="ko-KR" dirty="0">
                <a:latin typeface="Monaco" pitchFamily="2" charset="0"/>
              </a:rPr>
              <a:t>	</a:t>
            </a:r>
            <a:r>
              <a:rPr lang="en" altLang="ko-KR" dirty="0" err="1">
                <a:latin typeface="Monaco" pitchFamily="2" charset="0"/>
              </a:rPr>
              <a:t>printf</a:t>
            </a:r>
            <a:r>
              <a:rPr lang="en" altLang="ko-KR" dirty="0">
                <a:latin typeface="Monaco" pitchFamily="2" charset="0"/>
              </a:rPr>
              <a:t>("[AFTER] buffer1 location : %p, buffer1 	content : %s\n",</a:t>
            </a:r>
            <a:r>
              <a:rPr lang="en" altLang="ko-KR" dirty="0" err="1">
                <a:latin typeface="Monaco" pitchFamily="2" charset="0"/>
              </a:rPr>
              <a:t>buffer_one,buffer_one</a:t>
            </a:r>
            <a:r>
              <a:rPr lang="en" altLang="ko-KR" dirty="0">
                <a:latin typeface="Monaco" pitchFamily="2" charset="0"/>
              </a:rPr>
              <a:t>);</a:t>
            </a:r>
            <a:br>
              <a:rPr lang="en" altLang="ko-KR" dirty="0">
                <a:latin typeface="Monaco" pitchFamily="2" charset="0"/>
              </a:rPr>
            </a:br>
            <a:r>
              <a:rPr lang="en" altLang="ko-KR" dirty="0">
                <a:latin typeface="Monaco" pitchFamily="2" charset="0"/>
              </a:rPr>
              <a:t>	</a:t>
            </a:r>
            <a:r>
              <a:rPr lang="en" altLang="ko-KR" dirty="0" err="1">
                <a:latin typeface="Monaco" pitchFamily="2" charset="0"/>
              </a:rPr>
              <a:t>printf</a:t>
            </a:r>
            <a:r>
              <a:rPr lang="en" altLang="ko-KR" dirty="0">
                <a:latin typeface="Monaco" pitchFamily="2" charset="0"/>
              </a:rPr>
              <a:t>("[AFTER] value location : %p, value : %</a:t>
            </a:r>
            <a:r>
              <a:rPr lang="en" altLang="ko-KR">
                <a:latin typeface="Monaco" pitchFamily="2" charset="0"/>
              </a:rPr>
              <a:t>d 	(</a:t>
            </a:r>
            <a:r>
              <a:rPr lang="en" altLang="ko-KR" dirty="0">
                <a:latin typeface="Monaco" pitchFamily="2" charset="0"/>
              </a:rPr>
              <a:t>0x%08x)\</a:t>
            </a:r>
            <a:r>
              <a:rPr lang="en" altLang="ko-KR" dirty="0" err="1">
                <a:latin typeface="Monaco" pitchFamily="2" charset="0"/>
              </a:rPr>
              <a:t>n",&amp;value</a:t>
            </a:r>
            <a:r>
              <a:rPr lang="en" altLang="ko-KR" dirty="0">
                <a:latin typeface="Monaco" pitchFamily="2" charset="0"/>
              </a:rPr>
              <a:t>, value, value);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Monaco" pitchFamily="2" charset="0"/>
              </a:rPr>
              <a:t>}</a:t>
            </a:r>
            <a:br>
              <a:rPr lang="en" altLang="ko-KR" dirty="0">
                <a:latin typeface="Monaco" pitchFamily="2" charset="0"/>
              </a:rPr>
            </a:br>
            <a:endParaRPr kumimoji="1" lang="ko-KR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D5A5C-73DF-DA4F-BB64-43B52061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FF70D-7B7D-F840-9F10-C58EFC05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 </a:t>
            </a:r>
            <a:r>
              <a:rPr kumimoji="1" lang="en-US" altLang="ko-KR" dirty="0"/>
              <a:t>ASLR</a:t>
            </a:r>
            <a:r>
              <a:rPr kumimoji="1" lang="ko-KR" altLang="en-US" dirty="0"/>
              <a:t> 해제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버퍼 </a:t>
            </a:r>
            <a:r>
              <a:rPr kumimoji="1" lang="ko-KR" altLang="en-US" dirty="0" err="1"/>
              <a:t>오버플로우를</a:t>
            </a:r>
            <a:r>
              <a:rPr kumimoji="1" lang="ko-KR" altLang="en-US" dirty="0"/>
              <a:t> 방지하기 위해 프로그램 실행 시 </a:t>
            </a:r>
            <a:br>
              <a:rPr kumimoji="1" lang="en-US" altLang="ko-KR" dirty="0"/>
            </a:br>
            <a:r>
              <a:rPr kumimoji="1" lang="ko-KR" altLang="en-US" dirty="0"/>
              <a:t>  메모리 주소를 랜덤으로 바꾸는 기술</a:t>
            </a:r>
            <a:r>
              <a:rPr kumimoji="1" lang="en-US" altLang="ko-KR" dirty="0"/>
              <a:t>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&gt;&gt; </a:t>
            </a:r>
            <a:r>
              <a:rPr kumimoji="1" lang="en-US" altLang="ko-KR" dirty="0" err="1"/>
              <a:t>sudo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sysctl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kernel.randomize_va_space</a:t>
            </a:r>
            <a:r>
              <a:rPr kumimoji="1" lang="en-US" altLang="ko-KR" dirty="0"/>
              <a:t>=0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stack-protector </a:t>
            </a:r>
            <a:r>
              <a:rPr kumimoji="1" lang="ko-KR" altLang="en-US" dirty="0"/>
              <a:t>해제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&gt;&gt; </a:t>
            </a:r>
            <a:r>
              <a:rPr kumimoji="1" lang="en-US" altLang="ko-KR" dirty="0" err="1"/>
              <a:t>gcc</a:t>
            </a:r>
            <a:r>
              <a:rPr kumimoji="1" lang="en-US" altLang="ko-KR" dirty="0"/>
              <a:t> –o </a:t>
            </a:r>
            <a:r>
              <a:rPr kumimoji="1" lang="en-US" altLang="ko-KR" dirty="0" err="1"/>
              <a:t>overflow_example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overflow_example.c</a:t>
            </a:r>
            <a:r>
              <a:rPr kumimoji="1" lang="en-US" altLang="ko-KR" dirty="0"/>
              <a:t> -</a:t>
            </a:r>
            <a:r>
              <a:rPr kumimoji="1" lang="en-US" altLang="ko-KR" dirty="0" err="1"/>
              <a:t>fno</a:t>
            </a:r>
            <a:r>
              <a:rPr kumimoji="1" lang="en-US" altLang="ko-KR" dirty="0"/>
              <a:t>-stack-protector</a:t>
            </a:r>
          </a:p>
        </p:txBody>
      </p:sp>
    </p:spTree>
    <p:extLst>
      <p:ext uri="{BB962C8B-B14F-4D97-AF65-F5344CB8AC3E}">
        <p14:creationId xmlns:p14="http://schemas.microsoft.com/office/powerpoint/2010/main" val="16622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74CA91-7EC4-284D-A49A-9ED909D43C55}"/>
              </a:ext>
            </a:extLst>
          </p:cNvPr>
          <p:cNvSpPr/>
          <p:nvPr/>
        </p:nvSpPr>
        <p:spPr>
          <a:xfrm>
            <a:off x="4817695" y="1223309"/>
            <a:ext cx="3548270" cy="3876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BB02D4-A0FE-7C44-96A4-D996F08506E7}"/>
              </a:ext>
            </a:extLst>
          </p:cNvPr>
          <p:cNvSpPr/>
          <p:nvPr/>
        </p:nvSpPr>
        <p:spPr>
          <a:xfrm>
            <a:off x="4817695" y="424281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0x00000005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A6CC-CCEE-3148-90AD-616DB5157432}"/>
              </a:ext>
            </a:extLst>
          </p:cNvPr>
          <p:cNvSpPr/>
          <p:nvPr/>
        </p:nvSpPr>
        <p:spPr>
          <a:xfrm>
            <a:off x="4817695" y="367588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835A-085D-FB44-957F-F3183DCDF4A5}"/>
              </a:ext>
            </a:extLst>
          </p:cNvPr>
          <p:cNvSpPr/>
          <p:nvPr/>
        </p:nvSpPr>
        <p:spPr>
          <a:xfrm>
            <a:off x="4817695" y="310896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0x00007FFF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86E9-39F1-834B-BF64-B20294069560}"/>
              </a:ext>
            </a:extLst>
          </p:cNvPr>
          <p:cNvSpPr/>
          <p:nvPr/>
        </p:nvSpPr>
        <p:spPr>
          <a:xfrm>
            <a:off x="4817695" y="2542032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0xFFFFDF60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BCC2-1112-6F45-BA00-058710DEF689}"/>
              </a:ext>
            </a:extLst>
          </p:cNvPr>
          <p:cNvSpPr/>
          <p:nvPr/>
        </p:nvSpPr>
        <p:spPr>
          <a:xfrm>
            <a:off x="4817695" y="1975104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0x00005555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7BC88-6820-9442-9FC8-927DFAA03AB3}"/>
              </a:ext>
            </a:extLst>
          </p:cNvPr>
          <p:cNvSpPr/>
          <p:nvPr/>
        </p:nvSpPr>
        <p:spPr>
          <a:xfrm>
            <a:off x="4817695" y="140817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0x555545d0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FD58-8232-ED49-9BC0-27AC6F6E6C30}"/>
              </a:ext>
            </a:extLst>
          </p:cNvPr>
          <p:cNvSpPr txBox="1"/>
          <p:nvPr/>
        </p:nvSpPr>
        <p:spPr>
          <a:xfrm>
            <a:off x="2871216" y="434161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69FE-4A00-FB4A-8516-1750D3B0B70A}"/>
              </a:ext>
            </a:extLst>
          </p:cNvPr>
          <p:cNvSpPr txBox="1"/>
          <p:nvPr/>
        </p:nvSpPr>
        <p:spPr>
          <a:xfrm>
            <a:off x="2871216" y="377468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0x7FFFFFFFDE78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9921-6F28-AD45-9764-4D9342C4F3FC}"/>
              </a:ext>
            </a:extLst>
          </p:cNvPr>
          <p:cNvSpPr txBox="1"/>
          <p:nvPr/>
        </p:nvSpPr>
        <p:spPr>
          <a:xfrm>
            <a:off x="2871216" y="319890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0x7FFFFFFFDE74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CE5C0-54F6-2B45-961E-D7C9255412C1}"/>
              </a:ext>
            </a:extLst>
          </p:cNvPr>
          <p:cNvSpPr txBox="1"/>
          <p:nvPr/>
        </p:nvSpPr>
        <p:spPr>
          <a:xfrm>
            <a:off x="2871216" y="263640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0x7FFFFFFFDE70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6C7F-1DD5-AE4C-8BB4-E7DC881E295C}"/>
              </a:ext>
            </a:extLst>
          </p:cNvPr>
          <p:cNvSpPr txBox="1"/>
          <p:nvPr/>
        </p:nvSpPr>
        <p:spPr>
          <a:xfrm>
            <a:off x="2871216" y="207261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0x7FFFFFFFDE6C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677E-E8F5-5C46-B06E-7F52525D63AE}"/>
              </a:ext>
            </a:extLst>
          </p:cNvPr>
          <p:cNvSpPr txBox="1"/>
          <p:nvPr/>
        </p:nvSpPr>
        <p:spPr>
          <a:xfrm>
            <a:off x="2871216" y="150568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0x7FFFFFFFDE68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E4BD3-208F-A14E-B229-337461CE8449}"/>
              </a:ext>
            </a:extLst>
          </p:cNvPr>
          <p:cNvSpPr txBox="1"/>
          <p:nvPr/>
        </p:nvSpPr>
        <p:spPr>
          <a:xfrm>
            <a:off x="8708136" y="432889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value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14A5-C310-D14B-94C9-017EF1D32E4C}"/>
              </a:ext>
            </a:extLst>
          </p:cNvPr>
          <p:cNvSpPr txBox="1"/>
          <p:nvPr/>
        </p:nvSpPr>
        <p:spPr>
          <a:xfrm>
            <a:off x="8708136" y="344221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buffer_one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F1BC-2D3C-4049-917A-52AE613EE0D7}"/>
              </a:ext>
            </a:extLst>
          </p:cNvPr>
          <p:cNvSpPr txBox="1"/>
          <p:nvPr/>
        </p:nvSpPr>
        <p:spPr>
          <a:xfrm>
            <a:off x="8708136" y="226707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buffer_two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DF00B-0C7D-A84C-BEC5-3844A1086CEE}"/>
              </a:ext>
            </a:extLst>
          </p:cNvPr>
          <p:cNvSpPr txBox="1"/>
          <p:nvPr/>
        </p:nvSpPr>
        <p:spPr>
          <a:xfrm>
            <a:off x="6082284" y="528388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27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74CA91-7EC4-284D-A49A-9ED909D43C55}"/>
              </a:ext>
            </a:extLst>
          </p:cNvPr>
          <p:cNvSpPr/>
          <p:nvPr/>
        </p:nvSpPr>
        <p:spPr>
          <a:xfrm>
            <a:off x="4534231" y="1022141"/>
            <a:ext cx="3548270" cy="3876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BB02D4-A0FE-7C44-96A4-D996F08506E7}"/>
              </a:ext>
            </a:extLst>
          </p:cNvPr>
          <p:cNvSpPr/>
          <p:nvPr/>
        </p:nvSpPr>
        <p:spPr>
          <a:xfrm>
            <a:off x="4534231" y="404164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0x00000005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A6CC-CCEE-3148-90AD-616DB5157432}"/>
              </a:ext>
            </a:extLst>
          </p:cNvPr>
          <p:cNvSpPr/>
          <p:nvPr/>
        </p:nvSpPr>
        <p:spPr>
          <a:xfrm>
            <a:off x="4534231" y="347472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835A-085D-FB44-957F-F3183DCDF4A5}"/>
              </a:ext>
            </a:extLst>
          </p:cNvPr>
          <p:cNvSpPr/>
          <p:nvPr/>
        </p:nvSpPr>
        <p:spPr>
          <a:xfrm>
            <a:off x="4534231" y="2907792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0x00656e6f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86E9-39F1-834B-BF64-B20294069560}"/>
              </a:ext>
            </a:extLst>
          </p:cNvPr>
          <p:cNvSpPr/>
          <p:nvPr/>
        </p:nvSpPr>
        <p:spPr>
          <a:xfrm>
            <a:off x="4534231" y="2340864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0xFFFFDF60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BCC2-1112-6F45-BA00-058710DEF689}"/>
              </a:ext>
            </a:extLst>
          </p:cNvPr>
          <p:cNvSpPr/>
          <p:nvPr/>
        </p:nvSpPr>
        <p:spPr>
          <a:xfrm>
            <a:off x="4534231" y="177393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0x00005555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7BC88-6820-9442-9FC8-927DFAA03AB3}"/>
              </a:ext>
            </a:extLst>
          </p:cNvPr>
          <p:cNvSpPr/>
          <p:nvPr/>
        </p:nvSpPr>
        <p:spPr>
          <a:xfrm>
            <a:off x="4534231" y="120700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0x555545d0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FD58-8232-ED49-9BC0-27AC6F6E6C30}"/>
              </a:ext>
            </a:extLst>
          </p:cNvPr>
          <p:cNvSpPr txBox="1"/>
          <p:nvPr/>
        </p:nvSpPr>
        <p:spPr>
          <a:xfrm>
            <a:off x="2587752" y="414044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69FE-4A00-FB4A-8516-1750D3B0B70A}"/>
              </a:ext>
            </a:extLst>
          </p:cNvPr>
          <p:cNvSpPr txBox="1"/>
          <p:nvPr/>
        </p:nvSpPr>
        <p:spPr>
          <a:xfrm>
            <a:off x="2587752" y="357351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0x7FFFFFFFDE78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9921-6F28-AD45-9764-4D9342C4F3FC}"/>
              </a:ext>
            </a:extLst>
          </p:cNvPr>
          <p:cNvSpPr txBox="1"/>
          <p:nvPr/>
        </p:nvSpPr>
        <p:spPr>
          <a:xfrm>
            <a:off x="2587752" y="2997733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0x7FFFFFFFDE74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CE5C0-54F6-2B45-961E-D7C9255412C1}"/>
              </a:ext>
            </a:extLst>
          </p:cNvPr>
          <p:cNvSpPr txBox="1"/>
          <p:nvPr/>
        </p:nvSpPr>
        <p:spPr>
          <a:xfrm>
            <a:off x="2587752" y="24352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0x7FFFFFFFDE70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6C7F-1DD5-AE4C-8BB4-E7DC881E295C}"/>
              </a:ext>
            </a:extLst>
          </p:cNvPr>
          <p:cNvSpPr txBox="1"/>
          <p:nvPr/>
        </p:nvSpPr>
        <p:spPr>
          <a:xfrm>
            <a:off x="2587752" y="187144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0x7FFFFFFFDE6C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677E-E8F5-5C46-B06E-7F52525D63AE}"/>
              </a:ext>
            </a:extLst>
          </p:cNvPr>
          <p:cNvSpPr txBox="1"/>
          <p:nvPr/>
        </p:nvSpPr>
        <p:spPr>
          <a:xfrm>
            <a:off x="2587752" y="130451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0x7FFFFFFFDE68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E4BD3-208F-A14E-B229-337461CE8449}"/>
              </a:ext>
            </a:extLst>
          </p:cNvPr>
          <p:cNvSpPr txBox="1"/>
          <p:nvPr/>
        </p:nvSpPr>
        <p:spPr>
          <a:xfrm>
            <a:off x="10494264" y="298123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eno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14A5-C310-D14B-94C9-017EF1D32E4C}"/>
              </a:ext>
            </a:extLst>
          </p:cNvPr>
          <p:cNvSpPr txBox="1"/>
          <p:nvPr/>
        </p:nvSpPr>
        <p:spPr>
          <a:xfrm>
            <a:off x="8424672" y="326083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buffer_one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F1BC-2D3C-4049-917A-52AE613EE0D7}"/>
              </a:ext>
            </a:extLst>
          </p:cNvPr>
          <p:cNvSpPr txBox="1"/>
          <p:nvPr/>
        </p:nvSpPr>
        <p:spPr>
          <a:xfrm>
            <a:off x="8424672" y="208590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buffer_two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DF00B-0C7D-A84C-BEC5-3844A1086CEE}"/>
              </a:ext>
            </a:extLst>
          </p:cNvPr>
          <p:cNvSpPr txBox="1"/>
          <p:nvPr/>
        </p:nvSpPr>
        <p:spPr>
          <a:xfrm>
            <a:off x="5798820" y="508271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51C1B24-019B-134C-B815-04BD57BB1035}"/>
              </a:ext>
            </a:extLst>
          </p:cNvPr>
          <p:cNvCxnSpPr/>
          <p:nvPr/>
        </p:nvCxnSpPr>
        <p:spPr>
          <a:xfrm>
            <a:off x="7223760" y="3218688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B7D3DE-4887-6B44-8085-5F672400044F}"/>
              </a:ext>
            </a:extLst>
          </p:cNvPr>
          <p:cNvSpPr txBox="1"/>
          <p:nvPr/>
        </p:nvSpPr>
        <p:spPr>
          <a:xfrm>
            <a:off x="8698992" y="400938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value</a:t>
            </a:r>
            <a:endParaRPr kumimoji="1" lang="ko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F8C23AD-FD1E-9541-9EEA-5C28CC0BB0FE}"/>
              </a:ext>
            </a:extLst>
          </p:cNvPr>
          <p:cNvSpPr/>
          <p:nvPr/>
        </p:nvSpPr>
        <p:spPr>
          <a:xfrm>
            <a:off x="338328" y="283464"/>
            <a:ext cx="3218688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strcpy</a:t>
            </a:r>
            <a:r>
              <a:rPr kumimoji="1" lang="en-US" altLang="ko-KR" dirty="0"/>
              <a:t>( </a:t>
            </a:r>
            <a:r>
              <a:rPr kumimoji="1" lang="en-US" altLang="ko-KR" dirty="0" err="1"/>
              <a:t>buffer_one</a:t>
            </a:r>
            <a:r>
              <a:rPr kumimoji="1" lang="en-US" altLang="ko-KR" dirty="0"/>
              <a:t>, ”one” 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33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74CA91-7EC4-284D-A49A-9ED909D43C55}"/>
              </a:ext>
            </a:extLst>
          </p:cNvPr>
          <p:cNvSpPr/>
          <p:nvPr/>
        </p:nvSpPr>
        <p:spPr>
          <a:xfrm>
            <a:off x="4662247" y="1296461"/>
            <a:ext cx="3548270" cy="3876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BB02D4-A0FE-7C44-96A4-D996F08506E7}"/>
              </a:ext>
            </a:extLst>
          </p:cNvPr>
          <p:cNvSpPr/>
          <p:nvPr/>
        </p:nvSpPr>
        <p:spPr>
          <a:xfrm>
            <a:off x="4662247" y="431596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0x00000005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A6CC-CCEE-3148-90AD-616DB5157432}"/>
              </a:ext>
            </a:extLst>
          </p:cNvPr>
          <p:cNvSpPr/>
          <p:nvPr/>
        </p:nvSpPr>
        <p:spPr>
          <a:xfrm>
            <a:off x="4662247" y="374904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835A-085D-FB44-957F-F3183DCDF4A5}"/>
              </a:ext>
            </a:extLst>
          </p:cNvPr>
          <p:cNvSpPr/>
          <p:nvPr/>
        </p:nvSpPr>
        <p:spPr>
          <a:xfrm>
            <a:off x="4662247" y="3182112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0x00656e6f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86E9-39F1-834B-BF64-B20294069560}"/>
              </a:ext>
            </a:extLst>
          </p:cNvPr>
          <p:cNvSpPr/>
          <p:nvPr/>
        </p:nvSpPr>
        <p:spPr>
          <a:xfrm>
            <a:off x="4662247" y="2615184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0xFFFFDF60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BCC2-1112-6F45-BA00-058710DEF689}"/>
              </a:ext>
            </a:extLst>
          </p:cNvPr>
          <p:cNvSpPr/>
          <p:nvPr/>
        </p:nvSpPr>
        <p:spPr>
          <a:xfrm>
            <a:off x="4662247" y="204825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0x006F7774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7BC88-6820-9442-9FC8-927DFAA03AB3}"/>
              </a:ext>
            </a:extLst>
          </p:cNvPr>
          <p:cNvSpPr/>
          <p:nvPr/>
        </p:nvSpPr>
        <p:spPr>
          <a:xfrm>
            <a:off x="4662247" y="148132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0x555545d0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FD58-8232-ED49-9BC0-27AC6F6E6C30}"/>
              </a:ext>
            </a:extLst>
          </p:cNvPr>
          <p:cNvSpPr txBox="1"/>
          <p:nvPr/>
        </p:nvSpPr>
        <p:spPr>
          <a:xfrm>
            <a:off x="2715768" y="441476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69FE-4A00-FB4A-8516-1750D3B0B70A}"/>
              </a:ext>
            </a:extLst>
          </p:cNvPr>
          <p:cNvSpPr txBox="1"/>
          <p:nvPr/>
        </p:nvSpPr>
        <p:spPr>
          <a:xfrm>
            <a:off x="2715768" y="384783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0x7FFFFFFFDE78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9921-6F28-AD45-9764-4D9342C4F3FC}"/>
              </a:ext>
            </a:extLst>
          </p:cNvPr>
          <p:cNvSpPr txBox="1"/>
          <p:nvPr/>
        </p:nvSpPr>
        <p:spPr>
          <a:xfrm>
            <a:off x="2715768" y="3272053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0x7FFFFFFFDE74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CE5C0-54F6-2B45-961E-D7C9255412C1}"/>
              </a:ext>
            </a:extLst>
          </p:cNvPr>
          <p:cNvSpPr txBox="1"/>
          <p:nvPr/>
        </p:nvSpPr>
        <p:spPr>
          <a:xfrm>
            <a:off x="2715768" y="270955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0x7FFFFFFFDE70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6C7F-1DD5-AE4C-8BB4-E7DC881E295C}"/>
              </a:ext>
            </a:extLst>
          </p:cNvPr>
          <p:cNvSpPr txBox="1"/>
          <p:nvPr/>
        </p:nvSpPr>
        <p:spPr>
          <a:xfrm>
            <a:off x="2715768" y="214576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0x7FFFFFFFDE6C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677E-E8F5-5C46-B06E-7F52525D63AE}"/>
              </a:ext>
            </a:extLst>
          </p:cNvPr>
          <p:cNvSpPr txBox="1"/>
          <p:nvPr/>
        </p:nvSpPr>
        <p:spPr>
          <a:xfrm>
            <a:off x="2715768" y="157883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0x7FFFFFFFDE68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E4BD3-208F-A14E-B229-337461CE8449}"/>
              </a:ext>
            </a:extLst>
          </p:cNvPr>
          <p:cNvSpPr txBox="1"/>
          <p:nvPr/>
        </p:nvSpPr>
        <p:spPr>
          <a:xfrm>
            <a:off x="10622280" y="325555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eno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14A5-C310-D14B-94C9-017EF1D32E4C}"/>
              </a:ext>
            </a:extLst>
          </p:cNvPr>
          <p:cNvSpPr txBox="1"/>
          <p:nvPr/>
        </p:nvSpPr>
        <p:spPr>
          <a:xfrm>
            <a:off x="8552688" y="358496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buffer_one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F1BC-2D3C-4049-917A-52AE613EE0D7}"/>
              </a:ext>
            </a:extLst>
          </p:cNvPr>
          <p:cNvSpPr txBox="1"/>
          <p:nvPr/>
        </p:nvSpPr>
        <p:spPr>
          <a:xfrm>
            <a:off x="8552688" y="239204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err="1"/>
              <a:t>buffer</a:t>
            </a:r>
            <a:r>
              <a:rPr kumimoji="1" lang="en-US" altLang="ko-KR"/>
              <a:t>_two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DF00B-0C7D-A84C-BEC5-3844A1086CEE}"/>
              </a:ext>
            </a:extLst>
          </p:cNvPr>
          <p:cNvSpPr txBox="1"/>
          <p:nvPr/>
        </p:nvSpPr>
        <p:spPr>
          <a:xfrm>
            <a:off x="5926836" y="535703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51C1B24-019B-134C-B815-04BD57BB1035}"/>
              </a:ext>
            </a:extLst>
          </p:cNvPr>
          <p:cNvCxnSpPr/>
          <p:nvPr/>
        </p:nvCxnSpPr>
        <p:spPr>
          <a:xfrm>
            <a:off x="7351776" y="3493008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B7D3DE-4887-6B44-8085-5F672400044F}"/>
              </a:ext>
            </a:extLst>
          </p:cNvPr>
          <p:cNvSpPr txBox="1"/>
          <p:nvPr/>
        </p:nvSpPr>
        <p:spPr>
          <a:xfrm>
            <a:off x="8827008" y="428370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value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135CE-D849-884E-8F39-060125EFF645}"/>
              </a:ext>
            </a:extLst>
          </p:cNvPr>
          <p:cNvSpPr txBox="1"/>
          <p:nvPr/>
        </p:nvSpPr>
        <p:spPr>
          <a:xfrm>
            <a:off x="10622280" y="212169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owt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30796F-A50C-6948-9DBD-1C67987A7041}"/>
              </a:ext>
            </a:extLst>
          </p:cNvPr>
          <p:cNvCxnSpPr/>
          <p:nvPr/>
        </p:nvCxnSpPr>
        <p:spPr>
          <a:xfrm>
            <a:off x="7351776" y="2359152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BD8EB57-B195-104D-BE15-7FCD392186FD}"/>
              </a:ext>
            </a:extLst>
          </p:cNvPr>
          <p:cNvSpPr/>
          <p:nvPr/>
        </p:nvSpPr>
        <p:spPr>
          <a:xfrm>
            <a:off x="338328" y="283464"/>
            <a:ext cx="3218688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strcpy</a:t>
            </a:r>
            <a:r>
              <a:rPr kumimoji="1" lang="en-US" altLang="ko-KR" dirty="0"/>
              <a:t>( </a:t>
            </a:r>
            <a:r>
              <a:rPr kumimoji="1" lang="en-US" altLang="ko-KR" dirty="0" err="1"/>
              <a:t>buffer_two</a:t>
            </a:r>
            <a:r>
              <a:rPr kumimoji="1" lang="en-US" altLang="ko-KR" dirty="0"/>
              <a:t>, “two” 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63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74CA91-7EC4-284D-A49A-9ED909D43C55}"/>
              </a:ext>
            </a:extLst>
          </p:cNvPr>
          <p:cNvSpPr/>
          <p:nvPr/>
        </p:nvSpPr>
        <p:spPr>
          <a:xfrm>
            <a:off x="4397071" y="126028"/>
            <a:ext cx="3548270" cy="6009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BB02D4-A0FE-7C44-96A4-D996F08506E7}"/>
              </a:ext>
            </a:extLst>
          </p:cNvPr>
          <p:cNvSpPr/>
          <p:nvPr/>
        </p:nvSpPr>
        <p:spPr>
          <a:xfrm>
            <a:off x="4397071" y="314553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0x00000005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8A6CC-CCEE-3148-90AD-616DB5157432}"/>
              </a:ext>
            </a:extLst>
          </p:cNvPr>
          <p:cNvSpPr/>
          <p:nvPr/>
        </p:nvSpPr>
        <p:spPr>
          <a:xfrm>
            <a:off x="4397071" y="2578608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0x00000000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835A-085D-FB44-957F-F3183DCDF4A5}"/>
              </a:ext>
            </a:extLst>
          </p:cNvPr>
          <p:cNvSpPr/>
          <p:nvPr/>
        </p:nvSpPr>
        <p:spPr>
          <a:xfrm>
            <a:off x="4397071" y="201168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0x00656e6f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86E9-39F1-834B-BF64-B20294069560}"/>
              </a:ext>
            </a:extLst>
          </p:cNvPr>
          <p:cNvSpPr/>
          <p:nvPr/>
        </p:nvSpPr>
        <p:spPr>
          <a:xfrm>
            <a:off x="4397071" y="1444752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0xFFFFDF60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0BCC2-1112-6F45-BA00-058710DEF689}"/>
              </a:ext>
            </a:extLst>
          </p:cNvPr>
          <p:cNvSpPr/>
          <p:nvPr/>
        </p:nvSpPr>
        <p:spPr>
          <a:xfrm>
            <a:off x="4397071" y="877824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0x006F7774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7BC88-6820-9442-9FC8-927DFAA03AB3}"/>
              </a:ext>
            </a:extLst>
          </p:cNvPr>
          <p:cNvSpPr/>
          <p:nvPr/>
        </p:nvSpPr>
        <p:spPr>
          <a:xfrm>
            <a:off x="4397071" y="310896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0x555545d0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FD58-8232-ED49-9BC0-27AC6F6E6C30}"/>
              </a:ext>
            </a:extLst>
          </p:cNvPr>
          <p:cNvSpPr txBox="1"/>
          <p:nvPr/>
        </p:nvSpPr>
        <p:spPr>
          <a:xfrm>
            <a:off x="2450592" y="324433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0x7FFFFFFFDE80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F69FE-4A00-FB4A-8516-1750D3B0B70A}"/>
              </a:ext>
            </a:extLst>
          </p:cNvPr>
          <p:cNvSpPr txBox="1"/>
          <p:nvPr/>
        </p:nvSpPr>
        <p:spPr>
          <a:xfrm>
            <a:off x="2450592" y="267740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0x7FFFFFFFDE78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49921-6F28-AD45-9764-4D9342C4F3FC}"/>
              </a:ext>
            </a:extLst>
          </p:cNvPr>
          <p:cNvSpPr txBox="1"/>
          <p:nvPr/>
        </p:nvSpPr>
        <p:spPr>
          <a:xfrm>
            <a:off x="2450592" y="210162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0x7FFFFFFFDE74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CE5C0-54F6-2B45-961E-D7C9255412C1}"/>
              </a:ext>
            </a:extLst>
          </p:cNvPr>
          <p:cNvSpPr txBox="1"/>
          <p:nvPr/>
        </p:nvSpPr>
        <p:spPr>
          <a:xfrm>
            <a:off x="2450592" y="153912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0x7FFFFFFFDE70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6C7F-1DD5-AE4C-8BB4-E7DC881E295C}"/>
              </a:ext>
            </a:extLst>
          </p:cNvPr>
          <p:cNvSpPr txBox="1"/>
          <p:nvPr/>
        </p:nvSpPr>
        <p:spPr>
          <a:xfrm>
            <a:off x="2450592" y="97533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0x7FFFFFFFDE6C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D677E-E8F5-5C46-B06E-7F52525D63AE}"/>
              </a:ext>
            </a:extLst>
          </p:cNvPr>
          <p:cNvSpPr txBox="1"/>
          <p:nvPr/>
        </p:nvSpPr>
        <p:spPr>
          <a:xfrm>
            <a:off x="2450592" y="40840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0x7FFFFFFFDE68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E4BD3-208F-A14E-B229-337461CE8449}"/>
              </a:ext>
            </a:extLst>
          </p:cNvPr>
          <p:cNvSpPr txBox="1"/>
          <p:nvPr/>
        </p:nvSpPr>
        <p:spPr>
          <a:xfrm>
            <a:off x="10357104" y="208511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eno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14A5-C310-D14B-94C9-017EF1D32E4C}"/>
              </a:ext>
            </a:extLst>
          </p:cNvPr>
          <p:cNvSpPr txBox="1"/>
          <p:nvPr/>
        </p:nvSpPr>
        <p:spPr>
          <a:xfrm>
            <a:off x="8287512" y="2469915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buffer_one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F1BC-2D3C-4049-917A-52AE613EE0D7}"/>
              </a:ext>
            </a:extLst>
          </p:cNvPr>
          <p:cNvSpPr txBox="1"/>
          <p:nvPr/>
        </p:nvSpPr>
        <p:spPr>
          <a:xfrm>
            <a:off x="8208264" y="12832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err="1"/>
              <a:t>buffer</a:t>
            </a:r>
            <a:r>
              <a:rPr kumimoji="1" lang="en-US" altLang="ko-KR"/>
              <a:t>_two</a:t>
            </a:r>
            <a:r>
              <a:rPr kumimoji="1" lang="en-US" altLang="ko-KR" dirty="0"/>
              <a:t>[8]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DF00B-0C7D-A84C-BEC5-3844A1086CEE}"/>
              </a:ext>
            </a:extLst>
          </p:cNvPr>
          <p:cNvSpPr txBox="1"/>
          <p:nvPr/>
        </p:nvSpPr>
        <p:spPr>
          <a:xfrm>
            <a:off x="5796501" y="631714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51C1B24-019B-134C-B815-04BD57BB1035}"/>
              </a:ext>
            </a:extLst>
          </p:cNvPr>
          <p:cNvCxnSpPr/>
          <p:nvPr/>
        </p:nvCxnSpPr>
        <p:spPr>
          <a:xfrm>
            <a:off x="7086600" y="2322576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B7D3DE-4887-6B44-8085-5F672400044F}"/>
              </a:ext>
            </a:extLst>
          </p:cNvPr>
          <p:cNvSpPr txBox="1"/>
          <p:nvPr/>
        </p:nvSpPr>
        <p:spPr>
          <a:xfrm>
            <a:off x="8470392" y="327176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value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135CE-D849-884E-8F39-060125EFF645}"/>
              </a:ext>
            </a:extLst>
          </p:cNvPr>
          <p:cNvSpPr txBox="1"/>
          <p:nvPr/>
        </p:nvSpPr>
        <p:spPr>
          <a:xfrm>
            <a:off x="10357104" y="951263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owt</a:t>
            </a:r>
            <a:endParaRPr kumimoji="1"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E30796F-A50C-6948-9DBD-1C67987A7041}"/>
              </a:ext>
            </a:extLst>
          </p:cNvPr>
          <p:cNvCxnSpPr/>
          <p:nvPr/>
        </p:nvCxnSpPr>
        <p:spPr>
          <a:xfrm>
            <a:off x="7086600" y="1188720"/>
            <a:ext cx="31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F6D811-B55E-FE4F-A7AE-8241E9242EEF}"/>
              </a:ext>
            </a:extLst>
          </p:cNvPr>
          <p:cNvSpPr/>
          <p:nvPr/>
        </p:nvSpPr>
        <p:spPr>
          <a:xfrm>
            <a:off x="4397071" y="4412409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0x34333231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63FE31-76D2-2647-ABAF-ACB99DC5CDAB}"/>
              </a:ext>
            </a:extLst>
          </p:cNvPr>
          <p:cNvSpPr/>
          <p:nvPr/>
        </p:nvSpPr>
        <p:spPr>
          <a:xfrm>
            <a:off x="4397071" y="4990550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0x38373635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3F739-9A64-D940-9360-7DC6D6F7D971}"/>
              </a:ext>
            </a:extLst>
          </p:cNvPr>
          <p:cNvSpPr txBox="1"/>
          <p:nvPr/>
        </p:nvSpPr>
        <p:spPr>
          <a:xfrm>
            <a:off x="5796501" y="391006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….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DADF9E-A77F-BC4B-B7B1-B1E544A6B699}"/>
              </a:ext>
            </a:extLst>
          </p:cNvPr>
          <p:cNvSpPr/>
          <p:nvPr/>
        </p:nvSpPr>
        <p:spPr>
          <a:xfrm>
            <a:off x="4397071" y="5558649"/>
            <a:ext cx="3548270" cy="56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0x43003039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F500FA-C83B-784C-9E46-7F11AB677753}"/>
              </a:ext>
            </a:extLst>
          </p:cNvPr>
          <p:cNvSpPr txBox="1"/>
          <p:nvPr/>
        </p:nvSpPr>
        <p:spPr>
          <a:xfrm>
            <a:off x="8561832" y="4990974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“1234567890”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55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468</Words>
  <Application>Microsoft Macintosh PowerPoint</Application>
  <PresentationFormat>와이드스크린</PresentationFormat>
  <Paragraphs>251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Monaco</vt:lpstr>
      <vt:lpstr>Wingdings</vt:lpstr>
      <vt:lpstr>Office 테마</vt:lpstr>
      <vt:lpstr>버퍼 오버플로우</vt:lpstr>
      <vt:lpstr>PowerPoint 프레젠테이션</vt:lpstr>
      <vt:lpstr>PowerPoint 프레젠테이션</vt:lpstr>
      <vt:lpstr>PowerPoint 프레젠테이션</vt:lpstr>
      <vt:lpstr>환경설정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버퍼 오버플로우</dc:title>
  <dc:creator>조한주</dc:creator>
  <cp:lastModifiedBy>조한주</cp:lastModifiedBy>
  <cp:revision>16</cp:revision>
  <dcterms:created xsi:type="dcterms:W3CDTF">2019-08-07T12:23:56Z</dcterms:created>
  <dcterms:modified xsi:type="dcterms:W3CDTF">2019-08-08T10:19:11Z</dcterms:modified>
</cp:coreProperties>
</file>