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09" r:id="rId4"/>
    <p:sldId id="258" r:id="rId5"/>
    <p:sldId id="304" r:id="rId6"/>
    <p:sldId id="310" r:id="rId7"/>
    <p:sldId id="259" r:id="rId8"/>
    <p:sldId id="260" r:id="rId9"/>
    <p:sldId id="305" r:id="rId10"/>
    <p:sldId id="261" r:id="rId11"/>
    <p:sldId id="262" r:id="rId12"/>
    <p:sldId id="263" r:id="rId13"/>
    <p:sldId id="264" r:id="rId14"/>
    <p:sldId id="265" r:id="rId15"/>
    <p:sldId id="266" r:id="rId16"/>
    <p:sldId id="306" r:id="rId17"/>
    <p:sldId id="307" r:id="rId18"/>
    <p:sldId id="308" r:id="rId19"/>
    <p:sldId id="311" r:id="rId20"/>
    <p:sldId id="287" r:id="rId21"/>
    <p:sldId id="288" r:id="rId22"/>
    <p:sldId id="290" r:id="rId23"/>
    <p:sldId id="291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92" r:id="rId45"/>
    <p:sldId id="293" r:id="rId46"/>
    <p:sldId id="302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12" r:id="rId55"/>
    <p:sldId id="313" r:id="rId56"/>
    <p:sldId id="303" r:id="rId57"/>
    <p:sldId id="301" r:id="rId58"/>
    <p:sldId id="28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5"/>
    <p:restoredTop sz="94691"/>
  </p:normalViewPr>
  <p:slideViewPr>
    <p:cSldViewPr snapToGrid="0" snapToObjects="1">
      <p:cViewPr varScale="1">
        <p:scale>
          <a:sx n="129" d="100"/>
          <a:sy n="129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A0F6-8E13-0C4A-AA73-D60476CF0393}" type="datetimeFigureOut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34EE8-1A7A-8045-BE0F-A7F8C305E4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81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34EE8-1A7A-8045-BE0F-A7F8C305E4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9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34EE8-1A7A-8045-BE0F-A7F8C305E4B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69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6028C-30FD-0347-AAD9-005D456B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AF971-786B-214F-AF50-8522BC9B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F3889-F93F-1640-B348-45EE0A0D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0AD9-3BC0-D045-B6D1-DD0472C2610E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46841-DD38-344D-9CA0-17ED815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4711B-981C-2246-A4FC-FBE3DA5C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B543B1E-9E24-8444-9984-AA26A9C92AA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6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FEA6-4531-2045-A869-E205E667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7A676-E592-DC41-9F99-26B69328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2EF6-3D87-A94C-9BDD-C303E0A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A3F3-50D0-794A-BC60-0B099E53F57A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CEA0-48A9-504D-8383-BB23669E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2C918-7232-9A42-8181-31169313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344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A2712-F89C-0144-83DC-9F50F242E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2797D-8DD4-D04E-83DF-1C3E828A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86494-683B-F643-B7DA-6A9CE6CA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559-86E5-5E4E-8D76-FD0BBF9560C9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0036-AFBB-C74F-B0C7-683A255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C092-69C6-4E40-8513-929DBAFC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08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7C61-CB2B-7A49-AD60-FF2807F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92A1C-C646-C140-BEEB-18F12DC0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4B2CE-3A96-6241-BB3E-02BE5657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FD86-0909-A349-8E40-CB47670E45D8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D22B-7CAE-6746-B2A0-8342B22E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95DD-E6D0-2845-AF6C-26207F2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F9A6D-0B03-E04F-BA9B-0511D3C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0D924-943B-C54A-8715-DC0A2436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5A8E-7906-E141-AD55-06733C68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BD30-B2D4-1741-B5F3-A9A1E1B3CBCE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7251-C04D-3945-966B-34DA9B87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078A7-8930-9644-BE16-AB74E04A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30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1B05-1B24-B142-A090-64CFE740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41DF6-BB70-DB4F-A41A-4E3FFF63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31EB9-07AF-5F45-8FCA-1113CC72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7B3ED-5AF0-CA4E-B7E9-EE63B4A0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727C-9223-C742-8021-5B55D5BA2194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8494B-5B00-FA4E-AD78-EA281353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BF1B3-C3CB-FF46-937C-56C90ACC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07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5374-889B-DD4A-AB53-853897B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C0976-7491-1747-ACDC-DC2EB3C8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1F9B5-80D2-9C4A-ACDD-52A34B15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5CA5-D5D0-8749-BC8D-707FEFABE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3B0E6-B0B4-D441-91A6-BD06AB47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28DBC-8490-2D41-81FE-AED036D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03-621F-ED48-8BEE-F44CBE6DB088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F1F6B-6D6F-C14B-8840-DBC4322E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5A2A3-DE23-B84D-BFC5-E26CD73C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7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7B5C-3B83-9F49-A98F-F18BF6D6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E55A39-36BE-B446-B688-B0C8706B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431D-EE8D-5C4F-8DB6-2362E8B71F3C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A6D20-6F89-A347-9D0C-484ED416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6B5E3-8D2A-F845-A397-9E12D56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84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69A57-1746-F34A-8600-7AAA0FAF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59AB-E536-0D41-A10C-10272317C618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1BD7D-AB58-874B-94D4-28BA9DDA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D61AE-B42D-A041-AFF1-ADC4769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0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00C9C-3910-2247-A28C-A95C907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DF8F1-3C6A-624B-838A-F3ED2625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CF8F1-F0B4-C842-9F18-705F1725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59B90-78F5-B042-BE52-D8BCD36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BD5-DA2D-C946-BA49-E7927A7AA79F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3E9EF-7688-E34C-895A-40AC3F4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A8615-6BAF-D44C-A02A-F546BCA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57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62FF-6443-F74C-B65D-9E5851AF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11A5B-8BEF-AB43-91A7-D1104C6D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FF5E9-5527-2044-85E1-8C3DBF88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4D0BF-5EC2-164F-A747-CE1111D3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3A27-F0B3-1244-A815-706146F55045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920FF-3060-C74F-B0D9-A43F14FB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6E8A6-5892-BF45-BC32-41EA05ED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5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A037C-E44D-B74E-B387-2FFA940C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A6444-2668-894F-9679-6BB12FED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4501-A331-9640-934A-A29C718BF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E358-8EF2-6A4D-9512-006B840F259C}" type="datetime1">
              <a:rPr kumimoji="1" lang="ko-KR" altLang="en-US" smtClean="0"/>
              <a:t>2019. 6. 2.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E2A52-5932-CF49-AA4F-78E19197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649C4-0B39-1548-99E8-F4484BEB9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3B1E-9E24-8444-9984-AA26A9C92AA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71A3-2B79-5E4C-8059-6CD9CB011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회차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ADCB4-71B7-984F-9501-EC0F5AEE2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7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69F4-75A3-6545-96FA-7AAEE919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C98BF-E6EA-EC4B-A2C1-58DF1600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 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 + %d </a:t>
            </a:r>
            <a:r>
              <a:rPr kumimoji="1" lang="ko-KR" altLang="en-US" dirty="0"/>
              <a:t>은</a:t>
            </a:r>
            <a:r>
              <a:rPr kumimoji="1" lang="en-US" altLang="ko-KR" dirty="0"/>
              <a:t>(</a:t>
            </a:r>
            <a:r>
              <a:rPr kumimoji="1" lang="ko-KR" altLang="en-US" dirty="0"/>
              <a:t>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%d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\n”, 2, 3, 2+3);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은</a:t>
            </a:r>
            <a:r>
              <a:rPr kumimoji="1" lang="en-US" altLang="ko-KR" dirty="0"/>
              <a:t>(</a:t>
            </a:r>
            <a:r>
              <a:rPr kumimoji="1" lang="ko-KR" altLang="en-US" dirty="0"/>
              <a:t>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AB93D-E5D1-9C40-8EA0-6974800BB11A}"/>
              </a:ext>
            </a:extLst>
          </p:cNvPr>
          <p:cNvSpPr/>
          <p:nvPr/>
        </p:nvSpPr>
        <p:spPr>
          <a:xfrm>
            <a:off x="838200" y="1805650"/>
            <a:ext cx="10030428" cy="32061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EAC151-1EDF-3646-A5FA-C9F98C25297D}"/>
              </a:ext>
            </a:extLst>
          </p:cNvPr>
          <p:cNvSpPr/>
          <p:nvPr/>
        </p:nvSpPr>
        <p:spPr>
          <a:xfrm>
            <a:off x="838200" y="5627226"/>
            <a:ext cx="10030428" cy="9587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9A72-156F-7A4B-8B26-90A7A96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7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E59F-E8DC-2343-A050-74FDDBB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73D75-487A-9D4A-AE7E-1D312748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0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대표적인 입력 함수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키보드로부터 입력 받음</a:t>
            </a:r>
            <a:r>
              <a:rPr kumimoji="1" lang="en-US" altLang="ko-KR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사용 방법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/>
              <a:t>scanf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입력 데이터 형 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입력 데이터 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  <a:r>
              <a:rPr kumimoji="1" lang="ko-KR" altLang="en-US" dirty="0"/>
              <a:t>로 시작하여 </a:t>
            </a:r>
            <a:r>
              <a:rPr kumimoji="1" lang="ko-KR" altLang="en-US" dirty="0" err="1"/>
              <a:t>변환문자</a:t>
            </a:r>
            <a:r>
              <a:rPr kumimoji="1" lang="en-US" altLang="ko-KR" dirty="0"/>
              <a:t>(d,</a:t>
            </a:r>
            <a:r>
              <a:rPr kumimoji="1" lang="ko-KR" altLang="en-US" dirty="0"/>
              <a:t> </a:t>
            </a:r>
            <a:r>
              <a:rPr kumimoji="1" lang="en-US" altLang="ko-KR" dirty="0"/>
              <a:t>f, </a:t>
            </a:r>
            <a:r>
              <a:rPr kumimoji="1" lang="en-US" altLang="ko-KR" dirty="0" err="1"/>
              <a:t>lf</a:t>
            </a:r>
            <a:r>
              <a:rPr kumimoji="1" lang="en-US" altLang="ko-KR" dirty="0"/>
              <a:t>, c…)</a:t>
            </a:r>
            <a:r>
              <a:rPr kumimoji="1" lang="ko-KR" altLang="en-US" dirty="0"/>
              <a:t>로 끝남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변환 명세로 지정된 형으로 입력이 안되면 입력이 안됨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33008-1E39-424A-ABAE-5392823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8E66-F1FD-5246-92D0-B17D93D0A863}"/>
              </a:ext>
            </a:extLst>
          </p:cNvPr>
          <p:cNvSpPr txBox="1"/>
          <p:nvPr/>
        </p:nvSpPr>
        <p:spPr>
          <a:xfrm>
            <a:off x="5648325" y="543302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</a:t>
            </a:r>
            <a:r>
              <a:rPr kumimoji="1" lang="ko-KR" altLang="en-US" dirty="0"/>
              <a:t>변수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값을 저장할 수 있는 메모리 공간에 붙은 이름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2444-247D-E446-997C-9AFA735B5752}"/>
              </a:ext>
            </a:extLst>
          </p:cNvPr>
          <p:cNvSpPr/>
          <p:nvPr/>
        </p:nvSpPr>
        <p:spPr>
          <a:xfrm>
            <a:off x="5648325" y="5353050"/>
            <a:ext cx="5048250" cy="10953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10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E935E-C228-864E-9411-C7706F41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F3E52-C4B4-BE47-AD36-AA16F50F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year;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&amp;year);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당신은 </a:t>
            </a:r>
            <a:r>
              <a:rPr kumimoji="1" lang="en-US" altLang="ko-KR" dirty="0"/>
              <a:t>%d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.\n”, 2019 – year + 1);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882FA-B1CF-4C49-BC25-7767CF1E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44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786CB-2B91-474D-8669-27772F7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78BD-2190-704C-ABFB-A3F26880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  </a:t>
            </a:r>
            <a:r>
              <a:rPr kumimoji="1" lang="ko-KR" altLang="en-US" dirty="0"/>
              <a:t>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2000</a:t>
            </a:r>
          </a:p>
          <a:p>
            <a:pPr marL="0" indent="0">
              <a:buNone/>
            </a:pPr>
            <a:r>
              <a:rPr kumimoji="1" lang="ko-KR" altLang="en-US" dirty="0"/>
              <a:t>  당신은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태어난 년도를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abc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당신은 </a:t>
            </a:r>
            <a:r>
              <a:rPr kumimoji="1" lang="en-US" altLang="ko-KR" dirty="0"/>
              <a:t>-116566098</a:t>
            </a:r>
            <a:r>
              <a:rPr kumimoji="1" lang="ko-KR" altLang="en-US" dirty="0"/>
              <a:t>살 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49FA22-62C1-654E-BB66-BF6226AA644E}"/>
              </a:ext>
            </a:extLst>
          </p:cNvPr>
          <p:cNvSpPr/>
          <p:nvPr/>
        </p:nvSpPr>
        <p:spPr>
          <a:xfrm>
            <a:off x="1014413" y="2257425"/>
            <a:ext cx="5900737" cy="15716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88969-EBD5-2045-BF9C-DA7CFFF17B3D}"/>
              </a:ext>
            </a:extLst>
          </p:cNvPr>
          <p:cNvSpPr/>
          <p:nvPr/>
        </p:nvSpPr>
        <p:spPr>
          <a:xfrm>
            <a:off x="1014413" y="4001294"/>
            <a:ext cx="5900737" cy="15716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9E7CD-009E-FD49-92DD-802558FC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95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6A865-7292-9D4C-B857-9B81007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주석문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7C4A-F216-A043-BB9C-7155B889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컴파일러는 </a:t>
            </a:r>
            <a:r>
              <a:rPr kumimoji="1" lang="ko-KR" altLang="en-US" dirty="0" err="1"/>
              <a:t>주석문을</a:t>
            </a:r>
            <a:r>
              <a:rPr kumimoji="1" lang="ko-KR" altLang="en-US" dirty="0"/>
              <a:t> 공백으로 처리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줄 단위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여러 줄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* 과 *</a:t>
            </a:r>
            <a:r>
              <a:rPr kumimoji="1" lang="en-US" altLang="ko-KR" dirty="0"/>
              <a:t>/</a:t>
            </a:r>
            <a:r>
              <a:rPr kumimoji="1" lang="ko-KR" altLang="en-US" dirty="0"/>
              <a:t> 사이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A7F35-6CE8-5D46-975D-8D158D35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51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060-5B5D-494C-8799-F713AA6D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311F-E0A5-8840-AAD7-1E5A6D7A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/*****************************************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이 프로그램은 예제 프로그램입니다</a:t>
            </a:r>
            <a:r>
              <a:rPr lang="en-US" altLang="ko-KR" dirty="0"/>
              <a:t>. *</a:t>
            </a:r>
          </a:p>
          <a:p>
            <a:pPr marL="0" indent="0">
              <a:buNone/>
            </a:pPr>
            <a:r>
              <a:rPr lang="en-US" altLang="ko-KR" dirty="0"/>
              <a:t> * 		1234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		</a:t>
            </a:r>
            <a:r>
              <a:rPr lang="ko-KR" altLang="en-US" dirty="0"/>
              <a:t> *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*****************************************</a:t>
            </a:r>
            <a:r>
              <a:rPr lang="en-US" altLang="ko-KR" dirty="0"/>
              <a:t>/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 </a:t>
            </a:r>
          </a:p>
          <a:p>
            <a:pPr marL="0" indent="0">
              <a:buNone/>
            </a:pPr>
            <a:r>
              <a:rPr lang="en-US" altLang="ko-KR" dirty="0"/>
              <a:t>{ </a:t>
            </a:r>
          </a:p>
          <a:p>
            <a:pPr marL="0" indent="0">
              <a:buNone/>
            </a:pPr>
            <a:r>
              <a:rPr lang="en-US" altLang="ko-KR" dirty="0"/>
              <a:t>	// </a:t>
            </a:r>
            <a:r>
              <a:rPr lang="ko-KR" altLang="en-US" dirty="0"/>
              <a:t>나의 첫 번째 프로그램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프로그램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return 0;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E08CD-DACE-7C4E-BDFC-37F434C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49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3C51-2230-6549-8578-DF3EA61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5CE1A-66CD-754F-AB7C-C96E5E80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90186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데이터를 저장하는 임시 저장 공간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메모리 공간</a:t>
            </a:r>
            <a:r>
              <a:rPr kumimoji="1" lang="en-US" altLang="ko-KR" dirty="0"/>
              <a:t>)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# 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int main()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int a;</a:t>
            </a:r>
          </a:p>
          <a:p>
            <a:pPr marL="0" indent="0">
              <a:buNone/>
            </a:pPr>
            <a:r>
              <a:rPr kumimoji="1" lang="en-US" altLang="ko-KR" dirty="0"/>
              <a:t>	int b;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5ED41-66AC-4744-997C-E0FBAA94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99227-7153-CA46-90DB-5A680514F65A}"/>
              </a:ext>
            </a:extLst>
          </p:cNvPr>
          <p:cNvSpPr/>
          <p:nvPr/>
        </p:nvSpPr>
        <p:spPr>
          <a:xfrm>
            <a:off x="4529959" y="4351283"/>
            <a:ext cx="1439917" cy="420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E75693-E852-4C4C-99CE-D3DDEAD2798C}"/>
              </a:ext>
            </a:extLst>
          </p:cNvPr>
          <p:cNvSpPr/>
          <p:nvPr/>
        </p:nvSpPr>
        <p:spPr>
          <a:xfrm>
            <a:off x="4529958" y="4959624"/>
            <a:ext cx="1439917" cy="420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6D4BA-44A4-DF45-A329-15FD3005A33A}"/>
              </a:ext>
            </a:extLst>
          </p:cNvPr>
          <p:cNvSpPr txBox="1"/>
          <p:nvPr/>
        </p:nvSpPr>
        <p:spPr>
          <a:xfrm>
            <a:off x="4067503" y="4351283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0611B-2638-4B4B-B7F2-3274C99BFAB6}"/>
              </a:ext>
            </a:extLst>
          </p:cNvPr>
          <p:cNvSpPr txBox="1"/>
          <p:nvPr/>
        </p:nvSpPr>
        <p:spPr>
          <a:xfrm>
            <a:off x="4067503" y="4959624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16699-FA91-C042-9505-C8BA2D9323F7}"/>
              </a:ext>
            </a:extLst>
          </p:cNvPr>
          <p:cNvSpPr txBox="1"/>
          <p:nvPr/>
        </p:nvSpPr>
        <p:spPr>
          <a:xfrm>
            <a:off x="9249103" y="2921876"/>
            <a:ext cx="2104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int   a ;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A5CF0F1-C3E7-8645-9C95-B413FE3D1537}"/>
              </a:ext>
            </a:extLst>
          </p:cNvPr>
          <p:cNvCxnSpPr/>
          <p:nvPr/>
        </p:nvCxnSpPr>
        <p:spPr>
          <a:xfrm>
            <a:off x="9249103" y="3429000"/>
            <a:ext cx="630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3BFAB34-9524-AF47-A7FD-03F4CBCB7154}"/>
              </a:ext>
            </a:extLst>
          </p:cNvPr>
          <p:cNvCxnSpPr/>
          <p:nvPr/>
        </p:nvCxnSpPr>
        <p:spPr>
          <a:xfrm>
            <a:off x="10084675" y="3429000"/>
            <a:ext cx="630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BC33D22-A53D-F64F-A0EE-D06C97A5C167}"/>
              </a:ext>
            </a:extLst>
          </p:cNvPr>
          <p:cNvCxnSpPr/>
          <p:nvPr/>
        </p:nvCxnSpPr>
        <p:spPr>
          <a:xfrm>
            <a:off x="9564413" y="3429000"/>
            <a:ext cx="0" cy="1530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F847A8A-85A6-B44F-A865-8D25AF5A8933}"/>
              </a:ext>
            </a:extLst>
          </p:cNvPr>
          <p:cNvCxnSpPr>
            <a:cxnSpLocks/>
          </p:cNvCxnSpPr>
          <p:nvPr/>
        </p:nvCxnSpPr>
        <p:spPr>
          <a:xfrm>
            <a:off x="10399985" y="3429000"/>
            <a:ext cx="0" cy="730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D4BDFA-70E3-5947-BE54-66D957810495}"/>
              </a:ext>
            </a:extLst>
          </p:cNvPr>
          <p:cNvSpPr txBox="1"/>
          <p:nvPr/>
        </p:nvSpPr>
        <p:spPr>
          <a:xfrm>
            <a:off x="9112469" y="4959624"/>
            <a:ext cx="97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1D810-B830-1842-8C89-1302203E7C0D}"/>
              </a:ext>
            </a:extLst>
          </p:cNvPr>
          <p:cNvSpPr txBox="1"/>
          <p:nvPr/>
        </p:nvSpPr>
        <p:spPr>
          <a:xfrm>
            <a:off x="9982199" y="4118949"/>
            <a:ext cx="12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변수 이름</a:t>
            </a:r>
          </a:p>
        </p:txBody>
      </p:sp>
    </p:spTree>
    <p:extLst>
      <p:ext uri="{BB962C8B-B14F-4D97-AF65-F5344CB8AC3E}">
        <p14:creationId xmlns:p14="http://schemas.microsoft.com/office/powerpoint/2010/main" val="3710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D7DB-B9AD-7A4C-9C61-D738EC2B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97D68-8B98-F74E-9DA1-1C5A8544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데이터</a:t>
            </a:r>
            <a:r>
              <a:rPr kumimoji="1" lang="en-US" altLang="ko-KR" dirty="0"/>
              <a:t>?</a:t>
            </a: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변수에 저장되는 값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변수에 저장한 데이터는 변경될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97615-0172-5249-824B-ABF7FCD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439C8-A790-0641-A76A-4530ACAC3B69}"/>
              </a:ext>
            </a:extLst>
          </p:cNvPr>
          <p:cNvSpPr txBox="1"/>
          <p:nvPr/>
        </p:nvSpPr>
        <p:spPr>
          <a:xfrm>
            <a:off x="3878317" y="3930869"/>
            <a:ext cx="221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int a;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/>
              <a:t>a = 100;</a:t>
            </a:r>
            <a:endParaRPr kumimoji="1" lang="ko-KR" altLang="en-US" sz="3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BC0D47-E74E-CD46-8892-F8AF6639B46C}"/>
              </a:ext>
            </a:extLst>
          </p:cNvPr>
          <p:cNvCxnSpPr>
            <a:cxnSpLocks/>
          </p:cNvCxnSpPr>
          <p:nvPr/>
        </p:nvCxnSpPr>
        <p:spPr>
          <a:xfrm>
            <a:off x="5118538" y="4288221"/>
            <a:ext cx="130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3228F-7A3D-AA47-A6D8-A54EA7FBBE1B}"/>
              </a:ext>
            </a:extLst>
          </p:cNvPr>
          <p:cNvSpPr/>
          <p:nvPr/>
        </p:nvSpPr>
        <p:spPr>
          <a:xfrm>
            <a:off x="7052442" y="3933606"/>
            <a:ext cx="1726324" cy="58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CC22C-F344-9840-85DE-2E2D1C29A3CB}"/>
              </a:ext>
            </a:extLst>
          </p:cNvPr>
          <p:cNvSpPr txBox="1"/>
          <p:nvPr/>
        </p:nvSpPr>
        <p:spPr>
          <a:xfrm>
            <a:off x="6684580" y="4043229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846626-1C45-B94A-A5AD-BBFC1B3DB5A2}"/>
              </a:ext>
            </a:extLst>
          </p:cNvPr>
          <p:cNvCxnSpPr>
            <a:cxnSpLocks/>
          </p:cNvCxnSpPr>
          <p:nvPr/>
        </p:nvCxnSpPr>
        <p:spPr>
          <a:xfrm>
            <a:off x="5722882" y="5205303"/>
            <a:ext cx="130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99E4BD-73AE-B744-B36F-A7A61A89CD69}"/>
              </a:ext>
            </a:extLst>
          </p:cNvPr>
          <p:cNvSpPr/>
          <p:nvPr/>
        </p:nvSpPr>
        <p:spPr>
          <a:xfrm>
            <a:off x="7656786" y="4850688"/>
            <a:ext cx="1726324" cy="58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100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0515F-342B-2A46-863E-899380D4B15E}"/>
              </a:ext>
            </a:extLst>
          </p:cNvPr>
          <p:cNvSpPr txBox="1"/>
          <p:nvPr/>
        </p:nvSpPr>
        <p:spPr>
          <a:xfrm>
            <a:off x="7288924" y="4960311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3D11557E-34FF-5C4A-B032-21B2919E281D}"/>
              </a:ext>
            </a:extLst>
          </p:cNvPr>
          <p:cNvCxnSpPr/>
          <p:nvPr/>
        </p:nvCxnSpPr>
        <p:spPr>
          <a:xfrm>
            <a:off x="5118538" y="5408197"/>
            <a:ext cx="0" cy="55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C45A8982-33BD-8442-A4AB-54F308DBBA3D}"/>
              </a:ext>
            </a:extLst>
          </p:cNvPr>
          <p:cNvCxnSpPr/>
          <p:nvPr/>
        </p:nvCxnSpPr>
        <p:spPr>
          <a:xfrm flipH="1">
            <a:off x="4099034" y="5959366"/>
            <a:ext cx="1019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6BF31B-E1B5-CD4D-AC31-12A6635ABE86}"/>
              </a:ext>
            </a:extLst>
          </p:cNvPr>
          <p:cNvCxnSpPr/>
          <p:nvPr/>
        </p:nvCxnSpPr>
        <p:spPr>
          <a:xfrm flipV="1">
            <a:off x="4109545" y="5439267"/>
            <a:ext cx="0" cy="52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0315-E12E-FB4E-90B3-3E4B2FC7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615F6-D127-934B-82ED-9D3CB3B6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 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int main()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int a;</a:t>
            </a:r>
          </a:p>
          <a:p>
            <a:pPr marL="0" indent="0">
              <a:buNone/>
            </a:pPr>
            <a:r>
              <a:rPr kumimoji="1" lang="en-US" altLang="ko-KR" dirty="0"/>
              <a:t>	int b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0;		</a:t>
            </a:r>
            <a:r>
              <a:rPr kumimoji="1" lang="en-US" altLang="ko-KR" dirty="0">
                <a:sym typeface="Wingdings" pitchFamily="2" charset="2"/>
              </a:rPr>
              <a:t></a:t>
            </a:r>
            <a:r>
              <a:rPr kumimoji="1" lang="ko-KR" altLang="en-US" dirty="0">
                <a:sym typeface="Wingdings" pitchFamily="2" charset="2"/>
              </a:rPr>
              <a:t> 선언과 동시에 초기화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</a:t>
            </a:r>
            <a:r>
              <a:rPr kumimoji="1" lang="en-US" altLang="ko-KR" dirty="0" err="1"/>
              <a:t>c,d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B17A4-EEE9-6C4F-92B7-51FD6D1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050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94DF-D2BD-1747-8E27-B2206A56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EDBDD-5E8F-A541-B6E7-88FA3A28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정수형 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정수의 저장을 목적으로 선언된 변수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실수형</a:t>
            </a:r>
            <a:r>
              <a:rPr kumimoji="1" lang="ko-KR" altLang="en-US" dirty="0"/>
              <a:t> 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소수점 이하의 값을 지니는 실수의 저장을 </a:t>
            </a:r>
            <a:br>
              <a:rPr kumimoji="1" lang="en-US" altLang="ko-KR" dirty="0"/>
            </a:br>
            <a:r>
              <a:rPr kumimoji="1" lang="en-US" altLang="ko-KR" dirty="0"/>
              <a:t>			</a:t>
            </a:r>
            <a:r>
              <a:rPr kumimoji="1" lang="ko-KR" altLang="en-US" dirty="0"/>
              <a:t>목적으로 선언된 변수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정수냐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실수냐에</a:t>
            </a:r>
            <a:r>
              <a:rPr kumimoji="1" lang="ko-KR" altLang="en-US" dirty="0"/>
              <a:t> 따라서 </a:t>
            </a:r>
            <a:br>
              <a:rPr kumimoji="1" lang="en-US" altLang="ko-KR" dirty="0"/>
            </a:br>
            <a:r>
              <a:rPr kumimoji="1" lang="ko-KR" altLang="en-US" dirty="0"/>
              <a:t>   값이 메모리 공간에 저장 및 참조되는 방식이 다르다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0F6F0-6D51-DC49-82F5-7EED0D3E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19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9D5D2-1688-4E4F-90EB-5E0D39C2A533}"/>
              </a:ext>
            </a:extLst>
          </p:cNvPr>
          <p:cNvCxnSpPr>
            <a:cxnSpLocks/>
          </p:cNvCxnSpPr>
          <p:nvPr/>
        </p:nvCxnSpPr>
        <p:spPr>
          <a:xfrm flipH="1">
            <a:off x="377687" y="2057400"/>
            <a:ext cx="460514" cy="417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551ED22-B85D-A94C-B5BF-6702A8CBE01A}"/>
              </a:ext>
            </a:extLst>
          </p:cNvPr>
          <p:cNvCxnSpPr>
            <a:cxnSpLocks/>
          </p:cNvCxnSpPr>
          <p:nvPr/>
        </p:nvCxnSpPr>
        <p:spPr>
          <a:xfrm flipH="1" flipV="1">
            <a:off x="377687" y="2554357"/>
            <a:ext cx="377688" cy="5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5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5374-A7DA-2349-89F0-051DF3DF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A31FE-3B38-4B4E-98FA-364058D5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개발 환경 설정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 err="1"/>
              <a:t>printf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 err="1"/>
              <a:t>scanf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용어정리</a:t>
            </a:r>
            <a:r>
              <a:rPr kumimoji="1" lang="en-US" altLang="ko-KR" dirty="0"/>
              <a:t> (</a:t>
            </a:r>
            <a:r>
              <a:rPr kumimoji="1" lang="ko-KR" altLang="en-US" dirty="0" err="1"/>
              <a:t>주석문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키워드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식별자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상수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연산자</a:t>
            </a:r>
            <a:r>
              <a:rPr kumimoji="1" lang="en-US" altLang="ko-KR" dirty="0"/>
              <a:t>) </a:t>
            </a:r>
          </a:p>
          <a:p>
            <a:pPr marL="514350" indent="-514350">
              <a:buAutoNum type="arabicPeriod"/>
            </a:pPr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형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0DCA4-B0DC-2F4B-B4C4-EFCAA4C6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1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8244-F92F-A548-9CDD-08A27076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FE543-5A49-4947-9851-68BADCED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 프로그램의 모든 변수는 </a:t>
            </a:r>
            <a:r>
              <a:rPr kumimoji="1" lang="ko-KR" altLang="en-US" dirty="0" err="1"/>
              <a:t>자료형이</a:t>
            </a:r>
            <a:r>
              <a:rPr kumimoji="1" lang="ko-KR" altLang="en-US" dirty="0"/>
              <a:t> 명시되어야 함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kumimoji="1" lang="ko-KR" altLang="en-US" dirty="0"/>
              <a:t>사용자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메모리에는 모든 값들이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비트열로</a:t>
            </a:r>
            <a:r>
              <a:rPr kumimoji="1" lang="ko-KR" altLang="en-US" dirty="0"/>
              <a:t> 저장되지만 </a:t>
            </a:r>
            <a:r>
              <a:rPr kumimoji="1" lang="ko-KR" altLang="en-US" dirty="0" err="1"/>
              <a:t>자료형에</a:t>
            </a:r>
            <a:r>
              <a:rPr kumimoji="1" lang="ko-KR" altLang="en-US" dirty="0"/>
              <a:t> 따라 표현 방법이 다름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3D493-5140-8143-8C1E-4C61C69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21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CEBEA-4B97-F349-A533-76356BB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</a:t>
            </a:r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FD679-9BC5-F941-98C2-45DEECC8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21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DB79A3-FCF8-D14A-9F32-52CB980C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6599"/>
            <a:ext cx="10485242" cy="29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1AA5-23F4-C845-BE74-BF6CEE4D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선언문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DE2E-C6ED-7D4E-BB8E-4E6C9AE0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모든 변수는 사용되기 전에 반드시 선언되어야 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 err="1"/>
              <a:t>자료형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식별자</a:t>
            </a:r>
            <a:r>
              <a:rPr kumimoji="1" lang="en-US" altLang="ko-KR" dirty="0"/>
              <a:t>;</a:t>
            </a:r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457200" lvl="1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float x, y;	&lt;- 	float x; float y;</a:t>
            </a:r>
          </a:p>
          <a:p>
            <a:pPr marL="457200" lvl="1" indent="0">
              <a:buNone/>
            </a:pPr>
            <a:r>
              <a:rPr kumimoji="1" lang="en-US" altLang="ko-KR" dirty="0"/>
              <a:t>		=&gt;</a:t>
            </a:r>
            <a:r>
              <a:rPr kumimoji="1" lang="ko-KR" altLang="en-US" dirty="0"/>
              <a:t> 변수의 메모리 공간 확보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배정 연산자를 사용하여 값을 저장할 수 있음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i = 2 * 5;</a:t>
            </a:r>
          </a:p>
          <a:p>
            <a:pPr lvl="1">
              <a:buFontTx/>
              <a:buChar char="-"/>
            </a:pPr>
            <a:r>
              <a:rPr kumimoji="1" lang="en-US" altLang="ko-KR" dirty="0"/>
              <a:t>x = 5.0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697C7-6B48-8844-84BF-330DA06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53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2118-E159-9042-9DC7-7097CCC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4AACA-583C-0E46-A160-670E9A7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num2,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num3,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multiply;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두 정수를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 </a:t>
            </a:r>
            <a:r>
              <a:rPr kumimoji="1" lang="en-US" altLang="ko-KR" dirty="0"/>
              <a:t>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&amp;num2);</a:t>
            </a:r>
          </a:p>
          <a:p>
            <a:pPr marL="0" indent="0">
              <a:buNone/>
            </a:pPr>
            <a:r>
              <a:rPr kumimoji="1" lang="en-US" altLang="ko-KR" dirty="0"/>
              <a:t>	multiply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num1</a:t>
            </a:r>
            <a:r>
              <a:rPr kumimoji="1" lang="ko-KR" altLang="en-US" dirty="0"/>
              <a:t> * </a:t>
            </a:r>
            <a:r>
              <a:rPr kumimoji="1" lang="en-US" altLang="ko-KR" dirty="0"/>
              <a:t>num2;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 * </a:t>
            </a:r>
            <a:r>
              <a:rPr kumimoji="1" lang="en-US" altLang="ko-KR" dirty="0"/>
              <a:t>%d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%d</a:t>
            </a:r>
            <a:r>
              <a:rPr kumimoji="1" lang="ko-KR" altLang="en-US" dirty="0"/>
              <a:t>  </a:t>
            </a:r>
            <a:r>
              <a:rPr kumimoji="1" lang="en-US" altLang="ko-KR" dirty="0"/>
              <a:t>\n”,num1,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num2,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multiply);</a:t>
            </a:r>
          </a:p>
          <a:p>
            <a:pPr marL="0" indent="0">
              <a:buNone/>
            </a:pPr>
            <a:r>
              <a:rPr kumimoji="1" lang="en-US" altLang="ko-KR" dirty="0"/>
              <a:t>	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D4404-98AD-BB42-BE76-95536BF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604B7-CCDE-8243-9092-51479CDB2DD4}"/>
              </a:ext>
            </a:extLst>
          </p:cNvPr>
          <p:cNvSpPr txBox="1"/>
          <p:nvPr/>
        </p:nvSpPr>
        <p:spPr>
          <a:xfrm>
            <a:off x="7496175" y="1546909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 정수를 입력하세요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*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41914-F1A2-5D4A-825E-AABB574BFEB5}"/>
              </a:ext>
            </a:extLst>
          </p:cNvPr>
          <p:cNvSpPr/>
          <p:nvPr/>
        </p:nvSpPr>
        <p:spPr>
          <a:xfrm>
            <a:off x="7496175" y="1421031"/>
            <a:ext cx="3186112" cy="9429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999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1CD3-69C2-0645-95A8-DB5C5AF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0578-2E31-9040-9529-3C456259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0438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C </a:t>
            </a:r>
            <a:r>
              <a:rPr kumimoji="1" lang="ko-KR" altLang="en-US" dirty="0"/>
              <a:t>언어에서 고유한 의미를 가지는 토큰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예약된 단어이므로 프로그래머가 다른 의미로 재정의 할 수 없음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변수나 함수 이름으로 사용할 수 없음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C76A3-BED6-B647-8783-7AFB290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223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B5B6-53A3-C340-8EFD-3464578C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키워드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A58C3DD-430A-1644-9061-69E20CF4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62881"/>
              </p:ext>
            </p:extLst>
          </p:nvPr>
        </p:nvGraphicFramePr>
        <p:xfrm>
          <a:off x="838200" y="2325688"/>
          <a:ext cx="105156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047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07356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49194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805022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845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auto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double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inline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sizeof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volatile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break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else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Int</a:t>
                      </a: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static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case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enum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long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struct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_Bool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char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extern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register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switch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_Complex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const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float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restrict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typedef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_Imaginary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0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continue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for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return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union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9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default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goto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short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unsigned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0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if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signed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void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6669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C7858-6104-E543-B48E-281F8087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38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505A4-874F-124B-9FDA-10600702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E0B59-9AA2-6D45-8B9E-8A5B32EA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double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float</a:t>
            </a:r>
            <a:r>
              <a:rPr kumimoji="1" lang="en-US" altLang="ko-KR" dirty="0"/>
              <a:t>; // </a:t>
            </a:r>
            <a:r>
              <a:rPr kumimoji="1" lang="ko-KR" altLang="en-US" dirty="0"/>
              <a:t>오류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형의 변수로 선언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2D3D3-327E-AF4A-AB21-D37B0B42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442EA-749F-9A41-B603-09C9ED8793F0}"/>
              </a:ext>
            </a:extLst>
          </p:cNvPr>
          <p:cNvSpPr txBox="1"/>
          <p:nvPr/>
        </p:nvSpPr>
        <p:spPr>
          <a:xfrm>
            <a:off x="-3563007" y="-472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99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E0E5-09AD-9441-A6DB-A7BF427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식별자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6757-B756-A14C-BD6A-4641B93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</a:t>
            </a:r>
            <a:r>
              <a:rPr kumimoji="1" lang="ko-KR" altLang="en-US" dirty="0" err="1"/>
              <a:t>정의형에</a:t>
            </a:r>
            <a:r>
              <a:rPr kumimoji="1" lang="ko-KR" altLang="en-US" dirty="0"/>
              <a:t> 이름을 부여하기 위함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식별자는</a:t>
            </a:r>
            <a:r>
              <a:rPr kumimoji="1" lang="ko-KR" altLang="en-US" dirty="0"/>
              <a:t> 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특수문자인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밑줄문자</a:t>
            </a:r>
            <a:r>
              <a:rPr kumimoji="1" lang="en-US" altLang="ko-KR" dirty="0"/>
              <a:t>(_)</a:t>
            </a:r>
            <a:r>
              <a:rPr kumimoji="1" lang="ko-KR" altLang="en-US" dirty="0"/>
              <a:t> 로 구성된 토큰으로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 또는 </a:t>
            </a:r>
            <a:r>
              <a:rPr kumimoji="1" lang="ko-KR" altLang="en-US" dirty="0" err="1"/>
              <a:t>밑줄문자로</a:t>
            </a:r>
            <a:r>
              <a:rPr kumimoji="1" lang="ko-KR" altLang="en-US" dirty="0"/>
              <a:t> 시작해야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는 소문자와 대문자를 구별함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키워드는 사용자 </a:t>
            </a:r>
            <a:r>
              <a:rPr kumimoji="1" lang="ko-KR" altLang="en-US" dirty="0" err="1"/>
              <a:t>식별자로</a:t>
            </a:r>
            <a:r>
              <a:rPr kumimoji="1" lang="ko-KR" altLang="en-US" dirty="0"/>
              <a:t> 사용할 수 없음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라이브러리 </a:t>
            </a:r>
            <a:r>
              <a:rPr kumimoji="1" lang="ko-KR" altLang="en-US" dirty="0" err="1"/>
              <a:t>함수명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main, </a:t>
            </a:r>
            <a:r>
              <a:rPr kumimoji="1" lang="ko-KR" altLang="en-US" dirty="0" err="1"/>
              <a:t>미리정의된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문자상수</a:t>
            </a:r>
            <a:r>
              <a:rPr kumimoji="1" lang="ko-KR" altLang="en-US" dirty="0"/>
              <a:t> 등은 사용자 </a:t>
            </a:r>
            <a:r>
              <a:rPr kumimoji="1" lang="ko-KR" altLang="en-US" dirty="0" err="1"/>
              <a:t>식별자로</a:t>
            </a:r>
            <a:r>
              <a:rPr kumimoji="1" lang="ko-KR" altLang="en-US" dirty="0"/>
              <a:t> 사용하지 않는 것이 좋음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6BACD-4016-A84C-B75E-6C6CEC9A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301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4647-EA68-8E46-907D-14832C8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식별자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6C270-9819-9443-B4BB-F25F329E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475" y="1978025"/>
            <a:ext cx="4733925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dirty="0"/>
              <a:t>잘못된 </a:t>
            </a:r>
            <a:r>
              <a:rPr kumimoji="1" lang="ko-KR" altLang="en-US" dirty="0" err="1"/>
              <a:t>식별자</a:t>
            </a: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you&amp;me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119_abc</a:t>
            </a:r>
          </a:p>
          <a:p>
            <a:pPr marL="0" indent="0">
              <a:buNone/>
            </a:pPr>
            <a:r>
              <a:rPr kumimoji="1" lang="en-US" altLang="ko-KR" dirty="0"/>
              <a:t> -plus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EA871-2D1F-0742-A3F3-F869FC5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A80D52-96C7-7944-97D8-07E0B87D00B3}"/>
              </a:ext>
            </a:extLst>
          </p:cNvPr>
          <p:cNvSpPr txBox="1">
            <a:spLocks/>
          </p:cNvSpPr>
          <p:nvPr/>
        </p:nvSpPr>
        <p:spPr>
          <a:xfrm>
            <a:off x="6467477" y="18256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0390DF-AB7E-1945-9791-82D32B7DE658}"/>
              </a:ext>
            </a:extLst>
          </p:cNvPr>
          <p:cNvSpPr txBox="1">
            <a:spLocks/>
          </p:cNvSpPr>
          <p:nvPr/>
        </p:nvSpPr>
        <p:spPr>
          <a:xfrm>
            <a:off x="6619875" y="18256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00314F-9068-FA41-8CBF-29FE14FBCC5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73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ko-KR" altLang="en-US" dirty="0"/>
              <a:t>올바른 </a:t>
            </a:r>
            <a:r>
              <a:rPr kumimoji="1" lang="ko-KR" altLang="en-US" dirty="0" err="1"/>
              <a:t>식별자</a:t>
            </a:r>
            <a:endParaRPr kumimoji="1"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abcdef123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I_luv_u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690059-5FC9-034D-8115-48FEFC57CBEF}"/>
              </a:ext>
            </a:extLst>
          </p:cNvPr>
          <p:cNvSpPr/>
          <p:nvPr/>
        </p:nvSpPr>
        <p:spPr>
          <a:xfrm>
            <a:off x="990599" y="1888330"/>
            <a:ext cx="4733925" cy="4225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1DBA3F-34C4-DE4B-BF3C-65E35852516C}"/>
              </a:ext>
            </a:extLst>
          </p:cNvPr>
          <p:cNvSpPr/>
          <p:nvPr/>
        </p:nvSpPr>
        <p:spPr>
          <a:xfrm>
            <a:off x="6472235" y="1888331"/>
            <a:ext cx="4733925" cy="4225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51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50142-044B-9848-AF58-29E7D151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DF90D-0EF3-004A-9A17-023883EE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정수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 상수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열거 상수</a:t>
            </a:r>
            <a:r>
              <a:rPr kumimoji="1" lang="en-US" altLang="ko-KR" dirty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kumimoji="1" lang="en-US" altLang="ko-KR" dirty="0"/>
              <a:t>- </a:t>
            </a:r>
            <a:r>
              <a:rPr kumimoji="1" lang="en-US" altLang="ko-KR" dirty="0" err="1"/>
              <a:t>enum</a:t>
            </a:r>
            <a:r>
              <a:rPr kumimoji="1" lang="ko-KR" altLang="en-US" dirty="0"/>
              <a:t>에 의해 선언된 상수</a:t>
            </a:r>
            <a:endParaRPr kumimoji="1" lang="en-US" altLang="ko-KR" dirty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3FF21-B8F2-7040-9067-E392855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65DF6-2BC8-5E4D-B1F3-563DE6E071F0}"/>
              </a:ext>
            </a:extLst>
          </p:cNvPr>
          <p:cNvSpPr txBox="1"/>
          <p:nvPr/>
        </p:nvSpPr>
        <p:spPr>
          <a:xfrm>
            <a:off x="5349766" y="788276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프로그램 실행 도중 값이 변경되지 않는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5C3234-6A9D-B14D-897D-BF159BEB0137}"/>
              </a:ext>
            </a:extLst>
          </p:cNvPr>
          <p:cNvSpPr/>
          <p:nvPr/>
        </p:nvSpPr>
        <p:spPr>
          <a:xfrm>
            <a:off x="5265683" y="683172"/>
            <a:ext cx="5780689" cy="6516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65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C6CE9-7628-CD47-97C1-1C1C2B8F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Vim (</a:t>
            </a:r>
            <a:r>
              <a:rPr kumimoji="1" lang="ko-KR" altLang="en-US" dirty="0"/>
              <a:t>텍스트 에디터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16FD-7353-2343-8D19-CC66BB5E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53995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4000"/>
              </a:lnSpc>
              <a:buFont typeface="Wingdings" pitchFamily="2" charset="2"/>
              <a:buChar char="Ø"/>
            </a:pPr>
            <a:r>
              <a:rPr kumimoji="1" lang="ko-KR" altLang="en-US" dirty="0"/>
              <a:t>사용법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vim </a:t>
            </a:r>
            <a:r>
              <a:rPr kumimoji="1" lang="ko-KR" altLang="en-US" dirty="0"/>
              <a:t>파일이름</a:t>
            </a:r>
            <a:endParaRPr kumimoji="1" lang="en-US" altLang="ko-KR" dirty="0"/>
          </a:p>
          <a:p>
            <a:pPr>
              <a:lnSpc>
                <a:spcPct val="124000"/>
              </a:lnSpc>
              <a:buFont typeface="Wingdings" pitchFamily="2" charset="2"/>
              <a:buChar char="Ø"/>
            </a:pPr>
            <a:r>
              <a:rPr kumimoji="1" lang="ko-KR" altLang="en-US" dirty="0"/>
              <a:t>명령어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:</a:t>
            </a:r>
            <a:r>
              <a:rPr kumimoji="1" lang="ko-KR" altLang="en-US" dirty="0"/>
              <a:t> 커서 위치에서 편집 모드 시작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ESC : </a:t>
            </a:r>
            <a:r>
              <a:rPr kumimoji="1" lang="ko-KR" altLang="en-US" dirty="0"/>
              <a:t>편집 모드 종료</a:t>
            </a:r>
            <a:br>
              <a:rPr kumimoji="1" lang="en-US" altLang="ko-KR" dirty="0"/>
            </a:b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:w : </a:t>
            </a:r>
            <a:r>
              <a:rPr kumimoji="1" lang="ko-KR" altLang="en-US" dirty="0"/>
              <a:t>저장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en-US" altLang="ko-KR" dirty="0" err="1"/>
              <a:t>wq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저장 후 종료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:q! : </a:t>
            </a:r>
            <a:r>
              <a:rPr kumimoji="1" lang="ko-KR" altLang="en-US" dirty="0"/>
              <a:t>저장 하지 않고 종료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 </a:t>
            </a:r>
            <a:r>
              <a:rPr kumimoji="1" lang="en-US" altLang="ko-KR" dirty="0" err="1"/>
              <a:t>yy</a:t>
            </a:r>
            <a:r>
              <a:rPr kumimoji="1" lang="en-US" altLang="ko-KR" dirty="0"/>
              <a:t> : </a:t>
            </a:r>
            <a:r>
              <a:rPr kumimoji="1" lang="ko-KR" altLang="en-US" dirty="0"/>
              <a:t>현재 라인 복사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p : </a:t>
            </a:r>
            <a:r>
              <a:rPr kumimoji="1" lang="ko-KR" altLang="en-US" dirty="0" err="1"/>
              <a:t>붙여넣기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dd : </a:t>
            </a:r>
            <a:r>
              <a:rPr kumimoji="1" lang="ko-KR" altLang="en-US" dirty="0"/>
              <a:t>현재 라인 삭제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시작 라인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종료 라인 </a:t>
            </a:r>
            <a:r>
              <a:rPr kumimoji="1" lang="en-US" altLang="ko-KR" dirty="0"/>
              <a:t>y : </a:t>
            </a:r>
            <a:r>
              <a:rPr kumimoji="1" lang="ko-KR" altLang="en-US" dirty="0"/>
              <a:t>시작라인부터 종료라인까지 복사</a:t>
            </a:r>
            <a:endParaRPr kumimoji="1" lang="en-US" altLang="ko-KR" dirty="0"/>
          </a:p>
          <a:p>
            <a:pPr marL="0" indent="0">
              <a:lnSpc>
                <a:spcPct val="124000"/>
              </a:lnSpc>
              <a:buNone/>
            </a:pPr>
            <a:r>
              <a:rPr kumimoji="1" lang="en-US" altLang="ko-KR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50026-0024-BF4B-90ED-0B2DB57D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28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957E-D971-2F49-8D2E-7FD1D28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950C8-7CD0-4641-86AF-FA66A3F3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66725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kumimoji="1" lang="en-US" altLang="ko-KR" dirty="0"/>
              <a:t>10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1234</a:t>
            </a:r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kumimoji="1" lang="en-US" altLang="ko-KR" dirty="0"/>
              <a:t>16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en-US" altLang="ko-KR" dirty="0"/>
              <a:t>0x01, 0x10, 0xFF</a:t>
            </a:r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%x, %#x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kumimoji="1" lang="en-US" altLang="ko-KR" dirty="0"/>
              <a:t>8</a:t>
            </a:r>
            <a:r>
              <a:rPr kumimoji="1" lang="ko-KR" altLang="en-US" dirty="0"/>
              <a:t>진 정수 상수</a:t>
            </a:r>
            <a:endParaRPr kumimoji="1" lang="en-US" altLang="ko-KR" dirty="0"/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en-US" altLang="ko-KR" dirty="0"/>
              <a:t>020, 012</a:t>
            </a:r>
          </a:p>
          <a:p>
            <a:pPr lvl="1">
              <a:lnSpc>
                <a:spcPct val="114000"/>
              </a:lnSpc>
              <a:buFontTx/>
              <a:buChar char="-"/>
            </a:pPr>
            <a:r>
              <a:rPr kumimoji="1" lang="ko-KR" altLang="en-US" dirty="0" err="1"/>
              <a:t>변환명세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%o, %#o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8E999-DBB0-024C-A148-1E2DA5B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F53972-4D03-D648-850B-419FD859771A}"/>
              </a:ext>
            </a:extLst>
          </p:cNvPr>
          <p:cNvSpPr txBox="1">
            <a:spLocks/>
          </p:cNvSpPr>
          <p:nvPr/>
        </p:nvSpPr>
        <p:spPr>
          <a:xfrm>
            <a:off x="5191125" y="1690688"/>
            <a:ext cx="6524625" cy="322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#include &lt;</a:t>
            </a:r>
            <a:r>
              <a:rPr kumimoji="1" lang="en-US" altLang="ko-KR" sz="2000" dirty="0" err="1"/>
              <a:t>stdio.h</a:t>
            </a:r>
            <a:r>
              <a:rPr kumimoji="1" lang="en-US" altLang="ko-KR" sz="2000" dirty="0"/>
              <a:t>&gt;</a:t>
            </a:r>
          </a:p>
          <a:p>
            <a:pPr marL="0" indent="0">
              <a:buNone/>
            </a:pP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main(void)</a:t>
            </a:r>
          </a:p>
          <a:p>
            <a:pPr marL="0" indent="0">
              <a:buNone/>
            </a:pPr>
            <a:r>
              <a:rPr kumimoji="1" lang="en-US" altLang="ko-KR" sz="2000" dirty="0"/>
              <a:t>{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%x %o\n”, 17, 17, 17);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%x %o\n”, 0x12, 0x12, 0x12);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 %#x %#o\n”, 015, 015, 015);</a:t>
            </a:r>
          </a:p>
          <a:p>
            <a:pPr marL="0" indent="0">
              <a:buNone/>
            </a:pPr>
            <a:r>
              <a:rPr kumimoji="1" lang="en-US" altLang="ko-KR" sz="2000" dirty="0"/>
              <a:t>	return 0;</a:t>
            </a:r>
          </a:p>
          <a:p>
            <a:pPr marL="0" indent="0">
              <a:buNone/>
            </a:pPr>
            <a:r>
              <a:rPr kumimoji="1" lang="en-US" altLang="ko-KR" sz="2000" dirty="0"/>
              <a:t>}</a:t>
            </a:r>
            <a:endParaRPr kumimoji="1"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2377F7-A4C5-CA46-92A9-49B6572B50F6}"/>
              </a:ext>
            </a:extLst>
          </p:cNvPr>
          <p:cNvSpPr txBox="1">
            <a:spLocks/>
          </p:cNvSpPr>
          <p:nvPr/>
        </p:nvSpPr>
        <p:spPr>
          <a:xfrm>
            <a:off x="5186361" y="5093494"/>
            <a:ext cx="6524625" cy="161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17   11   21</a:t>
            </a:r>
          </a:p>
          <a:p>
            <a:pPr marL="0" indent="0">
              <a:buNone/>
            </a:pPr>
            <a:r>
              <a:rPr kumimoji="1" lang="en-US" altLang="ko-KR" sz="2000" dirty="0"/>
              <a:t>18   12   22</a:t>
            </a:r>
          </a:p>
          <a:p>
            <a:pPr marL="0" indent="0">
              <a:buNone/>
            </a:pPr>
            <a:r>
              <a:rPr kumimoji="1" lang="en-US" altLang="ko-KR" sz="2000" dirty="0"/>
              <a:t>13  0xd  015</a:t>
            </a:r>
            <a:endParaRPr kumimoji="1"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809425-C8B1-734E-8F02-C2CF75E8FE8E}"/>
              </a:ext>
            </a:extLst>
          </p:cNvPr>
          <p:cNvSpPr/>
          <p:nvPr/>
        </p:nvSpPr>
        <p:spPr>
          <a:xfrm>
            <a:off x="5186361" y="1585913"/>
            <a:ext cx="6272214" cy="3328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350AA-345C-CF4F-BBC7-CA3635C142C0}"/>
              </a:ext>
            </a:extLst>
          </p:cNvPr>
          <p:cNvSpPr/>
          <p:nvPr/>
        </p:nvSpPr>
        <p:spPr>
          <a:xfrm>
            <a:off x="5186361" y="5077619"/>
            <a:ext cx="6272214" cy="12787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47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302CB-DA07-4743-AA86-E3F6BBC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부동형</a:t>
            </a:r>
            <a:r>
              <a:rPr kumimoji="1" lang="ko-KR" altLang="en-US" dirty="0"/>
              <a:t> 상수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28968-0068-3A49-BA00-D65594A7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0.17,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0.123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10</a:t>
            </a:r>
            <a:r>
              <a:rPr kumimoji="1" lang="ko-KR" altLang="en-US" dirty="0"/>
              <a:t>진 </a:t>
            </a: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1.7e10 (= 1.7 * 10^10)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16</a:t>
            </a:r>
            <a:r>
              <a:rPr kumimoji="1" lang="ko-KR" altLang="en-US" dirty="0"/>
              <a:t>진 </a:t>
            </a:r>
            <a:r>
              <a:rPr kumimoji="1" lang="ko-KR" altLang="en-US" dirty="0" err="1"/>
              <a:t>부동형</a:t>
            </a:r>
            <a:r>
              <a:rPr kumimoji="1" lang="ko-KR" altLang="en-US" dirty="0"/>
              <a:t> 상수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- 0x1.7p10 (= (0x1.7) * 2^10 )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99EAD-0A68-8446-8C63-A475A9C7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509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B45F-5917-8E45-9986-85152968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7A72-7999-6A49-8038-8A86A1BA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(“%f\n”, 1/3);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(“%f\n”, 1/3.0);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17C09-449B-834C-A2E4-7554ED0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7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BC829-247F-A843-8B76-9691CD25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6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3EF13-A69B-4F4D-B03B-60791EC1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0.000000</a:t>
            </a:r>
          </a:p>
          <a:p>
            <a:pPr marL="0" indent="0">
              <a:buNone/>
            </a:pPr>
            <a:r>
              <a:rPr kumimoji="1" lang="en-US" altLang="ko-KR" dirty="0"/>
              <a:t>0.333333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90755-F203-FD41-A0DC-A1E59A9D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C4F6D5-8765-8C47-887D-DCF4BDE23388}"/>
              </a:ext>
            </a:extLst>
          </p:cNvPr>
          <p:cNvSpPr/>
          <p:nvPr/>
        </p:nvSpPr>
        <p:spPr>
          <a:xfrm>
            <a:off x="838200" y="2171700"/>
            <a:ext cx="4376738" cy="14001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2594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FDC64-A431-804F-A674-5A8F8AC5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9760D-52DD-534B-80D5-5BBFDB17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686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 상수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작은 </a:t>
            </a:r>
            <a:r>
              <a:rPr kumimoji="1" lang="ko-KR" altLang="en-US" dirty="0" err="1"/>
              <a:t>따음표로</a:t>
            </a:r>
            <a:r>
              <a:rPr kumimoji="1" lang="ko-KR" altLang="en-US" dirty="0"/>
              <a:t> 둘러싸인 문자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‘a’, ‘b’, ‘+’, …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탈출 문자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키보드로 표현할 수 없는 문자를 나타내기 위해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‘\n’, ‘\t’, 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ko-KR" altLang="en-US" dirty="0"/>
              <a:t>”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“\”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\””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83057-F9E3-0B42-BCDA-A3CE2704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69227-3176-924B-8B37-DF26ADCB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91285"/>
            <a:ext cx="4143375" cy="43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4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622CB-9629-8144-A52E-175D6C75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B4CBC-6D52-9F4F-A5AA-1E552529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ko-KR" altLang="en-US" dirty="0" err="1"/>
              <a:t>큰따음표에</a:t>
            </a:r>
            <a:r>
              <a:rPr kumimoji="1" lang="ko-KR" altLang="en-US" dirty="0"/>
              <a:t> 의해 묶인 일련의 문자들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ko-KR" altLang="en-US" dirty="0"/>
              <a:t>공백에 의해 분리된 두 문자열 상수는 하나의 문자열로 결합</a:t>
            </a:r>
            <a:endParaRPr kumimoji="1" lang="en-US" altLang="ko-KR" dirty="0"/>
          </a:p>
          <a:p>
            <a:pPr marL="457200" lvl="1" indent="0">
              <a:lnSpc>
                <a:spcPct val="20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“a” ”b” ”c” -&gt; 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1871D-55B5-6142-AB8C-F2187BD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654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15F6-4FEB-C942-93D1-3E0A257C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E17A8-8642-CE41-9C35-FDF1707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69"/>
            <a:ext cx="5257800" cy="59751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#include &lt;</a:t>
            </a:r>
            <a:r>
              <a:rPr lang="en" altLang="ko-KR" sz="2200" dirty="0" err="1"/>
              <a:t>stdio.h</a:t>
            </a:r>
            <a:r>
              <a:rPr lang="en" altLang="ko-KR" sz="2200" dirty="0"/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 err="1"/>
              <a:t>int</a:t>
            </a:r>
            <a:r>
              <a:rPr lang="en" altLang="ko-KR" sz="2200" dirty="0"/>
              <a:t> main(void)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 + 5 = %d\n", 9 + 5);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("9 - 5 = %d\n", 9 - 5);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 * 5 = %d\n", 9 * 5);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 / 5 = %d\n", 9 / 5);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("-9 = %d\n", -9);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("+9 = %d\n", +9);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200" dirty="0"/>
              <a:t>	</a:t>
            </a:r>
            <a:endParaRPr kumimoji="1"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4CAB2-E70E-0F4B-92EF-1AE0312F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D2E098D-B937-BC45-A2C6-8F90AAA1CAC4}"/>
              </a:ext>
            </a:extLst>
          </p:cNvPr>
          <p:cNvSpPr txBox="1">
            <a:spLocks/>
          </p:cNvSpPr>
          <p:nvPr/>
        </p:nvSpPr>
        <p:spPr>
          <a:xfrm>
            <a:off x="6096000" y="1441175"/>
            <a:ext cx="5759669" cy="5416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("9 %% 5 = %d\n", 9 % 5);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("9.0 + 5.0 = %f\n", 9.0 + 5.0);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("9.0 - 5.0 = %f\n", 9.0 - 5.0);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("9.0 * 5.0 = %f\n", 9.0 * 5.0);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("9.0 / 5.0 = %f\n", 9.0 / 5.0);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("-9.0 = %f\n", -9.0);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</a:t>
            </a:r>
            <a:r>
              <a:rPr lang="en" altLang="ko-KR" sz="2200" dirty="0" err="1"/>
              <a:t>printf</a:t>
            </a:r>
            <a:r>
              <a:rPr lang="en" altLang="ko-KR" sz="2200" dirty="0"/>
              <a:t>("+9.0 = %f\n", +9.0);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	return 0;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ko-KR" sz="2200" dirty="0"/>
              <a:t>}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5499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A675-8D5A-DC4F-A985-300806B7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7</a:t>
            </a:r>
            <a:r>
              <a:rPr kumimoji="1"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EEBCF-22EA-844A-A050-19EF52FF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*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45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en-US" altLang="ko-KR" dirty="0"/>
              <a:t>-9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-9</a:t>
            </a:r>
          </a:p>
          <a:p>
            <a:pPr marL="0" indent="0">
              <a:buNone/>
            </a:pPr>
            <a:r>
              <a:rPr kumimoji="1" lang="en-US" altLang="ko-KR" dirty="0"/>
              <a:t>+9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</a:p>
          <a:p>
            <a:pPr marL="0" indent="0">
              <a:buNone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14.000000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45.000000</a:t>
            </a:r>
          </a:p>
          <a:p>
            <a:pPr marL="0" indent="0">
              <a:buNone/>
            </a:pPr>
            <a:r>
              <a:rPr kumimoji="1" lang="en-US" altLang="ko-KR" dirty="0"/>
              <a:t>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5.0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1.800000</a:t>
            </a:r>
          </a:p>
          <a:p>
            <a:pPr marL="0" indent="0">
              <a:buNone/>
            </a:pPr>
            <a:r>
              <a:rPr kumimoji="1" lang="en-US" altLang="ko-KR" dirty="0"/>
              <a:t>-9.0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-9.000000</a:t>
            </a:r>
          </a:p>
          <a:p>
            <a:pPr marL="0" indent="0">
              <a:buNone/>
            </a:pPr>
            <a:r>
              <a:rPr kumimoji="1" lang="en-US" altLang="ko-KR" dirty="0"/>
              <a:t>+9.0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9.000000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8A5F9-5353-6040-AE72-ECEC398F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87448B-382C-5549-BD5D-0580AD588F36}"/>
              </a:ext>
            </a:extLst>
          </p:cNvPr>
          <p:cNvSpPr/>
          <p:nvPr/>
        </p:nvSpPr>
        <p:spPr>
          <a:xfrm>
            <a:off x="728663" y="1585913"/>
            <a:ext cx="3914775" cy="47704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043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B537-1C8F-7C47-B7CE-BA6A1A3B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연산자 우선순위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F2E0C-CA34-E040-A1EF-9829241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38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0F10E-1758-5945-B5FF-A9870114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987"/>
            <a:ext cx="8924281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87CEC-3565-9D47-973D-6DD301B2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배정 연산자 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대입 연산자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70845-F6BF-5E47-B9ED-610D0CD1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배정 수식 형식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수식</a:t>
            </a:r>
            <a:br>
              <a:rPr kumimoji="1" lang="en-US" altLang="ko-KR" dirty="0"/>
            </a:b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Ex) b = 2;</a:t>
            </a:r>
          </a:p>
          <a:p>
            <a:pPr marL="457200" lvl="1" indent="0">
              <a:buNone/>
            </a:pPr>
            <a:r>
              <a:rPr kumimoji="1" lang="en-US" altLang="ko-KR" dirty="0"/>
              <a:t>     c = 3;</a:t>
            </a:r>
          </a:p>
          <a:p>
            <a:pPr marL="457200" lvl="1" indent="0">
              <a:buNone/>
            </a:pPr>
            <a:r>
              <a:rPr kumimoji="1" lang="en-US" altLang="ko-KR" dirty="0"/>
              <a:t>     a = b + c;</a:t>
            </a:r>
          </a:p>
          <a:p>
            <a:pPr marL="457200" lvl="1" indent="0">
              <a:buNone/>
            </a:pPr>
            <a:r>
              <a:rPr kumimoji="1" lang="en-US" altLang="ko-KR" dirty="0"/>
              <a:t>     -&gt; a = ( b = 2) + ( c = 3 );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B0122-D3BE-E24B-9E54-9705186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6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010AE-20D9-D941-939C-1497CE4D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3E693-3CD3-204E-AC76-B895BB8A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 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AFA087-D2E0-DE4F-9B43-77E4C16C218D}"/>
              </a:ext>
            </a:extLst>
          </p:cNvPr>
          <p:cNvSpPr/>
          <p:nvPr/>
        </p:nvSpPr>
        <p:spPr>
          <a:xfrm>
            <a:off x="838200" y="1818290"/>
            <a:ext cx="4837386" cy="43828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F6B49E-87E0-7B4E-A84A-BDE792015005}"/>
              </a:ext>
            </a:extLst>
          </p:cNvPr>
          <p:cNvSpPr/>
          <p:nvPr/>
        </p:nvSpPr>
        <p:spPr>
          <a:xfrm>
            <a:off x="4600903" y="1431487"/>
            <a:ext cx="1495097" cy="78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sample.c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D062B-5327-7544-884A-4FFDDA7A8D75}"/>
              </a:ext>
            </a:extLst>
          </p:cNvPr>
          <p:cNvSpPr txBox="1"/>
          <p:nvPr/>
        </p:nvSpPr>
        <p:spPr>
          <a:xfrm>
            <a:off x="6611007" y="1690688"/>
            <a:ext cx="4971393" cy="44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프로그램을 실행하기 위한 단계</a:t>
            </a: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프로그램 작성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프로그램 컴파일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컴파일러를 사용하여 소스 프로그램을 실행 파일로 만드는 과정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ko-KR" altLang="en-US" dirty="0"/>
              <a:t>* 컴파일러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고급 프로그래밍 언어로 </a:t>
            </a:r>
            <a:r>
              <a:rPr kumimoji="1" lang="en-US" altLang="ko-KR" dirty="0"/>
              <a:t>	</a:t>
            </a:r>
            <a:r>
              <a:rPr kumimoji="1" lang="ko-KR" altLang="en-US" dirty="0"/>
              <a:t>작성된 프로그램을 기계어 프로그램 </a:t>
            </a:r>
            <a:r>
              <a:rPr kumimoji="1" lang="en-US" altLang="ko-KR" dirty="0"/>
              <a:t>	</a:t>
            </a:r>
            <a:r>
              <a:rPr kumimoji="1" lang="ko-KR" altLang="en-US" dirty="0"/>
              <a:t>또는 실행 프로그램으로 변환하는 </a:t>
            </a:r>
            <a:r>
              <a:rPr kumimoji="1" lang="ko-KR" altLang="en-US" dirty="0" err="1"/>
              <a:t>프</a:t>
            </a:r>
            <a:r>
              <a:rPr kumimoji="1" lang="en-US" altLang="ko-KR" dirty="0"/>
              <a:t>	</a:t>
            </a:r>
            <a:r>
              <a:rPr kumimoji="1" lang="ko-KR" altLang="en-US" dirty="0" err="1"/>
              <a:t>로그램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kumimoji="1" lang="ko-KR" altLang="en-US" dirty="0"/>
              <a:t>프로그램 실행</a:t>
            </a:r>
            <a:endParaRPr kumimoji="1"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D08434-1A55-F24B-B162-A05F3A0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249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F41A-B57A-5343-8FDD-B89CC73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84668-E11E-0741-A4A3-FEEA6B2C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전위 증가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	-&gt; 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증가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속한 문장의 나머지 진행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전위 감소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– 1	-&gt;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감소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속한 문장의 나머지 진행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후위 증가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 err="1"/>
              <a:t>i</a:t>
            </a:r>
            <a:r>
              <a:rPr kumimoji="1" lang="en-US" altLang="ko-KR" dirty="0"/>
              <a:t>++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+ 1	-&gt;</a:t>
            </a:r>
            <a:r>
              <a:rPr kumimoji="1" lang="ko-KR" altLang="en-US" dirty="0"/>
              <a:t> 속한 문장을 먼저 진행한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증가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후위 감소 연산자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 err="1"/>
              <a:t>i</a:t>
            </a:r>
            <a:r>
              <a:rPr kumimoji="1" lang="en-US" altLang="ko-KR" dirty="0"/>
              <a:t>--		-&gt;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– 1	-&gt;</a:t>
            </a:r>
            <a:r>
              <a:rPr kumimoji="1" lang="ko-KR" altLang="en-US" dirty="0"/>
              <a:t> 속한 문장을 먼저 진행한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감소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02446-6F10-644D-936C-4F05290E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663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623B0-6E3D-6145-8211-C347778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7BA3-D092-554B-AEB0-3DF2279C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a,b,c,d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c = d = 0;</a:t>
            </a:r>
          </a:p>
          <a:p>
            <a:pPr marL="0" indent="0">
              <a:buNone/>
            </a:pPr>
            <a:r>
              <a:rPr kumimoji="1" lang="en-US" altLang="ko-KR" dirty="0"/>
              <a:t>	a = ++c;</a:t>
            </a:r>
          </a:p>
          <a:p>
            <a:pPr marL="0" indent="0">
              <a:buNone/>
            </a:pPr>
            <a:r>
              <a:rPr kumimoji="1" lang="en-US" altLang="ko-KR" dirty="0"/>
              <a:t>	b = d++;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= %d, b = %d, c = %d, d = %d\n”,</a:t>
            </a:r>
            <a:r>
              <a:rPr kumimoji="1" lang="en-US" altLang="ko-KR" dirty="0" err="1"/>
              <a:t>a,b,c,d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19C3E-706A-D04A-BE22-02BDD02F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057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B8E3E-89B9-5E41-9B8A-3D2766CF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8</a:t>
            </a:r>
            <a:r>
              <a:rPr kumimoji="1" lang="ko-KR" altLang="en-US" dirty="0"/>
              <a:t>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B718A-4C04-9E4F-AC5F-367B160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 = 1, b = 0, c = 1, d = 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A6294-6D69-D84A-A397-82486B3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42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70807-3900-014A-895C-D99328D5276F}"/>
              </a:ext>
            </a:extLst>
          </p:cNvPr>
          <p:cNvSpPr/>
          <p:nvPr/>
        </p:nvSpPr>
        <p:spPr>
          <a:xfrm>
            <a:off x="685800" y="2500313"/>
            <a:ext cx="5072063" cy="1300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556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BF8B5-3545-4543-902B-18DDB392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복합 배정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CF6F2-DEAC-F74A-8CCC-99431510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다른 연산자와 배정 연산자와 연결된 형태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새로운 값이 이전 값과 연관될 때 유용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k = k + 5	-&gt;	k+=5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j *= k + 3	??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A9FF0-1AD5-174E-805E-71784BF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00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F368B-F786-4241-AD4E-2DD7298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DED68-7207-014B-802F-7E5D43D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2C7C5-90B6-2B47-AC59-DEA5376441AA}"/>
              </a:ext>
            </a:extLst>
          </p:cNvPr>
          <p:cNvSpPr/>
          <p:nvPr/>
        </p:nvSpPr>
        <p:spPr>
          <a:xfrm>
            <a:off x="838200" y="2886075"/>
            <a:ext cx="1176338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E2BA0-3E40-434B-BF98-D74A01B36854}"/>
              </a:ext>
            </a:extLst>
          </p:cNvPr>
          <p:cNvSpPr/>
          <p:nvPr/>
        </p:nvSpPr>
        <p:spPr>
          <a:xfrm>
            <a:off x="2014538" y="2886075"/>
            <a:ext cx="6596062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 진수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5813-014E-CC46-B22F-B82794A7C219}"/>
              </a:ext>
            </a:extLst>
          </p:cNvPr>
          <p:cNvSpPr txBox="1"/>
          <p:nvPr/>
        </p:nvSpPr>
        <p:spPr>
          <a:xfrm>
            <a:off x="1147763" y="2445900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D0D1A-13E5-CC49-ADA4-491ADE17B800}"/>
              </a:ext>
            </a:extLst>
          </p:cNvPr>
          <p:cNvSpPr txBox="1"/>
          <p:nvPr/>
        </p:nvSpPr>
        <p:spPr>
          <a:xfrm>
            <a:off x="3581401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….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43EA-0359-2C4C-90AE-C5D83E0217D8}"/>
              </a:ext>
            </a:extLst>
          </p:cNvPr>
          <p:cNvSpPr txBox="1"/>
          <p:nvPr/>
        </p:nvSpPr>
        <p:spPr>
          <a:xfrm>
            <a:off x="7793833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E6891-54A4-604C-B25F-A10F7E96F141}"/>
              </a:ext>
            </a:extLst>
          </p:cNvPr>
          <p:cNvSpPr txBox="1"/>
          <p:nvPr/>
        </p:nvSpPr>
        <p:spPr>
          <a:xfrm>
            <a:off x="2243136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669BC-F7D2-F347-AE26-145D906DC0E7}"/>
              </a:ext>
            </a:extLst>
          </p:cNvPr>
          <p:cNvSpPr txBox="1"/>
          <p:nvPr/>
        </p:nvSpPr>
        <p:spPr>
          <a:xfrm>
            <a:off x="8331994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280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4463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341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비트열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0</a:t>
            </a:r>
            <a:r>
              <a:rPr kumimoji="1" lang="en-US" altLang="ko-KR" dirty="0"/>
              <a:t>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90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4463" cy="48958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341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1</a:t>
            </a:r>
            <a:r>
              <a:rPr kumimoji="1" lang="ko-KR" altLang="en-US" dirty="0"/>
              <a:t>의 보수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1</a:t>
            </a:r>
            <a:r>
              <a:rPr kumimoji="1" lang="ko-KR" altLang="en-US" dirty="0"/>
              <a:t>의 보수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비트열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1</a:t>
            </a:r>
            <a:r>
              <a:rPr kumimoji="1" lang="en-US" altLang="ko-KR" dirty="0"/>
              <a:t>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11111111</a:t>
            </a:r>
            <a:r>
              <a:rPr kumimoji="1" lang="ko-KR" altLang="en-US" dirty="0"/>
              <a:t> </a:t>
            </a:r>
            <a:r>
              <a:rPr kumimoji="1" lang="en-US" altLang="ko-KR" dirty="0"/>
              <a:t>11111110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10101011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98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5A09-FE76-B647-834C-40959F1E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1122" cy="1325563"/>
          </a:xfrm>
        </p:spPr>
        <p:txBody>
          <a:bodyPr/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부류 </a:t>
            </a:r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84B40-E2A1-5C4F-B42D-5E24B920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6775"/>
            <a:ext cx="10515600" cy="654050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/>
              <a:t>음수 표현 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signed</a:t>
            </a:r>
          </a:p>
          <a:p>
            <a:r>
              <a:rPr kumimoji="1" lang="ko-KR" altLang="en-US" dirty="0"/>
              <a:t>음수 표현 불가능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unsigned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CFD50-367B-EB4A-B154-8FDCA00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47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F78A7F-A6E4-8D4A-9729-5D14A055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63000" cy="407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6913D-D3E8-734B-86C7-278F326476A2}"/>
              </a:ext>
            </a:extLst>
          </p:cNvPr>
          <p:cNvSpPr txBox="1"/>
          <p:nvPr/>
        </p:nvSpPr>
        <p:spPr>
          <a:xfrm>
            <a:off x="9034669" y="613558"/>
            <a:ext cx="2415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1 Byte = 8 bit</a:t>
            </a:r>
            <a:endParaRPr kumimoji="1" lang="ko-KR" altLang="en-US" sz="2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C40E1-48C6-944D-89F0-A0ADDF4C2408}"/>
              </a:ext>
            </a:extLst>
          </p:cNvPr>
          <p:cNvSpPr/>
          <p:nvPr/>
        </p:nvSpPr>
        <p:spPr>
          <a:xfrm>
            <a:off x="9024730" y="526774"/>
            <a:ext cx="2256183" cy="5638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391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E1B95-0FAE-6640-85CE-41312380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</a:t>
            </a:r>
            <a:r>
              <a:rPr kumimoji="1" lang="ko-KR" altLang="en-US" dirty="0" err="1"/>
              <a:t>오버플로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0573A-84B9-6E4D-A41E-3E67CCFE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4911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" altLang="ko-KR" dirty="0"/>
              <a:t>#include&lt;</a:t>
            </a:r>
            <a:r>
              <a:rPr kumimoji="1" lang="en" altLang="ko-KR" dirty="0" err="1"/>
              <a:t>stdio.h</a:t>
            </a:r>
            <a:r>
              <a:rPr kumimoji="1" lang="en" altLang="ko-KR" dirty="0"/>
              <a:t>&gt;</a:t>
            </a:r>
          </a:p>
          <a:p>
            <a:pPr marL="0" indent="0">
              <a:buNone/>
            </a:pPr>
            <a:r>
              <a:rPr kumimoji="1" lang="en" altLang="ko-KR" dirty="0" err="1"/>
              <a:t>int</a:t>
            </a:r>
            <a:r>
              <a:rPr kumimoji="1" lang="en" altLang="ko-KR" dirty="0"/>
              <a:t> main(){</a:t>
            </a:r>
          </a:p>
          <a:p>
            <a:pPr marL="0" indent="0">
              <a:buNone/>
            </a:pPr>
            <a:r>
              <a:rPr kumimoji="1" lang="en" altLang="ko-KR" dirty="0"/>
              <a:t>char c1 = 127, c2 = 128, c3 = 129;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("c1 = %d\n",c1);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("c2 = %d\n",c2);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("c3 = %d\n",c3);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return 0;</a:t>
            </a:r>
          </a:p>
          <a:p>
            <a:pPr marL="0" indent="0">
              <a:buNone/>
            </a:pPr>
            <a:r>
              <a:rPr kumimoji="1" lang="en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A9246-0A42-5747-82D6-C2BEEEBC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DA4CD8-2846-804E-926A-83A2D47BF609}"/>
              </a:ext>
            </a:extLst>
          </p:cNvPr>
          <p:cNvSpPr txBox="1">
            <a:spLocks/>
          </p:cNvSpPr>
          <p:nvPr/>
        </p:nvSpPr>
        <p:spPr>
          <a:xfrm>
            <a:off x="604837" y="1690688"/>
            <a:ext cx="5491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값의 </a:t>
            </a:r>
            <a:r>
              <a:rPr kumimoji="1" lang="ko-KR" altLang="en-US" dirty="0" err="1"/>
              <a:t>법위를</a:t>
            </a:r>
            <a:r>
              <a:rPr kumimoji="1" lang="ko-KR" altLang="en-US" dirty="0"/>
              <a:t> 초과할 때 발생</a:t>
            </a:r>
            <a:endParaRPr kumimoji="1"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정수 </a:t>
            </a:r>
            <a:r>
              <a:rPr kumimoji="1" lang="ko-KR" altLang="en-US" dirty="0" err="1"/>
              <a:t>오버플로가</a:t>
            </a:r>
            <a:r>
              <a:rPr kumimoji="1" lang="ko-KR" altLang="en-US" dirty="0"/>
              <a:t> 발생해도 프로그램은 계속 수행되지만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논리적으로 부정확한 값이 계산됨</a:t>
            </a:r>
          </a:p>
        </p:txBody>
      </p:sp>
    </p:spTree>
    <p:extLst>
      <p:ext uri="{BB962C8B-B14F-4D97-AF65-F5344CB8AC3E}">
        <p14:creationId xmlns:p14="http://schemas.microsoft.com/office/powerpoint/2010/main" val="1606625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AC11-E790-054F-9183-C290D64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5A2E3-2CC8-AE42-A901-802DFAC2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문자도 컴퓨터에 저장될 때에는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비트열로</a:t>
            </a:r>
            <a:r>
              <a:rPr kumimoji="1" lang="ko-KR" altLang="en-US" dirty="0"/>
              <a:t>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‘a’, ‘+’</a:t>
            </a:r>
            <a:r>
              <a:rPr kumimoji="1" lang="ko-KR" altLang="en-US" dirty="0"/>
              <a:t>와 같은 문자 상수는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형이 아니라 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형임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Char</a:t>
            </a:r>
            <a:r>
              <a:rPr kumimoji="1" lang="ko-KR" altLang="en-US" dirty="0"/>
              <a:t>는 메모리의 </a:t>
            </a:r>
            <a:r>
              <a:rPr kumimoji="1" lang="en-US" altLang="ko-KR" dirty="0"/>
              <a:t>1 </a:t>
            </a:r>
            <a:r>
              <a:rPr kumimoji="1" lang="ko-KR" altLang="en-US" dirty="0"/>
              <a:t>바이트에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-128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127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Unsigned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R" u="sng" dirty="0"/>
              <a:t>55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u="sng" dirty="0" err="1"/>
              <a:t>변환명세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: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%c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6F729-7FE5-894F-89E4-093D731D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94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010AE-20D9-D941-939C-1497CE4D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3E693-3CD3-204E-AC76-B895BB8A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38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 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AFA087-D2E0-DE4F-9B43-77E4C16C218D}"/>
              </a:ext>
            </a:extLst>
          </p:cNvPr>
          <p:cNvSpPr/>
          <p:nvPr/>
        </p:nvSpPr>
        <p:spPr>
          <a:xfrm>
            <a:off x="838200" y="1818290"/>
            <a:ext cx="4837386" cy="43828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F6B49E-87E0-7B4E-A84A-BDE792015005}"/>
              </a:ext>
            </a:extLst>
          </p:cNvPr>
          <p:cNvSpPr/>
          <p:nvPr/>
        </p:nvSpPr>
        <p:spPr>
          <a:xfrm>
            <a:off x="4600903" y="1431487"/>
            <a:ext cx="1495097" cy="78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sample.c</a:t>
            </a:r>
            <a:endParaRPr kumimoji="1"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D08434-1A55-F24B-B162-A05F3A0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D9E7D-2E1B-484B-A7F4-011BFBC0144C}"/>
              </a:ext>
            </a:extLst>
          </p:cNvPr>
          <p:cNvSpPr txBox="1"/>
          <p:nvPr/>
        </p:nvSpPr>
        <p:spPr>
          <a:xfrm>
            <a:off x="7384831" y="1154559"/>
            <a:ext cx="439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main() </a:t>
            </a:r>
            <a:r>
              <a:rPr kumimoji="1" lang="ko-KR" altLang="en-US" dirty="0"/>
              <a:t>함수는 프로그램 실행 시 운영체제에 의해서 맨 처음 호출되고 맨 나중에 종료된다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4CFF0-18F0-1545-9362-E2A743B800F5}"/>
              </a:ext>
            </a:extLst>
          </p:cNvPr>
          <p:cNvSpPr txBox="1"/>
          <p:nvPr/>
        </p:nvSpPr>
        <p:spPr>
          <a:xfrm>
            <a:off x="7384831" y="3297184"/>
            <a:ext cx="439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표준 라이브러리 함수는 프로그래밍을 편하게 해준다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A844C-6D2A-4E4B-B2BB-632ECA95F2BE}"/>
              </a:ext>
            </a:extLst>
          </p:cNvPr>
          <p:cNvSpPr txBox="1"/>
          <p:nvPr/>
        </p:nvSpPr>
        <p:spPr>
          <a:xfrm>
            <a:off x="7384831" y="5530632"/>
            <a:ext cx="439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dirty="0"/>
              <a:t>함수를 호출한 영역으로 값을 반환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ko-KR" altLang="en-US" dirty="0"/>
              <a:t>함수 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8123D-A071-894B-9D11-6C592769758A}"/>
              </a:ext>
            </a:extLst>
          </p:cNvPr>
          <p:cNvSpPr/>
          <p:nvPr/>
        </p:nvSpPr>
        <p:spPr>
          <a:xfrm>
            <a:off x="7384831" y="1040524"/>
            <a:ext cx="4393324" cy="1179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0FD44-4782-FD45-B1F7-F4E9B5749F85}"/>
              </a:ext>
            </a:extLst>
          </p:cNvPr>
          <p:cNvSpPr/>
          <p:nvPr/>
        </p:nvSpPr>
        <p:spPr>
          <a:xfrm>
            <a:off x="7384831" y="3075387"/>
            <a:ext cx="4393324" cy="1179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895CD5-FB7A-E545-AFFD-5B4E4D37C4FB}"/>
              </a:ext>
            </a:extLst>
          </p:cNvPr>
          <p:cNvSpPr/>
          <p:nvPr/>
        </p:nvSpPr>
        <p:spPr>
          <a:xfrm>
            <a:off x="7384831" y="5264178"/>
            <a:ext cx="4393324" cy="1179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780CB-5CA9-2541-85CB-570B16F4FD15}"/>
              </a:ext>
            </a:extLst>
          </p:cNvPr>
          <p:cNvCxnSpPr/>
          <p:nvPr/>
        </p:nvCxnSpPr>
        <p:spPr>
          <a:xfrm flipV="1">
            <a:off x="3256893" y="1690688"/>
            <a:ext cx="3932183" cy="94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C193A8-6946-154E-A0BF-FDE6B208042D}"/>
              </a:ext>
            </a:extLst>
          </p:cNvPr>
          <p:cNvCxnSpPr>
            <a:cxnSpLocks/>
          </p:cNvCxnSpPr>
          <p:nvPr/>
        </p:nvCxnSpPr>
        <p:spPr>
          <a:xfrm>
            <a:off x="3342290" y="4254625"/>
            <a:ext cx="3770585" cy="16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9459A-CD90-7845-92A7-8C340D2B7C14}"/>
              </a:ext>
            </a:extLst>
          </p:cNvPr>
          <p:cNvCxnSpPr/>
          <p:nvPr/>
        </p:nvCxnSpPr>
        <p:spPr>
          <a:xfrm>
            <a:off x="5348451" y="3620349"/>
            <a:ext cx="184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45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81A0-E9EB-B446-A6F8-C82B464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9F46-1039-7243-9803-EFCA149C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모든 수를 지수 형태로 변환하여 부호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가수부터 나누어 저장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/>
              <a:t>4.0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2^2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C1E1D-2ECE-CB42-999F-D3822E20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98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B295-0CE7-A742-83C6-11D8376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08258-F937-EC42-99B2-FBAE376F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float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          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31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double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11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63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3D2F7-AC81-C847-9427-4268B1CA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572168-AAA7-E149-A540-3D8CCA24F26C}"/>
              </a:ext>
            </a:extLst>
          </p:cNvPr>
          <p:cNvSpPr/>
          <p:nvPr/>
        </p:nvSpPr>
        <p:spPr>
          <a:xfrm>
            <a:off x="1057275" y="2886075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E7EF0-10AE-C945-B6A5-182563277041}"/>
              </a:ext>
            </a:extLst>
          </p:cNvPr>
          <p:cNvSpPr/>
          <p:nvPr/>
        </p:nvSpPr>
        <p:spPr>
          <a:xfrm>
            <a:off x="1600200" y="2886075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F090DC-CEAB-FB4D-AA13-96211B90F508}"/>
              </a:ext>
            </a:extLst>
          </p:cNvPr>
          <p:cNvSpPr/>
          <p:nvPr/>
        </p:nvSpPr>
        <p:spPr>
          <a:xfrm>
            <a:off x="3271837" y="2886074"/>
            <a:ext cx="2986087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A351-802B-BB4E-8AB8-7C0B122C9615}"/>
              </a:ext>
            </a:extLst>
          </p:cNvPr>
          <p:cNvSpPr/>
          <p:nvPr/>
        </p:nvSpPr>
        <p:spPr>
          <a:xfrm>
            <a:off x="1057275" y="5332410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12025-9FA5-D74B-8E0A-9D442C04EF15}"/>
              </a:ext>
            </a:extLst>
          </p:cNvPr>
          <p:cNvSpPr/>
          <p:nvPr/>
        </p:nvSpPr>
        <p:spPr>
          <a:xfrm>
            <a:off x="1600200" y="5332410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76876-385F-1249-8E5D-387CFE4370B7}"/>
              </a:ext>
            </a:extLst>
          </p:cNvPr>
          <p:cNvSpPr/>
          <p:nvPr/>
        </p:nvSpPr>
        <p:spPr>
          <a:xfrm>
            <a:off x="3271837" y="5332409"/>
            <a:ext cx="5514976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19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00F-35AF-094D-A2F7-76F6A951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4771-43C0-EA4A-ABCD-D7DE9C06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float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double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B182A-0AAF-B145-A66C-F0455107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E9EC2-BCE0-CF4A-8C68-672F7B8B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439"/>
            <a:ext cx="9582596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3DB8-F331-DA49-99F8-C638516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sizeof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FBA7B-C85C-4148-BF80-B8F4F277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피연산자로</a:t>
            </a:r>
            <a:r>
              <a:rPr kumimoji="1" lang="ko-KR" altLang="en-US" dirty="0"/>
              <a:t> 명시된 객체를 저장하는 데 필요한 바이트 수를 </a:t>
            </a:r>
            <a:r>
              <a:rPr kumimoji="1" lang="ko-KR" altLang="en-US" dirty="0" err="1"/>
              <a:t>알알아내기</a:t>
            </a:r>
            <a:r>
              <a:rPr kumimoji="1" lang="ko-KR" altLang="en-US" dirty="0"/>
              <a:t> 위해 사용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피연산자로는 </a:t>
            </a:r>
            <a:r>
              <a:rPr kumimoji="1" lang="ko-KR" altLang="en-US" dirty="0" err="1"/>
              <a:t>자료형이나</a:t>
            </a:r>
            <a:r>
              <a:rPr kumimoji="1" lang="ko-KR" altLang="en-US" dirty="0"/>
              <a:t> 수식이 올 수 있음</a:t>
            </a: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ex)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: %d</a:t>
            </a:r>
            <a:r>
              <a:rPr kumimoji="1" lang="ko-KR" altLang="en-US" dirty="0"/>
              <a:t>바이트</a:t>
            </a:r>
            <a:r>
              <a:rPr kumimoji="1" lang="en-US" altLang="ko-KR" dirty="0"/>
              <a:t> \n”,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sizeof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C952B-B212-CA4B-8434-3891FDC9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541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C735-70EE-F641-A6A2-37E8014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자료형</a:t>
            </a:r>
            <a:r>
              <a:rPr kumimoji="1" lang="ko-KR" altLang="en-US" dirty="0"/>
              <a:t>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01BB1-E936-2043-AB3D-8D237AE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 err="1"/>
              <a:t>자료형</a:t>
            </a:r>
            <a:r>
              <a:rPr kumimoji="1" lang="ko-KR" altLang="en-US" dirty="0"/>
              <a:t> 변환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데이터의 표현방식을 바꾸는 것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자동 형 변환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묵시적 형 변환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대입연산의</a:t>
            </a:r>
            <a:r>
              <a:rPr kumimoji="1" lang="ko-KR" altLang="en-US" dirty="0"/>
              <a:t> 전달과정에서 발생하는 자동 형 변환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2)</a:t>
            </a:r>
            <a:r>
              <a:rPr kumimoji="1" lang="ko-KR" altLang="en-US" dirty="0"/>
              <a:t> 정수 승격에 의한 자동 형 변환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강제 형 변환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명시적 형 변환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3C9DB-D0D8-9C45-9BEA-300C5872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511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DE36C-01A4-0E48-894E-38CE7F29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R" altLang="en-US" sz="3500" dirty="0" err="1"/>
              <a:t>대입연산의</a:t>
            </a:r>
            <a:r>
              <a:rPr kumimoji="1" lang="ko-KR" altLang="en-US" sz="3500" dirty="0"/>
              <a:t> 전달과정에서 발생하는 자동 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8BC50-3184-CF4A-A265-EE24F65A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대입 연산자의 왼편과 오른편에 존재하는 두 </a:t>
            </a:r>
            <a:r>
              <a:rPr kumimoji="1" lang="ko-KR" altLang="en-US" dirty="0" err="1"/>
              <a:t>피연산자의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자료형이</a:t>
            </a:r>
            <a:r>
              <a:rPr kumimoji="1" lang="ko-KR" altLang="en-US" dirty="0"/>
              <a:t> 일치하지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왼편에 있는 </a:t>
            </a:r>
            <a:r>
              <a:rPr kumimoji="1" lang="ko-KR" altLang="en-US" dirty="0" err="1"/>
              <a:t>피연산자를</a:t>
            </a:r>
            <a:r>
              <a:rPr kumimoji="1" lang="ko-KR" altLang="en-US" dirty="0"/>
              <a:t> 대상으로 형 변환이 자동으로 일어난다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double num1 = 200 // int</a:t>
            </a:r>
            <a:r>
              <a:rPr kumimoji="1" lang="ko-KR" altLang="en-US" dirty="0"/>
              <a:t>형 정수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double</a:t>
            </a:r>
            <a:r>
              <a:rPr kumimoji="1" lang="ko-KR" altLang="en-US" dirty="0"/>
              <a:t>형으로 </a:t>
            </a:r>
            <a:r>
              <a:rPr kumimoji="1" lang="ko-KR" altLang="en-US" dirty="0" err="1"/>
              <a:t>자동형</a:t>
            </a:r>
            <a:r>
              <a:rPr kumimoji="1" lang="ko-KR" altLang="en-US" dirty="0"/>
              <a:t> 변환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- int num2 = 3.14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</a:t>
            </a:r>
            <a:r>
              <a:rPr kumimoji="1" lang="ko-KR" altLang="en-US" dirty="0"/>
              <a:t>형 실수 </a:t>
            </a:r>
            <a:r>
              <a:rPr kumimoji="1" lang="en-US" altLang="ko-KR" dirty="0"/>
              <a:t>3.14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형으로 자동 형 변환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78BDC-E12E-1C4F-93A3-F238BBA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90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6910-7B87-E548-A618-393073F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5625F-CB27-6049-8E22-B961E516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char c;</a:t>
            </a:r>
          </a:p>
          <a:p>
            <a:pPr marL="0" indent="0">
              <a:buNone/>
            </a:pPr>
            <a:r>
              <a:rPr kumimoji="1" lang="en-US" altLang="ko-KR" dirty="0"/>
              <a:t>unsigned short s;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long l;</a:t>
            </a:r>
          </a:p>
          <a:p>
            <a:pPr marL="0" indent="0">
              <a:buNone/>
            </a:pPr>
            <a:r>
              <a:rPr kumimoji="1" lang="en-US" altLang="ko-KR" dirty="0"/>
              <a:t>float f;</a:t>
            </a:r>
          </a:p>
          <a:p>
            <a:pPr marL="0" indent="0">
              <a:buNone/>
            </a:pPr>
            <a:r>
              <a:rPr kumimoji="1" lang="en-US" altLang="ko-KR" dirty="0"/>
              <a:t>double d;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7A7F7-CAD0-1A49-A11A-833BD8E0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BBC82-C3FC-3E49-8A5F-2BD59FA2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9" y="1690688"/>
            <a:ext cx="6526306" cy="47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7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E3F8-81AC-ED42-92CB-F013C4B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캐스트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강제 형 변환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D33CB-947B-5548-A045-CF33D29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연산자를 사용하여 명시적으로 형 변환 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괄호 안의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), (float)</a:t>
            </a:r>
          </a:p>
          <a:p>
            <a:pPr lvl="1">
              <a:buFontTx/>
              <a:buChar char="-"/>
            </a:pPr>
            <a:r>
              <a:rPr kumimoji="1" lang="ko-KR" altLang="en-US" dirty="0"/>
              <a:t>형을 변환하고자하는 수식 앞에 붙임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en-US" altLang="ko-KR" dirty="0"/>
              <a:t>(float) sum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캐스트 예제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1/3</a:t>
            </a:r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(float) 1 /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609F6-5D74-0342-978D-75128BD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712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2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B009-6CCD-9D4D-A840-7C5C762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gcc</a:t>
            </a:r>
            <a:r>
              <a:rPr kumimoji="1" lang="en-US" altLang="ko-KR" dirty="0"/>
              <a:t> (</a:t>
            </a:r>
            <a:r>
              <a:rPr kumimoji="1" lang="ko-KR" altLang="en-US" dirty="0"/>
              <a:t>컴파일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3CEB-20FA-A643-BF5F-AD9B767D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39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 err="1"/>
              <a:t>gcc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파일이름</a:t>
            </a:r>
            <a:r>
              <a:rPr kumimoji="1" lang="en-US" altLang="ko-KR" dirty="0"/>
              <a:t>		-&gt;		</a:t>
            </a:r>
            <a:r>
              <a:rPr kumimoji="1" lang="ko-KR" altLang="en-US" dirty="0"/>
              <a:t>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a.out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gcc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sample.c</a:t>
            </a:r>
            <a:r>
              <a:rPr kumimoji="1" lang="en-US" altLang="ko-KR" dirty="0"/>
              <a:t>		-&gt;		</a:t>
            </a:r>
            <a:r>
              <a:rPr kumimoji="1" lang="en-US" altLang="ko-KR" dirty="0" err="1"/>
              <a:t>a.out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 err="1"/>
              <a:t>gcc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–o </a:t>
            </a:r>
            <a:r>
              <a:rPr kumimoji="1" lang="ko-KR" altLang="en-US" dirty="0"/>
              <a:t>실행파일이름 파일이름</a:t>
            </a:r>
            <a:r>
              <a:rPr kumimoji="1" lang="en-US" altLang="ko-KR" dirty="0"/>
              <a:t>	-&gt;	</a:t>
            </a:r>
            <a:r>
              <a:rPr kumimoji="1" lang="ko-KR" altLang="en-US" dirty="0"/>
              <a:t>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실행파일이름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 # ex) </a:t>
            </a:r>
            <a:r>
              <a:rPr kumimoji="1" lang="en-US" altLang="ko-KR" dirty="0" err="1"/>
              <a:t>gcc</a:t>
            </a:r>
            <a:r>
              <a:rPr kumimoji="1" lang="en-US" altLang="ko-KR" dirty="0"/>
              <a:t> -o sample </a:t>
            </a:r>
            <a:r>
              <a:rPr kumimoji="1" lang="en-US" altLang="ko-KR" dirty="0" err="1"/>
              <a:t>sample.c</a:t>
            </a:r>
            <a:r>
              <a:rPr kumimoji="1" lang="en-US" altLang="ko-KR" dirty="0"/>
              <a:t>	-&gt;	sample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825ED-91C4-6E4E-8960-3E885CF5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949D8-3899-1B4E-9B86-FA9D2C8570A6}"/>
              </a:ext>
            </a:extLst>
          </p:cNvPr>
          <p:cNvSpPr txBox="1"/>
          <p:nvPr/>
        </p:nvSpPr>
        <p:spPr>
          <a:xfrm>
            <a:off x="6708914" y="543302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실행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./</a:t>
            </a:r>
            <a:r>
              <a:rPr kumimoji="1" lang="ko-KR" altLang="en-US" dirty="0"/>
              <a:t>실행파일이름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ex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./</a:t>
            </a:r>
            <a:r>
              <a:rPr kumimoji="1" lang="en-US" altLang="ko-KR" dirty="0" err="1"/>
              <a:t>a.out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ex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./sample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0855EB-CB60-0B4E-B00F-8CABEE55EF7C}"/>
              </a:ext>
            </a:extLst>
          </p:cNvPr>
          <p:cNvSpPr/>
          <p:nvPr/>
        </p:nvSpPr>
        <p:spPr>
          <a:xfrm>
            <a:off x="6291470" y="5347252"/>
            <a:ext cx="3130826" cy="10090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0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46768-8136-AB4A-9494-93FCD89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95FF8-6346-7C4F-9C77-90A789B2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화면에 출력하는 함수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연속적으로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가 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뒤에 나오는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출력은 바로 앞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의 마지막 출력 위치에서부터 시작하여 출력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사용 방법</a:t>
            </a:r>
            <a:endParaRPr kumimoji="1" lang="en-US" altLang="ko-KR" dirty="0"/>
          </a:p>
          <a:p>
            <a:pPr marL="457200" lvl="1" indent="0">
              <a:lnSpc>
                <a:spcPct val="200000"/>
              </a:lnSpc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출력하고자 하는 내용 </a:t>
            </a:r>
            <a:r>
              <a:rPr kumimoji="1" lang="en-US" altLang="ko-KR" dirty="0"/>
              <a:t>”);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C0DCC-5739-E44F-B6F1-2A5294AC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5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9D41-8A32-7741-8D4D-39A85C8C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52145" cy="1325563"/>
          </a:xfrm>
        </p:spPr>
        <p:txBody>
          <a:bodyPr/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E707F-7AF4-BA4E-9A93-DA584B73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인자를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가질 수 있음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안에 콤마로 분리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인자가 여러 개라도 첫 번째 인자만 출력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다른 인자들은 첫 번째 </a:t>
            </a:r>
            <a:r>
              <a:rPr kumimoji="1" lang="ko-KR" altLang="en-US" dirty="0" err="1"/>
              <a:t>인자에게</a:t>
            </a:r>
            <a:r>
              <a:rPr kumimoji="1" lang="ko-KR" altLang="en-US" dirty="0"/>
              <a:t> 출력 정보만 제공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 %d + %d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%d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\n”, 2, 3, 2 + 3);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00ED5D-011F-4C45-A8B8-AD4AAFCF529B}"/>
              </a:ext>
            </a:extLst>
          </p:cNvPr>
          <p:cNvGrpSpPr/>
          <p:nvPr/>
        </p:nvGrpSpPr>
        <p:grpSpPr>
          <a:xfrm>
            <a:off x="2685327" y="4953965"/>
            <a:ext cx="4791919" cy="1446835"/>
            <a:chOff x="2685327" y="4213185"/>
            <a:chExt cx="4791919" cy="1446835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172E1B1A-5D11-D740-ABBC-BF6F74B153A3}"/>
                </a:ext>
              </a:extLst>
            </p:cNvPr>
            <p:cNvCxnSpPr/>
            <p:nvPr/>
          </p:nvCxnSpPr>
          <p:spPr>
            <a:xfrm>
              <a:off x="2685327" y="4213185"/>
              <a:ext cx="0" cy="682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7D95E5A4-55EB-A54B-8C8A-C032C7A024A3}"/>
                </a:ext>
              </a:extLst>
            </p:cNvPr>
            <p:cNvCxnSpPr>
              <a:cxnSpLocks/>
            </p:cNvCxnSpPr>
            <p:nvPr/>
          </p:nvCxnSpPr>
          <p:spPr>
            <a:xfrm>
              <a:off x="3590082" y="4213185"/>
              <a:ext cx="0" cy="1134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9EF0A4AC-104D-FF48-8355-127C225D737B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37" y="4213185"/>
              <a:ext cx="0" cy="1446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35B3799-7E32-034B-AD18-F7F7BAF5C6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27" y="4896091"/>
              <a:ext cx="38543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62FF8AA5-6789-3149-92E9-AD7D659A58EC}"/>
                </a:ext>
              </a:extLst>
            </p:cNvPr>
            <p:cNvCxnSpPr>
              <a:cxnSpLocks/>
            </p:cNvCxnSpPr>
            <p:nvPr/>
          </p:nvCxnSpPr>
          <p:spPr>
            <a:xfrm>
              <a:off x="3590082" y="5384158"/>
              <a:ext cx="32505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16736DBF-94C3-9148-A410-72CAED36D024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37" y="5660020"/>
              <a:ext cx="2982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00B52E8-7DF5-574F-A9ED-8A35DFC80B3C}"/>
                </a:ext>
              </a:extLst>
            </p:cNvPr>
            <p:cNvCxnSpPr/>
            <p:nvPr/>
          </p:nvCxnSpPr>
          <p:spPr>
            <a:xfrm flipV="1">
              <a:off x="6539696" y="4294208"/>
              <a:ext cx="0" cy="601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61F810A-17BA-F84C-A213-4DB301B4B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638" y="4294209"/>
              <a:ext cx="0" cy="108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304EBDF-4D3F-604A-A29F-63D38B9D4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7955" y="4294208"/>
              <a:ext cx="0" cy="136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9F189578-BF5D-EF44-9FCB-D14AD44D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76F7B-B07C-CA43-9070-618725453B4B}"/>
              </a:ext>
            </a:extLst>
          </p:cNvPr>
          <p:cNvSpPr txBox="1"/>
          <p:nvPr/>
        </p:nvSpPr>
        <p:spPr>
          <a:xfrm>
            <a:off x="8192841" y="1181934"/>
            <a:ext cx="3239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인자</a:t>
            </a:r>
            <a:r>
              <a:rPr kumimoji="1" lang="en-US" altLang="ko-KR" sz="2500" dirty="0"/>
              <a:t>  :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“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something ”</a:t>
            </a:r>
            <a:endParaRPr kumimoji="1" lang="ko-KR" altLang="en-US" sz="2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CE7A9F-F03B-2348-AAAD-C7DE96782F98}"/>
              </a:ext>
            </a:extLst>
          </p:cNvPr>
          <p:cNvSpPr/>
          <p:nvPr/>
        </p:nvSpPr>
        <p:spPr>
          <a:xfrm>
            <a:off x="8192841" y="1027906"/>
            <a:ext cx="3326497" cy="7977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0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EC5C-464A-144F-A9BB-F36C881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서식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1E85E-FF33-D14C-ACEF-A828B23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1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출력 형태를 지정해 주는 문자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9C729-14F6-F746-BCD6-1606BC79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19AAAE-2C1D-7149-898B-5BF0F1AA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01607"/>
              </p:ext>
            </p:extLst>
          </p:nvPr>
        </p:nvGraphicFramePr>
        <p:xfrm>
          <a:off x="2207171" y="3064926"/>
          <a:ext cx="802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9325">
                  <a:extLst>
                    <a:ext uri="{9D8B030D-6E8A-4147-A177-3AD203B41FA5}">
                      <a16:colId xmlns:a16="http://schemas.microsoft.com/office/drawing/2014/main" val="1414002004"/>
                    </a:ext>
                  </a:extLst>
                </a:gridCol>
                <a:gridCol w="5152697">
                  <a:extLst>
                    <a:ext uri="{9D8B030D-6E8A-4147-A177-3AD203B41FA5}">
                      <a16:colId xmlns:a16="http://schemas.microsoft.com/office/drawing/2014/main" val="41332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서식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 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 정수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양수와 음수 모두 표현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0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%x, 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 정수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정수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양수만 표현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en-US" altLang="ko-KR" dirty="0" err="1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 실수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양수와 음수 모두 표현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한 개의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6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5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{3207C5A8-68F6-1D4A-A275-F365EEE92E59}tf10001072</Template>
  <TotalTime>2180</TotalTime>
  <Words>1552</Words>
  <Application>Microsoft Macintosh PowerPoint</Application>
  <PresentationFormat>와이드스크린</PresentationFormat>
  <Paragraphs>581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1회차</vt:lpstr>
      <vt:lpstr>PowerPoint 프레젠테이션</vt:lpstr>
      <vt:lpstr>Vim (텍스트 에디터)</vt:lpstr>
      <vt:lpstr>예제 1</vt:lpstr>
      <vt:lpstr>예제 1</vt:lpstr>
      <vt:lpstr>gcc (컴파일)</vt:lpstr>
      <vt:lpstr>printf()</vt:lpstr>
      <vt:lpstr>printf()</vt:lpstr>
      <vt:lpstr>서식 문자</vt:lpstr>
      <vt:lpstr>예제 2</vt:lpstr>
      <vt:lpstr>scanf()</vt:lpstr>
      <vt:lpstr>예제 3</vt:lpstr>
      <vt:lpstr>예제 3 결과</vt:lpstr>
      <vt:lpstr>주석문</vt:lpstr>
      <vt:lpstr>예제 4</vt:lpstr>
      <vt:lpstr>변수</vt:lpstr>
      <vt:lpstr>변수</vt:lpstr>
      <vt:lpstr>변수</vt:lpstr>
      <vt:lpstr>자료형</vt:lpstr>
      <vt:lpstr>자료형</vt:lpstr>
      <vt:lpstr>기본 자료형</vt:lpstr>
      <vt:lpstr>선언문</vt:lpstr>
      <vt:lpstr>예제 9</vt:lpstr>
      <vt:lpstr>키워드</vt:lpstr>
      <vt:lpstr>키워드</vt:lpstr>
      <vt:lpstr>예제 5</vt:lpstr>
      <vt:lpstr>식별자</vt:lpstr>
      <vt:lpstr>식별자</vt:lpstr>
      <vt:lpstr>상수</vt:lpstr>
      <vt:lpstr>정수 상수</vt:lpstr>
      <vt:lpstr>부동형 상수 (실수)</vt:lpstr>
      <vt:lpstr>예제 6</vt:lpstr>
      <vt:lpstr>예제 6 결과</vt:lpstr>
      <vt:lpstr>문자 상수</vt:lpstr>
      <vt:lpstr>문자열 상수</vt:lpstr>
      <vt:lpstr>예제 7</vt:lpstr>
      <vt:lpstr>예제 7 결과</vt:lpstr>
      <vt:lpstr>연산자 우선순위</vt:lpstr>
      <vt:lpstr>배정 연산자 (대입 연산자)</vt:lpstr>
      <vt:lpstr>증가, 감소 연산자</vt:lpstr>
      <vt:lpstr>예제 8</vt:lpstr>
      <vt:lpstr>예제 8 결과 </vt:lpstr>
      <vt:lpstr>복합 배정 연산자</vt:lpstr>
      <vt:lpstr>정수</vt:lpstr>
      <vt:lpstr>정수</vt:lpstr>
      <vt:lpstr>정수</vt:lpstr>
      <vt:lpstr>int 부류 자료형</vt:lpstr>
      <vt:lpstr>정수 오버플로</vt:lpstr>
      <vt:lpstr>문자</vt:lpstr>
      <vt:lpstr>실수</vt:lpstr>
      <vt:lpstr>실수</vt:lpstr>
      <vt:lpstr>실수</vt:lpstr>
      <vt:lpstr>sizeof</vt:lpstr>
      <vt:lpstr>자료형 변환</vt:lpstr>
      <vt:lpstr>대입연산의 전달과정에서 발생하는 자동 형 변환</vt:lpstr>
      <vt:lpstr>정수 승격</vt:lpstr>
      <vt:lpstr>캐스트 (강제 형 변환)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1회차</dc:title>
  <dc:creator>조한주</dc:creator>
  <cp:lastModifiedBy>조한주</cp:lastModifiedBy>
  <cp:revision>116</cp:revision>
  <dcterms:created xsi:type="dcterms:W3CDTF">2019-04-03T07:01:32Z</dcterms:created>
  <dcterms:modified xsi:type="dcterms:W3CDTF">2019-06-02T15:15:11Z</dcterms:modified>
</cp:coreProperties>
</file>