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7" r:id="rId11"/>
    <p:sldId id="264" r:id="rId12"/>
    <p:sldId id="270" r:id="rId13"/>
    <p:sldId id="265" r:id="rId14"/>
    <p:sldId id="271" r:id="rId15"/>
    <p:sldId id="266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1" r:id="rId31"/>
    <p:sldId id="286" r:id="rId32"/>
    <p:sldId id="287" r:id="rId33"/>
    <p:sldId id="288" r:id="rId34"/>
    <p:sldId id="292" r:id="rId35"/>
    <p:sldId id="289" r:id="rId36"/>
    <p:sldId id="290" r:id="rId37"/>
    <p:sldId id="293" r:id="rId38"/>
    <p:sldId id="297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6"/>
    <p:restoredTop sz="94659"/>
  </p:normalViewPr>
  <p:slideViewPr>
    <p:cSldViewPr snapToGrid="0" snapToObjects="1">
      <p:cViewPr varScale="1">
        <p:scale>
          <a:sx n="133" d="100"/>
          <a:sy n="133" d="100"/>
        </p:scale>
        <p:origin x="1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FC812-3804-484F-8563-CB474307932E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936CD-7251-EF47-8F65-17A3525D7E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95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36CD-7251-EF47-8F65-17A3525D7E6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142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36CD-7251-EF47-8F65-17A3525D7E66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97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936CD-7251-EF47-8F65-17A3525D7E66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48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F0B2B-AE30-1B41-9B46-88A2CE5D8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EB4365-149B-4A45-A4A5-EA525A308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59526-5306-4C43-A5BC-529C6190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2AEB-82C3-6641-8A7A-5C24A2C2BC07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CD3E2-D9D2-9C4E-8F76-A03C6FEB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B2C6B-9A76-4B46-9040-0D4480DA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D95D-CEE2-2D4E-B5D2-28A12968E4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8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CCC36-F586-6040-BD24-456DCA0B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A9E265-364D-2042-A556-A59D11C9D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05890-E779-3640-9F07-3E264F1F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2AEB-82C3-6641-8A7A-5C24A2C2BC07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DC9E6-A13B-324C-B3B5-E7C2AC4E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44B2C-F1D5-BD44-95EF-ECACA1CB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D95D-CEE2-2D4E-B5D2-28A12968E4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079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E0B415-37C8-1E45-A6EC-E1BECC045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62E113-4290-914A-A5C2-DF39A096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B78EE-26CF-DD4B-8642-544AE092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2AEB-82C3-6641-8A7A-5C24A2C2BC07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9FE32-B70F-9742-857A-268A5919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63B35-881E-0048-A665-EE1ED5A7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D95D-CEE2-2D4E-B5D2-28A12968E4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172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C2001-4FCD-584D-B5ED-ECD5BA0C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222AD-C1AA-4648-8B18-37192883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D31B5-A3D2-BE4D-99BD-FFFB5A3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2AEB-82C3-6641-8A7A-5C24A2C2BC07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FC07E-36E4-E142-B145-88323FBE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DA882-D4C0-C549-8906-499DB9F3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D95D-CEE2-2D4E-B5D2-28A12968E4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525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E5492-CA74-2C47-A8EF-3F2E9FD5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82A84-13E8-AA48-8E58-F6B53D1B5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01E54-BFEA-CE41-A501-19F41C23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2AEB-82C3-6641-8A7A-5C24A2C2BC07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00A58-CF0D-2B4F-847A-D941D60E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1DEB2-239F-A64A-BEEF-FA4790AD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D95D-CEE2-2D4E-B5D2-28A12968E4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998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55D45-14DE-C84B-B0A8-03C2B873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7C659-DE58-134C-A6C9-B010CC041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B6CC9-2FE4-184D-A71C-BE03B63F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C9921-09CD-CD4C-9757-8F36C1ED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2AEB-82C3-6641-8A7A-5C24A2C2BC07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62517-F1B5-CB4C-B56E-DC5ED716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44D96-16BC-B54D-9F7B-D5C61E80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D95D-CEE2-2D4E-B5D2-28A12968E4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75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027A7-761C-2E47-ABDF-CEC5B5AC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A82A4-603E-B54B-A60E-1F691933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FCDA99-B3AE-094A-9679-673D798DF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53EDC-892C-344D-8C6C-220C7A535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8F861C-BCF4-BC48-B8B0-1A0043FF0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AFEB10-61DC-CF47-8430-96CDDB0E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2AEB-82C3-6641-8A7A-5C24A2C2BC07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46C511-E99A-8741-9D3E-22E588B0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622AC1-12ED-E041-8ED8-5C21344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D95D-CEE2-2D4E-B5D2-28A12968E4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05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F799B-CF85-6C4B-960F-C75F107D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979F51-6888-A746-8B56-243DE680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2AEB-82C3-6641-8A7A-5C24A2C2BC07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80365-154B-D445-9186-4E95340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4CD1D7-B20E-A741-996D-9A8FC6C8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D95D-CEE2-2D4E-B5D2-28A12968E4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098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C890C2-176E-F04D-B570-FF4D4D4D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2AEB-82C3-6641-8A7A-5C24A2C2BC07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41ACB5-12CB-3E48-BF57-D354EE60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03FD6-6271-7348-9CCA-892F86E6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D95D-CEE2-2D4E-B5D2-28A12968E4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73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121D3-4AEF-E348-BD21-93D439F0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3BCB3-0394-A74A-82FB-66F8B555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4E5731-25F5-AB40-8B9D-9C0CBB0A4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06103-697B-314C-A4DA-6F148E0B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2AEB-82C3-6641-8A7A-5C24A2C2BC07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11951-DB71-3C4D-9ACC-70FEA25A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6DEB7-0333-B24D-94A8-53D3981D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D95D-CEE2-2D4E-B5D2-28A12968E4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092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001A3-AEC7-DA48-96CA-AE31D7B6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09CAD9-F3CA-EC4B-85D5-EEB28C54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372845-0620-514F-B27C-BA97C1A41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26D73-2FD3-9E49-A376-701715E7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2AEB-82C3-6641-8A7A-5C24A2C2BC07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F460E-1C10-F649-A080-D8697837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FC0A8-D698-8F47-B162-2A76D80B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D95D-CEE2-2D4E-B5D2-28A12968E4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848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B9DC88-7A92-BF4C-8C4F-FED4ED58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D61C4-1149-8947-9100-B9B0880C2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84C01-326C-7848-AECC-76045A8B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2AEB-82C3-6641-8A7A-5C24A2C2BC07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10DD6-DE9B-0E46-A790-3286904C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A7BDD-8013-1C4B-A5A7-A6B7B035E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D95D-CEE2-2D4E-B5D2-28A12968E4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28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8E1C2-EE1E-3543-99C0-1B6BE02B3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포인터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D5476-D7C6-C14F-A1C0-46FF7BC44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91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6D9A-8C04-1440-B0B0-A48DD5DB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역참조</a:t>
            </a:r>
            <a:r>
              <a:rPr kumimoji="1" lang="ko-KR" altLang="en-US" dirty="0"/>
              <a:t> 연산자 </a:t>
            </a:r>
            <a:r>
              <a:rPr kumimoji="1" lang="en-US" altLang="ko-KR" dirty="0"/>
              <a:t>*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F78BD-4775-4D40-BDBA-401B063F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 </a:t>
            </a:r>
            <a:r>
              <a:rPr kumimoji="1" lang="ko-KR" altLang="en-US" dirty="0" err="1"/>
              <a:t>역참조</a:t>
            </a:r>
            <a:r>
              <a:rPr kumimoji="1" lang="ko-KR" altLang="en-US" dirty="0"/>
              <a:t> 연산자가 붙은 포인터는 일반 변수와 같이 배정 연산자                좌측에 올 수도 있음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*p = 200</a:t>
            </a:r>
            <a:endParaRPr kumimoji="1"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B1C51D-1A33-EB48-8BE2-AA2C044D0A15}"/>
              </a:ext>
            </a:extLst>
          </p:cNvPr>
          <p:cNvGrpSpPr/>
          <p:nvPr/>
        </p:nvGrpSpPr>
        <p:grpSpPr>
          <a:xfrm>
            <a:off x="2577966" y="2734577"/>
            <a:ext cx="6023810" cy="922239"/>
            <a:chOff x="3291840" y="4506409"/>
            <a:chExt cx="6023810" cy="9222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DFDA036-777C-B04B-A1FD-16C31652F47F}"/>
                </a:ext>
              </a:extLst>
            </p:cNvPr>
            <p:cNvSpPr/>
            <p:nvPr/>
          </p:nvSpPr>
          <p:spPr>
            <a:xfrm>
              <a:off x="3619099" y="4851133"/>
              <a:ext cx="1713297" cy="57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0x100</a:t>
              </a:r>
              <a:endParaRPr kumimoji="1"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E04B3DB-01E8-2745-9C5B-1B586D065FCA}"/>
                </a:ext>
              </a:extLst>
            </p:cNvPr>
            <p:cNvSpPr/>
            <p:nvPr/>
          </p:nvSpPr>
          <p:spPr>
            <a:xfrm>
              <a:off x="7602353" y="4851132"/>
              <a:ext cx="1713297" cy="57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100</a:t>
              </a:r>
              <a:endParaRPr kumimoji="1"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901BD9-4552-1D46-8426-58C38A4287DD}"/>
                </a:ext>
              </a:extLst>
            </p:cNvPr>
            <p:cNvSpPr txBox="1"/>
            <p:nvPr/>
          </p:nvSpPr>
          <p:spPr>
            <a:xfrm>
              <a:off x="3291840" y="4851133"/>
              <a:ext cx="327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B5DD96-FF18-0742-B163-ACDB51E8A820}"/>
                </a:ext>
              </a:extLst>
            </p:cNvPr>
            <p:cNvSpPr txBox="1"/>
            <p:nvPr/>
          </p:nvSpPr>
          <p:spPr>
            <a:xfrm>
              <a:off x="7275094" y="4826012"/>
              <a:ext cx="327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4E048-6C23-0540-92E0-53062F3E9FCB}"/>
                </a:ext>
              </a:extLst>
            </p:cNvPr>
            <p:cNvSpPr txBox="1"/>
            <p:nvPr/>
          </p:nvSpPr>
          <p:spPr>
            <a:xfrm>
              <a:off x="7350492" y="4506409"/>
              <a:ext cx="136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0x100</a:t>
              </a:r>
              <a:endParaRPr kumimoji="1"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7E9A547-A28F-0845-B68B-7C2E77FB8933}"/>
                </a:ext>
              </a:extLst>
            </p:cNvPr>
            <p:cNvCxnSpPr/>
            <p:nvPr/>
          </p:nvCxnSpPr>
          <p:spPr>
            <a:xfrm>
              <a:off x="5101389" y="5195344"/>
              <a:ext cx="2637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8F842B-EC60-954C-B66A-61844A438B77}"/>
              </a:ext>
            </a:extLst>
          </p:cNvPr>
          <p:cNvGrpSpPr/>
          <p:nvPr/>
        </p:nvGrpSpPr>
        <p:grpSpPr>
          <a:xfrm>
            <a:off x="2577966" y="5046520"/>
            <a:ext cx="6023810" cy="922239"/>
            <a:chOff x="3291840" y="4506409"/>
            <a:chExt cx="6023810" cy="92223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3833F1-ACC9-3347-88F3-02716EFC3CB6}"/>
                </a:ext>
              </a:extLst>
            </p:cNvPr>
            <p:cNvSpPr/>
            <p:nvPr/>
          </p:nvSpPr>
          <p:spPr>
            <a:xfrm>
              <a:off x="3619099" y="4851133"/>
              <a:ext cx="1713297" cy="57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0x100</a:t>
              </a:r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ADB2724-E6CF-8B49-A0D4-81EF063005F3}"/>
                </a:ext>
              </a:extLst>
            </p:cNvPr>
            <p:cNvSpPr/>
            <p:nvPr/>
          </p:nvSpPr>
          <p:spPr>
            <a:xfrm>
              <a:off x="7602353" y="4851132"/>
              <a:ext cx="1713297" cy="57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200</a:t>
              </a:r>
              <a:endParaRPr kumimoji="1"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A5437B-846C-6940-8725-CBAB159F18DB}"/>
                </a:ext>
              </a:extLst>
            </p:cNvPr>
            <p:cNvSpPr txBox="1"/>
            <p:nvPr/>
          </p:nvSpPr>
          <p:spPr>
            <a:xfrm>
              <a:off x="3291840" y="4851133"/>
              <a:ext cx="327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213F24-C00A-7C4C-98C2-27230ECEE99F}"/>
                </a:ext>
              </a:extLst>
            </p:cNvPr>
            <p:cNvSpPr txBox="1"/>
            <p:nvPr/>
          </p:nvSpPr>
          <p:spPr>
            <a:xfrm>
              <a:off x="7275094" y="4826012"/>
              <a:ext cx="327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5EC54B-8059-294B-A479-04341192DCA6}"/>
                </a:ext>
              </a:extLst>
            </p:cNvPr>
            <p:cNvSpPr txBox="1"/>
            <p:nvPr/>
          </p:nvSpPr>
          <p:spPr>
            <a:xfrm>
              <a:off x="7350492" y="4506409"/>
              <a:ext cx="136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0x100</a:t>
              </a:r>
              <a:endParaRPr kumimoji="1"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3E6B6A2-5AD3-774C-A4AA-B8B5E9C660A4}"/>
                </a:ext>
              </a:extLst>
            </p:cNvPr>
            <p:cNvCxnSpPr/>
            <p:nvPr/>
          </p:nvCxnSpPr>
          <p:spPr>
            <a:xfrm>
              <a:off x="5101389" y="5195344"/>
              <a:ext cx="2637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365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36992-2FE7-1E40-9639-EC14705B0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084"/>
            <a:ext cx="10515600" cy="5999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int main(){</a:t>
            </a:r>
          </a:p>
          <a:p>
            <a:pPr marL="0" indent="0">
              <a:buNone/>
            </a:pPr>
            <a:r>
              <a:rPr kumimoji="1" lang="en-US" altLang="ko-KR" dirty="0"/>
              <a:t>	int num1 = 100, num2 = 100;</a:t>
            </a:r>
          </a:p>
          <a:p>
            <a:pPr marL="0" indent="0">
              <a:buNone/>
            </a:pPr>
            <a:r>
              <a:rPr kumimoji="1" lang="en-US" altLang="ko-KR" dirty="0"/>
              <a:t>	int *</a:t>
            </a:r>
            <a:r>
              <a:rPr kumimoji="1" lang="en-US" altLang="ko-KR" dirty="0" err="1"/>
              <a:t>pnum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pnum</a:t>
            </a:r>
            <a:r>
              <a:rPr kumimoji="1" lang="en-US" altLang="ko-KR" dirty="0"/>
              <a:t> = &amp;num1;</a:t>
            </a:r>
          </a:p>
          <a:p>
            <a:pPr marL="0" indent="0">
              <a:buNone/>
            </a:pPr>
            <a:r>
              <a:rPr kumimoji="1" lang="en-US" altLang="ko-KR" dirty="0"/>
              <a:t>	( *</a:t>
            </a:r>
            <a:r>
              <a:rPr kumimoji="1" lang="en-US" altLang="ko-KR" dirty="0" err="1"/>
              <a:t>pnum</a:t>
            </a:r>
            <a:r>
              <a:rPr kumimoji="1" lang="en-US" altLang="ko-KR" dirty="0"/>
              <a:t> )+=30;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pnum</a:t>
            </a:r>
            <a:r>
              <a:rPr kumimoji="1" lang="en-US" altLang="ko-KR" dirty="0"/>
              <a:t> = &amp;num2;</a:t>
            </a:r>
          </a:p>
          <a:p>
            <a:pPr marL="0" indent="0">
              <a:buNone/>
            </a:pPr>
            <a:r>
              <a:rPr kumimoji="1" lang="en-US" altLang="ko-KR" dirty="0"/>
              <a:t>	( *</a:t>
            </a:r>
            <a:r>
              <a:rPr kumimoji="1" lang="en-US" altLang="ko-KR" dirty="0" err="1"/>
              <a:t>pnum</a:t>
            </a:r>
            <a:r>
              <a:rPr kumimoji="1" lang="en-US" altLang="ko-KR" dirty="0"/>
              <a:t> ) -= 30;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 num1 : %d, num2 : %d \n”, num1, num2);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397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36992-2FE7-1E40-9639-EC14705B0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084"/>
            <a:ext cx="8681185" cy="5999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int main(){</a:t>
            </a:r>
          </a:p>
          <a:p>
            <a:pPr marL="0" indent="0">
              <a:buNone/>
            </a:pPr>
            <a:r>
              <a:rPr kumimoji="1" lang="en-US" altLang="ko-KR" dirty="0"/>
              <a:t>	int num1 = 100, num2 = 100;</a:t>
            </a:r>
          </a:p>
          <a:p>
            <a:pPr marL="0" indent="0">
              <a:buNone/>
            </a:pPr>
            <a:r>
              <a:rPr kumimoji="1" lang="en-US" altLang="ko-KR" dirty="0"/>
              <a:t>	int *</a:t>
            </a:r>
            <a:r>
              <a:rPr kumimoji="1" lang="en-US" altLang="ko-KR" dirty="0" err="1"/>
              <a:t>pnum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pnum</a:t>
            </a:r>
            <a:r>
              <a:rPr kumimoji="1" lang="en-US" altLang="ko-KR" dirty="0"/>
              <a:t> = &amp;num1;</a:t>
            </a:r>
          </a:p>
          <a:p>
            <a:pPr marL="0" indent="0">
              <a:buNone/>
            </a:pPr>
            <a:r>
              <a:rPr kumimoji="1" lang="en-US" altLang="ko-KR" dirty="0"/>
              <a:t>	( *</a:t>
            </a:r>
            <a:r>
              <a:rPr kumimoji="1" lang="en-US" altLang="ko-KR" dirty="0" err="1"/>
              <a:t>pnum</a:t>
            </a:r>
            <a:r>
              <a:rPr kumimoji="1" lang="en-US" altLang="ko-KR" dirty="0"/>
              <a:t> )+=30;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pnum</a:t>
            </a:r>
            <a:r>
              <a:rPr kumimoji="1" lang="en-US" altLang="ko-KR" dirty="0"/>
              <a:t> = &amp;num2;</a:t>
            </a:r>
          </a:p>
          <a:p>
            <a:pPr marL="0" indent="0">
              <a:buNone/>
            </a:pPr>
            <a:r>
              <a:rPr kumimoji="1" lang="en-US" altLang="ko-KR" dirty="0"/>
              <a:t>	( *</a:t>
            </a:r>
            <a:r>
              <a:rPr kumimoji="1" lang="en-US" altLang="ko-KR" dirty="0" err="1"/>
              <a:t>pnum</a:t>
            </a:r>
            <a:r>
              <a:rPr kumimoji="1" lang="en-US" altLang="ko-KR" dirty="0"/>
              <a:t> ) -= 30;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 num1 : %d, num2 : %d \n”, num1, num2);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7A7F44-02F8-AB42-9B91-66E7644D2468}"/>
              </a:ext>
            </a:extLst>
          </p:cNvPr>
          <p:cNvSpPr/>
          <p:nvPr/>
        </p:nvSpPr>
        <p:spPr>
          <a:xfrm>
            <a:off x="7376962" y="1915428"/>
            <a:ext cx="1203158" cy="596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pnum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9F6AF3-C60B-1946-ADA7-09FAFF532261}"/>
              </a:ext>
            </a:extLst>
          </p:cNvPr>
          <p:cNvSpPr/>
          <p:nvPr/>
        </p:nvSpPr>
        <p:spPr>
          <a:xfrm>
            <a:off x="10752221" y="3342373"/>
            <a:ext cx="1203158" cy="596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70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18B360-1A8C-E54D-A389-0A848D0CFCDB}"/>
              </a:ext>
            </a:extLst>
          </p:cNvPr>
          <p:cNvSpPr/>
          <p:nvPr/>
        </p:nvSpPr>
        <p:spPr>
          <a:xfrm>
            <a:off x="10752221" y="1915428"/>
            <a:ext cx="1203158" cy="596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130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868E10-B131-E84A-9F6B-50CE83C53EEC}"/>
              </a:ext>
            </a:extLst>
          </p:cNvPr>
          <p:cNvCxnSpPr/>
          <p:nvPr/>
        </p:nvCxnSpPr>
        <p:spPr>
          <a:xfrm>
            <a:off x="8310613" y="2213811"/>
            <a:ext cx="259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E8A99C-86E0-A44A-8628-2817F3FC1235}"/>
              </a:ext>
            </a:extLst>
          </p:cNvPr>
          <p:cNvCxnSpPr/>
          <p:nvPr/>
        </p:nvCxnSpPr>
        <p:spPr>
          <a:xfrm>
            <a:off x="8329863" y="2213811"/>
            <a:ext cx="2589196" cy="142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97FECE-F29E-4C4F-BD90-A841C7FB16EB}"/>
              </a:ext>
            </a:extLst>
          </p:cNvPr>
          <p:cNvSpPr txBox="1"/>
          <p:nvPr/>
        </p:nvSpPr>
        <p:spPr>
          <a:xfrm>
            <a:off x="9962950" y="1958197"/>
            <a:ext cx="78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num1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F7EED-432D-C544-B11E-DDFE626EDBC2}"/>
              </a:ext>
            </a:extLst>
          </p:cNvPr>
          <p:cNvSpPr txBox="1"/>
          <p:nvPr/>
        </p:nvSpPr>
        <p:spPr>
          <a:xfrm>
            <a:off x="9962950" y="3412777"/>
            <a:ext cx="78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num2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1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312D2-1588-A947-A354-6282B98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void </a:t>
            </a:r>
            <a:r>
              <a:rPr kumimoji="1" lang="ko-KR" altLang="en-US" dirty="0"/>
              <a:t>포인터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08E00-96B3-E448-9938-A62880F2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682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/>
              <a:t>형이 없는 포인터 변수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int n = 100 ;</a:t>
            </a:r>
          </a:p>
          <a:p>
            <a:pPr marL="0" indent="0">
              <a:buNone/>
            </a:pPr>
            <a:r>
              <a:rPr kumimoji="1" lang="en-US" altLang="ko-KR" dirty="0"/>
              <a:t>	float f = 10.123 ;</a:t>
            </a:r>
          </a:p>
          <a:p>
            <a:pPr marL="0" indent="0">
              <a:buNone/>
            </a:pPr>
            <a:r>
              <a:rPr kumimoji="1" lang="en-US" altLang="ko-KR" dirty="0"/>
              <a:t>	double d = 3.14 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void *v ;</a:t>
            </a:r>
          </a:p>
          <a:p>
            <a:pPr marL="0" indent="0">
              <a:buNone/>
            </a:pPr>
            <a:r>
              <a:rPr kumimoji="1" lang="en-US" altLang="ko-KR" dirty="0"/>
              <a:t>	v = &amp;n ;</a:t>
            </a:r>
          </a:p>
          <a:p>
            <a:pPr marL="0" indent="0">
              <a:buNone/>
            </a:pPr>
            <a:r>
              <a:rPr kumimoji="1" lang="en-US" altLang="ko-KR" dirty="0"/>
              <a:t>	v = &amp;f ;</a:t>
            </a:r>
          </a:p>
          <a:p>
            <a:pPr marL="0" indent="0">
              <a:buNone/>
            </a:pPr>
            <a:r>
              <a:rPr kumimoji="1" lang="en-US" altLang="ko-KR" dirty="0"/>
              <a:t>	v = &amp;d 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11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312D2-1588-A947-A354-6282B98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void </a:t>
            </a:r>
            <a:r>
              <a:rPr kumimoji="1" lang="ko-KR" altLang="en-US" dirty="0"/>
              <a:t>포인터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08E00-96B3-E448-9938-A62880F2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68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 void </a:t>
            </a:r>
            <a:r>
              <a:rPr kumimoji="1" lang="ko-KR" altLang="en-US" dirty="0"/>
              <a:t>형 포인터 변수를 사용할 때에는 적절한 형 변환 필요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int n = 100 ;</a:t>
            </a:r>
          </a:p>
          <a:p>
            <a:pPr marL="0" indent="0">
              <a:buNone/>
            </a:pPr>
            <a:r>
              <a:rPr kumimoji="1" lang="en-US" altLang="ko-KR" dirty="0"/>
              <a:t>	float f = 10.123 ;</a:t>
            </a:r>
          </a:p>
          <a:p>
            <a:pPr marL="0" indent="0">
              <a:buNone/>
            </a:pPr>
            <a:r>
              <a:rPr kumimoji="1" lang="en-US" altLang="ko-KR" dirty="0"/>
              <a:t>	double d = 3.14 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void *v ;</a:t>
            </a:r>
          </a:p>
          <a:p>
            <a:pPr marL="0" indent="0">
              <a:buNone/>
            </a:pPr>
            <a:r>
              <a:rPr kumimoji="1" lang="en-US" altLang="ko-KR" dirty="0"/>
              <a:t>	v = &amp;n ;		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*( (int *)v ) + _______</a:t>
            </a:r>
          </a:p>
          <a:p>
            <a:pPr marL="0" indent="0">
              <a:buNone/>
            </a:pPr>
            <a:r>
              <a:rPr kumimoji="1" lang="en-US" altLang="ko-KR" dirty="0"/>
              <a:t>	v = &amp;f ;		-&gt; *( (float *)v ) + ______</a:t>
            </a:r>
          </a:p>
          <a:p>
            <a:pPr marL="0" indent="0">
              <a:buNone/>
            </a:pPr>
            <a:r>
              <a:rPr kumimoji="1" lang="en-US" altLang="ko-KR" dirty="0"/>
              <a:t>	v = &amp;d ;		-&gt; *( (double *)v ) + _____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40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DAAED-E71B-424A-BBFA-A289C02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함수의 데이터 공유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03ACA-97AD-114E-92BA-4D9902DC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530"/>
            <a:ext cx="10515600" cy="57387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#</a:t>
            </a:r>
            <a:r>
              <a:rPr kumimoji="1" lang="ko-KR" altLang="en-US" dirty="0"/>
              <a:t> </a:t>
            </a:r>
            <a:r>
              <a:rPr kumimoji="1" lang="en-US" altLang="ko-KR" dirty="0"/>
              <a:t>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add_ten</a:t>
            </a:r>
            <a:r>
              <a:rPr kumimoji="1" lang="en-US" altLang="ko-KR" dirty="0"/>
              <a:t>(int);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int main(){</a:t>
            </a:r>
          </a:p>
          <a:p>
            <a:pPr marL="0" indent="0">
              <a:buNone/>
            </a:pPr>
            <a:r>
              <a:rPr kumimoji="1" lang="en-US" altLang="ko-KR" dirty="0"/>
              <a:t>	int a = 10;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_____________________;		// </a:t>
            </a:r>
            <a:r>
              <a:rPr kumimoji="1" lang="en-US" altLang="ko-KR" dirty="0" err="1"/>
              <a:t>add_ten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호출 </a:t>
            </a:r>
            <a:r>
              <a:rPr kumimoji="1" lang="en-US" altLang="ko-KR" dirty="0"/>
              <a:t>(a</a:t>
            </a:r>
            <a:r>
              <a:rPr kumimoji="1" lang="ko-KR" altLang="en-US" dirty="0"/>
              <a:t>값 전달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: %d \n”, a);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add_ten</a:t>
            </a:r>
            <a:r>
              <a:rPr kumimoji="1" lang="en-US" altLang="ko-KR" dirty="0"/>
              <a:t>( int x 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x = x + 10;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52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DAAED-E71B-424A-BBFA-A289C02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함수의 데이터 공유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03ACA-97AD-114E-92BA-4D9902DC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530"/>
            <a:ext cx="10515600" cy="57387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#</a:t>
            </a:r>
            <a:r>
              <a:rPr kumimoji="1" lang="ko-KR" altLang="en-US" dirty="0"/>
              <a:t> </a:t>
            </a:r>
            <a:r>
              <a:rPr kumimoji="1" lang="en-US" altLang="ko-KR" dirty="0"/>
              <a:t>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int </a:t>
            </a:r>
            <a:r>
              <a:rPr kumimoji="1" lang="en-US" altLang="ko-KR" dirty="0" err="1"/>
              <a:t>add_ten</a:t>
            </a:r>
            <a:r>
              <a:rPr kumimoji="1" lang="en-US" altLang="ko-KR" dirty="0"/>
              <a:t>(int);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int main(){</a:t>
            </a:r>
          </a:p>
          <a:p>
            <a:pPr marL="0" indent="0">
              <a:buNone/>
            </a:pPr>
            <a:r>
              <a:rPr kumimoji="1" lang="en-US" altLang="ko-KR" dirty="0"/>
              <a:t>	int a = 10;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_____________________;		// </a:t>
            </a:r>
            <a:r>
              <a:rPr kumimoji="1" lang="en-US" altLang="ko-KR" dirty="0" err="1"/>
              <a:t>add_ten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호출 </a:t>
            </a:r>
            <a:r>
              <a:rPr kumimoji="1" lang="en-US" altLang="ko-KR" dirty="0"/>
              <a:t>(a</a:t>
            </a:r>
            <a:r>
              <a:rPr kumimoji="1" lang="ko-KR" altLang="en-US" dirty="0"/>
              <a:t>값 전달</a:t>
            </a:r>
            <a:r>
              <a:rPr kumimoji="1" lang="en-US" altLang="ko-KR" dirty="0"/>
              <a:t>) 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a</a:t>
            </a:r>
            <a:r>
              <a:rPr kumimoji="1" lang="ko-KR" altLang="en-US" dirty="0"/>
              <a:t>값 변경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: %d \n”, a); 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int </a:t>
            </a:r>
            <a:r>
              <a:rPr kumimoji="1" lang="en-US" altLang="ko-KR" dirty="0" err="1"/>
              <a:t>add_ten</a:t>
            </a:r>
            <a:r>
              <a:rPr kumimoji="1" lang="en-US" altLang="ko-KR" dirty="0"/>
              <a:t>( int x 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x = x + 10;</a:t>
            </a:r>
          </a:p>
          <a:p>
            <a:pPr marL="0" indent="0">
              <a:buNone/>
            </a:pPr>
            <a:r>
              <a:rPr kumimoji="1" lang="en-US" altLang="ko-KR" dirty="0"/>
              <a:t>	return x;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15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DAAED-E71B-424A-BBFA-A289C02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함수의 데이터 공유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03ACA-97AD-114E-92BA-4D9902DC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530"/>
            <a:ext cx="11020124" cy="57387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#</a:t>
            </a:r>
            <a:r>
              <a:rPr kumimoji="1" lang="ko-KR" altLang="en-US" dirty="0"/>
              <a:t> </a:t>
            </a:r>
            <a:r>
              <a:rPr kumimoji="1" lang="en-US" altLang="ko-KR" dirty="0"/>
              <a:t>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add_ten</a:t>
            </a:r>
            <a:r>
              <a:rPr kumimoji="1" lang="en-US" altLang="ko-KR" dirty="0"/>
              <a:t>(int</a:t>
            </a:r>
            <a:r>
              <a:rPr kumimoji="1" lang="ko-KR" altLang="en-US" dirty="0"/>
              <a:t> *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int main(){</a:t>
            </a:r>
          </a:p>
          <a:p>
            <a:pPr marL="0" indent="0">
              <a:buNone/>
            </a:pPr>
            <a:r>
              <a:rPr kumimoji="1" lang="en-US" altLang="ko-KR" dirty="0"/>
              <a:t>	int a = 10;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_____________________;		// </a:t>
            </a:r>
            <a:r>
              <a:rPr kumimoji="1" lang="en-US" altLang="ko-KR" dirty="0" err="1"/>
              <a:t>add_ten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호출 </a:t>
            </a:r>
            <a:r>
              <a:rPr kumimoji="1" lang="en-US" altLang="ko-KR" dirty="0"/>
              <a:t>(a</a:t>
            </a:r>
            <a:r>
              <a:rPr kumimoji="1" lang="ko-KR" altLang="en-US" dirty="0"/>
              <a:t>값 전달</a:t>
            </a:r>
            <a:r>
              <a:rPr kumimoji="1" lang="en-US" altLang="ko-KR" dirty="0"/>
              <a:t>) 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a</a:t>
            </a:r>
            <a:r>
              <a:rPr kumimoji="1" lang="ko-KR" altLang="en-US" dirty="0"/>
              <a:t>값 변경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: %d \n”, a); 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add_ten</a:t>
            </a:r>
            <a:r>
              <a:rPr kumimoji="1" lang="en-US" altLang="ko-KR" dirty="0"/>
              <a:t>( int *p 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*p = *p + 10;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47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70A7F-8384-0645-AA53-2118B7F1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1671"/>
          </a:xfrm>
        </p:spPr>
        <p:txBody>
          <a:bodyPr/>
          <a:lstStyle/>
          <a:p>
            <a:pPr algn="ctr"/>
            <a:r>
              <a:rPr kumimoji="1" lang="ko-KR" altLang="en-US" dirty="0"/>
              <a:t>포인터와 배열</a:t>
            </a:r>
          </a:p>
        </p:txBody>
      </p:sp>
    </p:spTree>
    <p:extLst>
      <p:ext uri="{BB962C8B-B14F-4D97-AF65-F5344CB8AC3E}">
        <p14:creationId xmlns:p14="http://schemas.microsoft.com/office/powerpoint/2010/main" val="326833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B63C9-A854-F849-A1C9-049AD2FB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포인터와 배열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08416A-ACE6-924F-9A22-BA35FF32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33558"/>
            <a:ext cx="11811000" cy="44069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9AFB544-AB8A-5646-ACF6-B86C37C868F1}"/>
              </a:ext>
            </a:extLst>
          </p:cNvPr>
          <p:cNvCxnSpPr/>
          <p:nvPr/>
        </p:nvCxnSpPr>
        <p:spPr>
          <a:xfrm>
            <a:off x="6391175" y="2531444"/>
            <a:ext cx="26180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5637B-7AE9-644E-A3F4-0EE86D26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BAD02-E1FB-8F42-8B2D-D52D4F54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지금까지 할당 받은 메모리 공간은 변수 이름으로 </a:t>
            </a:r>
            <a:r>
              <a:rPr kumimoji="1" lang="ko-KR" altLang="en-US" dirty="0" err="1"/>
              <a:t>접근했었음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int a, b, c;</a:t>
            </a:r>
          </a:p>
          <a:p>
            <a:pPr marL="0" indent="0">
              <a:buNone/>
            </a:pPr>
            <a:r>
              <a:rPr kumimoji="1" lang="en-US" altLang="ko-KR" dirty="0"/>
              <a:t>	a = b + c;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포인터는 데이터를 가진 메모리 공간을 주소로 접근하기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284805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090F-E756-6048-AF5C-BE041F7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포인터와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8D76E-4B10-5A4E-95EB-34EAAED8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배열명은</a:t>
            </a:r>
            <a:r>
              <a:rPr kumimoji="1" lang="ko-KR" altLang="en-US" dirty="0"/>
              <a:t> 컴파일 과정에서 첫 번째 배열 요소 주소로 변환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int </a:t>
            </a:r>
            <a:r>
              <a:rPr kumimoji="1" lang="en-US" altLang="ko-KR" dirty="0" err="1"/>
              <a:t>ary</a:t>
            </a:r>
            <a:r>
              <a:rPr kumimoji="1" lang="en-US" altLang="ko-KR" dirty="0"/>
              <a:t> [5]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5C125C-49FB-D546-9542-4E1C1B5E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3586212"/>
            <a:ext cx="11493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29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8A2938A-2310-9A41-9C7C-DF989F9964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16364"/>
            <a:ext cx="10905066" cy="542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3881A11-B07D-3043-AA47-DB07122E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90" y="1732948"/>
            <a:ext cx="41338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62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0CB1-1DBD-B44E-9117-67EBAC29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포인터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F9718-66CF-C349-B1C7-4C51ECF4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R" dirty="0"/>
              <a:t>p</a:t>
            </a:r>
            <a:r>
              <a:rPr kumimoji="1" lang="ko-KR" altLang="en-US" dirty="0"/>
              <a:t> 와 </a:t>
            </a:r>
            <a:r>
              <a:rPr kumimoji="1" lang="en-US" altLang="ko-KR" dirty="0"/>
              <a:t>q </a:t>
            </a:r>
            <a:r>
              <a:rPr kumimoji="1" lang="ko-KR" altLang="en-US" dirty="0"/>
              <a:t>가 포인터 변수라면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R" dirty="0"/>
              <a:t>p +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, p –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: p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포인트하고</a:t>
            </a:r>
            <a:r>
              <a:rPr kumimoji="1" lang="ko-KR" altLang="en-US" dirty="0"/>
              <a:t> 있는 곳으로부터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번째 앞 또는 뒤 원소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ko-KR" dirty="0"/>
              <a:t> p – q : p</a:t>
            </a:r>
            <a:r>
              <a:rPr kumimoji="1" lang="ko-KR" altLang="en-US" dirty="0"/>
              <a:t> 와  </a:t>
            </a:r>
            <a:r>
              <a:rPr kumimoji="1" lang="en-US" altLang="ko-KR" dirty="0"/>
              <a:t>q</a:t>
            </a:r>
            <a:r>
              <a:rPr kumimoji="1" lang="ko-KR" altLang="en-US" dirty="0"/>
              <a:t> 사이의 원소 개수</a:t>
            </a:r>
          </a:p>
        </p:txBody>
      </p:sp>
    </p:spTree>
    <p:extLst>
      <p:ext uri="{BB962C8B-B14F-4D97-AF65-F5344CB8AC3E}">
        <p14:creationId xmlns:p14="http://schemas.microsoft.com/office/powerpoint/2010/main" val="4038089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>
            <a:extLst>
              <a:ext uri="{FF2B5EF4-FFF2-40B4-BE49-F238E27FC236}">
                <a16:creationId xmlns:a16="http://schemas.microsoft.com/office/drawing/2014/main" id="{FD0E95E5-DB8C-B349-B5CF-084631264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63" y="643466"/>
            <a:ext cx="857087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31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6E0655B-6510-7D44-BB00-A49C562BD0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2403" y="643466"/>
            <a:ext cx="798719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757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스크린샷이(가) 표시된 사진&#10;&#10;자동 생성된 설명">
            <a:extLst>
              <a:ext uri="{FF2B5EF4-FFF2-40B4-BE49-F238E27FC236}">
                <a16:creationId xmlns:a16="http://schemas.microsoft.com/office/drawing/2014/main" id="{54F1C88B-2214-C541-9EBF-E2EDD73E7D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9006" y="643466"/>
            <a:ext cx="755398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D7F052E9-ED8D-D242-BDE6-CF28951E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948" y="1364381"/>
            <a:ext cx="44005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029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C59CB76-F670-0E4B-A8D6-ABC1E9D1A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63" y="668152"/>
            <a:ext cx="10404228" cy="26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3BC9967-1252-C848-84E0-11F48A008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6" y="3786739"/>
            <a:ext cx="6113774" cy="195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5F2D2EA-B563-8544-92DD-E28B60EAD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7435"/>
            <a:ext cx="5899309" cy="20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91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4E05556-9D94-4145-B960-AFECBA7AA1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64544"/>
            <a:ext cx="10905066" cy="412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111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98881-73AB-E94F-A8EE-194B25CC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50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배열명</a:t>
            </a:r>
            <a:r>
              <a:rPr kumimoji="1" lang="ko-KR" altLang="en-US" dirty="0"/>
              <a:t> 역할을 하는 포인터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DC4372-DF5B-2649-AA3E-79082D211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84" y="1427313"/>
            <a:ext cx="7677751" cy="52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39CB4EC-46FB-0B4A-A547-B19FECB36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085" y="1690837"/>
            <a:ext cx="3065722" cy="96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128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6C23DB9-B589-D546-917A-6EF866751B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20613"/>
            <a:ext cx="10905066" cy="381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01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3352-744B-234B-BCAE-E4C052CF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주소 연산자 </a:t>
            </a:r>
            <a:r>
              <a:rPr kumimoji="1" lang="en-US" altLang="ko-KR" dirty="0"/>
              <a:t>&amp;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419DD-0B2A-8E49-BA3A-68C24599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68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lang="ko-KR" altLang="en-US" dirty="0"/>
              <a:t>주소 연산자</a:t>
            </a:r>
            <a:r>
              <a:rPr lang="en-US" altLang="ko-KR" dirty="0"/>
              <a:t>&amp;</a:t>
            </a:r>
            <a:r>
              <a:rPr lang="ko-KR" altLang="en-US" dirty="0"/>
              <a:t>는 변수 앞에 오고</a:t>
            </a:r>
            <a:r>
              <a:rPr lang="en-US" altLang="ko-KR" dirty="0"/>
              <a:t>,</a:t>
            </a:r>
            <a:r>
              <a:rPr lang="ko-KR" altLang="en-US" dirty="0"/>
              <a:t>주소 연산 수식의 값은 그 변수가 할당 받은 메모리 주소임 </a:t>
            </a:r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lang="en" altLang="ko-KR" dirty="0"/>
              <a:t>int </a:t>
            </a:r>
            <a:r>
              <a:rPr lang="en" altLang="ko-KR" dirty="0" err="1"/>
              <a:t>i</a:t>
            </a:r>
            <a:r>
              <a:rPr lang="en" altLang="ko-KR" dirty="0"/>
              <a:t>; 		// </a:t>
            </a:r>
            <a:r>
              <a:rPr lang="en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위한 메모리가 할당됨</a:t>
            </a:r>
            <a:br>
              <a:rPr lang="ko-KR" altLang="en-US" dirty="0"/>
            </a:br>
            <a:r>
              <a:rPr lang="en-US" altLang="ko-KR" dirty="0"/>
              <a:t>	&amp;</a:t>
            </a:r>
            <a:r>
              <a:rPr lang="en" altLang="ko-KR" dirty="0" err="1"/>
              <a:t>i</a:t>
            </a:r>
            <a:r>
              <a:rPr lang="en" altLang="ko-KR" dirty="0"/>
              <a:t> 		// </a:t>
            </a:r>
            <a:r>
              <a:rPr lang="en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위해 할당된 메모리 주소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상수나 수식 앞에는 주소 연산자 </a:t>
            </a:r>
            <a:r>
              <a:rPr kumimoji="1" lang="en-US" altLang="ko-KR" dirty="0"/>
              <a:t>&amp;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사용할 수 없음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&amp;3</a:t>
            </a:r>
          </a:p>
          <a:p>
            <a:pPr marL="0" indent="0">
              <a:buNone/>
            </a:pPr>
            <a:r>
              <a:rPr kumimoji="1" lang="en-US" altLang="ko-KR" dirty="0"/>
              <a:t>	&amp;(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+ 3)</a:t>
            </a:r>
          </a:p>
        </p:txBody>
      </p:sp>
    </p:spTree>
    <p:extLst>
      <p:ext uri="{BB962C8B-B14F-4D97-AF65-F5344CB8AC3E}">
        <p14:creationId xmlns:p14="http://schemas.microsoft.com/office/powerpoint/2010/main" val="2143805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스크린샷이(가) 표시된 사진&#10;&#10;자동 생성된 설명">
            <a:extLst>
              <a:ext uri="{FF2B5EF4-FFF2-40B4-BE49-F238E27FC236}">
                <a16:creationId xmlns:a16="http://schemas.microsoft.com/office/drawing/2014/main" id="{0F716775-3E6D-BA4B-8BFC-BA0982592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16143"/>
            <a:ext cx="10905066" cy="42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31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BF182-B84D-E743-A717-243DA8D6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배열명</a:t>
            </a:r>
            <a:r>
              <a:rPr kumimoji="1" lang="ko-KR" altLang="en-US" dirty="0"/>
              <a:t> 과 포인터의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18DE6-BB29-7641-9FBA-03E39765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R" dirty="0" err="1"/>
              <a:t>sizeof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사용 결과의 차이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배열명에</a:t>
            </a:r>
            <a:r>
              <a:rPr kumimoji="1" lang="ko-KR" altLang="en-US" dirty="0"/>
              <a:t> 사용시 배열 전체의 크기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 포인터에 사용하면 포인터 하나의 크기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9574962-0865-EB46-9522-B5145ECF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7" y="3623976"/>
            <a:ext cx="11059427" cy="239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998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94C8B-FC33-8743-A589-A5D08E9C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배열명</a:t>
            </a:r>
            <a:r>
              <a:rPr kumimoji="1" lang="ko-KR" altLang="en-US" dirty="0"/>
              <a:t> 과 포인터의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94B7D-F54B-104A-86F6-6DEFCDC0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 </a:t>
            </a:r>
            <a:r>
              <a:rPr kumimoji="1" lang="ko-KR" altLang="en-US" dirty="0"/>
              <a:t>포인터는 그 값을 바꿀 수 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배열명은</a:t>
            </a:r>
            <a:r>
              <a:rPr kumimoji="1" lang="ko-KR" altLang="en-US" dirty="0"/>
              <a:t> 상수이므로 값을 바꿀 수 없다</a:t>
            </a:r>
            <a:r>
              <a:rPr kumimoji="1" lang="en-US" altLang="ko-KR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0846EC-B9F3-2F42-B48E-68E01446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21994"/>
            <a:ext cx="10655521" cy="123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054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B73FB3B-1DF4-6645-AC8F-C03F9013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6" y="409508"/>
            <a:ext cx="9543849" cy="60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C23BE55-8DB8-5245-9D86-FF2B621C2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72" y="679382"/>
            <a:ext cx="2967904" cy="9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362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B73FB3B-1DF4-6645-AC8F-C03F9013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6" y="409508"/>
            <a:ext cx="9543849" cy="60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C23BE55-8DB8-5245-9D86-FF2B621C2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72" y="679382"/>
            <a:ext cx="2967904" cy="9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6FE4490-5A92-8B4C-AFC2-925ACE63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594" y="2050984"/>
            <a:ext cx="6902050" cy="204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68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2E223-714B-3A4A-BDE9-FB49991D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8298"/>
          </a:xfrm>
        </p:spPr>
        <p:txBody>
          <a:bodyPr/>
          <a:lstStyle/>
          <a:p>
            <a:pPr algn="ctr"/>
            <a:r>
              <a:rPr kumimoji="1" lang="ko-KR" altLang="en-US" dirty="0"/>
              <a:t>배열과 함수</a:t>
            </a:r>
          </a:p>
        </p:txBody>
      </p:sp>
    </p:spTree>
    <p:extLst>
      <p:ext uri="{BB962C8B-B14F-4D97-AF65-F5344CB8AC3E}">
        <p14:creationId xmlns:p14="http://schemas.microsoft.com/office/powerpoint/2010/main" val="1200344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7C2EA-E8D4-2445-B5CE-D4AFA399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배열과 함수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F0E077-D2DA-3E4A-8406-2E02674998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0697"/>
            <a:ext cx="10515600" cy="396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705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3CE2644-9C39-134A-846B-CA1A9A5E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382"/>
            <a:ext cx="7963243" cy="635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AFC7E01-D312-D243-8F77-677E5C39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848" y="128034"/>
            <a:ext cx="3477774" cy="110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21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3CE2644-9C39-134A-846B-CA1A9A5E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8" y="128034"/>
            <a:ext cx="8180672" cy="653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AFC7E01-D312-D243-8F77-677E5C39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848" y="206164"/>
            <a:ext cx="3477774" cy="110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F7E961F-40F9-5246-8C7C-C937CC1B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592" y="3300966"/>
            <a:ext cx="82486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85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382C7257-C6F6-024C-9E8B-A9FF60AEE3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61617"/>
            <a:ext cx="10905066" cy="433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47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EAB2A-641C-494C-AA37-33591C98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포인터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D0AFD-31DB-FD49-86F3-286499A0A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값으로 주소를 갖는 변수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선언 방법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 일반 변수와 유사하게 선언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변수 이름 앞에 *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붙임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int *p		// int </a:t>
            </a:r>
            <a:r>
              <a:rPr kumimoji="1" lang="ko-KR" altLang="en-US" dirty="0"/>
              <a:t>형 포인터 변수 </a:t>
            </a:r>
            <a:r>
              <a:rPr kumimoji="1" lang="en-US" altLang="ko-KR" dirty="0"/>
              <a:t>p</a:t>
            </a:r>
            <a:r>
              <a:rPr kumimoji="1" lang="ko-KR" altLang="en-US" dirty="0"/>
              <a:t> 선언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int *a, b ;	//</a:t>
            </a:r>
            <a:r>
              <a:rPr kumimoji="1" lang="ko-KR" altLang="en-US" dirty="0"/>
              <a:t> 포인터 변수 </a:t>
            </a:r>
            <a:r>
              <a:rPr kumimoji="1" lang="en-US" altLang="ko-KR" dirty="0"/>
              <a:t>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int </a:t>
            </a:r>
            <a:r>
              <a:rPr kumimoji="1" lang="ko-KR" altLang="en-US" dirty="0"/>
              <a:t>변수 </a:t>
            </a:r>
            <a:r>
              <a:rPr kumimoji="1" lang="en-US" altLang="ko-KR" dirty="0"/>
              <a:t>b </a:t>
            </a:r>
            <a:r>
              <a:rPr kumimoji="1" lang="ko-KR" altLang="en-US" dirty="0"/>
              <a:t>선언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int *x, *y ;	//</a:t>
            </a:r>
            <a:r>
              <a:rPr kumimoji="1" lang="ko-KR" altLang="en-US" dirty="0"/>
              <a:t> 포인터 변수 </a:t>
            </a:r>
            <a:r>
              <a:rPr kumimoji="1" lang="en-US" altLang="ko-KR" dirty="0"/>
              <a:t>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y</a:t>
            </a:r>
            <a:r>
              <a:rPr kumimoji="1" lang="ko-KR" altLang="en-US" dirty="0"/>
              <a:t> 선언</a:t>
            </a:r>
          </a:p>
        </p:txBody>
      </p:sp>
    </p:spTree>
    <p:extLst>
      <p:ext uri="{BB962C8B-B14F-4D97-AF65-F5344CB8AC3E}">
        <p14:creationId xmlns:p14="http://schemas.microsoft.com/office/powerpoint/2010/main" val="1908997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B769498-AECD-B849-A583-22D7CEB2D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0" y="0"/>
            <a:ext cx="6728209" cy="201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1B9B77D-0FC7-D34B-9575-E7BDAFA6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49" y="2175310"/>
            <a:ext cx="6604499" cy="441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9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F09D5-695E-7D49-A811-F8BFD24D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포인터 변수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EE8D2-A75D-8240-B53C-88BA2AC5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 int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100, *p ;</a:t>
            </a:r>
          </a:p>
          <a:p>
            <a:pPr marL="0" indent="0">
              <a:buNone/>
            </a:pPr>
            <a:r>
              <a:rPr kumimoji="1" lang="en-US" altLang="ko-KR" dirty="0"/>
              <a:t> p = &amp;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-&gt; p</a:t>
            </a:r>
            <a:r>
              <a:rPr kumimoji="1" lang="ko-KR" altLang="en-US" dirty="0"/>
              <a:t> 가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 의 주소를 가짐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=</a:t>
            </a:r>
            <a:r>
              <a:rPr kumimoji="1" lang="ko-KR" altLang="en-US" dirty="0"/>
              <a:t> </a:t>
            </a:r>
            <a:r>
              <a:rPr kumimoji="1" lang="en-US" altLang="ko-KR" dirty="0"/>
              <a:t>p</a:t>
            </a:r>
            <a:r>
              <a:rPr kumimoji="1" lang="ko-KR" altLang="en-US" dirty="0"/>
              <a:t> 가 </a:t>
            </a:r>
            <a:r>
              <a:rPr kumimoji="1" lang="en-US" altLang="ko-KR" dirty="0" err="1"/>
              <a:t>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포인트 함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075C7-7845-9849-B5A4-008BAF3F407F}"/>
              </a:ext>
            </a:extLst>
          </p:cNvPr>
          <p:cNvSpPr/>
          <p:nvPr/>
        </p:nvSpPr>
        <p:spPr>
          <a:xfrm>
            <a:off x="3619099" y="4851133"/>
            <a:ext cx="1713297" cy="57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2DC24D-EB7B-2D42-BBDE-987B23AF804E}"/>
              </a:ext>
            </a:extLst>
          </p:cNvPr>
          <p:cNvSpPr/>
          <p:nvPr/>
        </p:nvSpPr>
        <p:spPr>
          <a:xfrm>
            <a:off x="7602353" y="4851132"/>
            <a:ext cx="1713297" cy="577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100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3432E-9387-084F-8779-058ECACB9313}"/>
              </a:ext>
            </a:extLst>
          </p:cNvPr>
          <p:cNvSpPr txBox="1"/>
          <p:nvPr/>
        </p:nvSpPr>
        <p:spPr>
          <a:xfrm>
            <a:off x="3291840" y="4851133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8A379-4E1E-D749-B72F-A926D9F35904}"/>
              </a:ext>
            </a:extLst>
          </p:cNvPr>
          <p:cNvSpPr txBox="1"/>
          <p:nvPr/>
        </p:nvSpPr>
        <p:spPr>
          <a:xfrm>
            <a:off x="7275094" y="4826012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68E0B-DCDD-F64C-8032-5591871B472B}"/>
              </a:ext>
            </a:extLst>
          </p:cNvPr>
          <p:cNvSpPr txBox="1"/>
          <p:nvPr/>
        </p:nvSpPr>
        <p:spPr>
          <a:xfrm>
            <a:off x="7350492" y="4506409"/>
            <a:ext cx="136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032B70C-62E8-6A4C-BA2F-EA2732E00A2B}"/>
              </a:ext>
            </a:extLst>
          </p:cNvPr>
          <p:cNvCxnSpPr/>
          <p:nvPr/>
        </p:nvCxnSpPr>
        <p:spPr>
          <a:xfrm>
            <a:off x="5101389" y="5195344"/>
            <a:ext cx="2637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4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127A5-ADF4-3141-B9CD-11B2103A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포인터 변수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ACC73-3960-B142-BC90-570B09C4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 int </a:t>
            </a:r>
            <a:r>
              <a:rPr kumimoji="1" lang="ko-KR" altLang="en-US" dirty="0"/>
              <a:t>형 변수 대상의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연산의 반환 값은  </a:t>
            </a:r>
            <a:r>
              <a:rPr kumimoji="1" lang="en-US" altLang="ko-KR" dirty="0"/>
              <a:t>int</a:t>
            </a:r>
            <a:r>
              <a:rPr kumimoji="1" lang="ko-KR" altLang="en-US" dirty="0"/>
              <a:t>형 포인터 변수에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(int</a:t>
            </a:r>
            <a:r>
              <a:rPr kumimoji="1" lang="ko-KR" altLang="en-US" dirty="0"/>
              <a:t> 형 변수의 </a:t>
            </a:r>
            <a:r>
              <a:rPr kumimoji="1" lang="ko-KR" altLang="en-US" dirty="0" err="1"/>
              <a:t>주소값은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</a:t>
            </a:r>
            <a:r>
              <a:rPr kumimoji="1" lang="ko-KR" altLang="en-US" dirty="0"/>
              <a:t>형 포인터 변수에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R" dirty="0"/>
              <a:t>double</a:t>
            </a:r>
            <a:r>
              <a:rPr kumimoji="1" lang="ko-KR" altLang="en-US" dirty="0"/>
              <a:t> 형 변수 대상의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연산의 반환 값은 </a:t>
            </a:r>
            <a:r>
              <a:rPr kumimoji="1" lang="en-US" altLang="ko-KR" dirty="0"/>
              <a:t>double</a:t>
            </a:r>
            <a:r>
              <a:rPr kumimoji="1" lang="ko-KR" altLang="en-US" dirty="0"/>
              <a:t> 형 포인터 변수에 저장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(double</a:t>
            </a:r>
            <a:r>
              <a:rPr kumimoji="1" lang="ko-KR" altLang="en-US" dirty="0"/>
              <a:t> 형 변수의 </a:t>
            </a:r>
            <a:r>
              <a:rPr kumimoji="1" lang="ko-KR" altLang="en-US" dirty="0" err="1"/>
              <a:t>주소값은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double</a:t>
            </a:r>
            <a:r>
              <a:rPr kumimoji="1" lang="ko-KR" altLang="en-US" dirty="0"/>
              <a:t>형 포인터 변수에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295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BE2D3-182C-A141-94C2-DCD221BF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int main()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int num1 = 5;</a:t>
            </a:r>
          </a:p>
          <a:p>
            <a:pPr marL="0" indent="0">
              <a:buNone/>
            </a:pPr>
            <a:r>
              <a:rPr kumimoji="1" lang="en-US" altLang="ko-KR" dirty="0"/>
              <a:t>	int *</a:t>
            </a:r>
            <a:r>
              <a:rPr kumimoji="1" lang="en-US" altLang="ko-KR" dirty="0" err="1"/>
              <a:t>ip</a:t>
            </a:r>
            <a:r>
              <a:rPr kumimoji="1" lang="en-US" altLang="ko-KR" dirty="0"/>
              <a:t> = &amp;num1;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double num2 = 3.14 ;</a:t>
            </a:r>
          </a:p>
          <a:p>
            <a:pPr marL="0" indent="0">
              <a:buNone/>
            </a:pPr>
            <a:r>
              <a:rPr kumimoji="1" lang="en-US" altLang="ko-KR" dirty="0"/>
              <a:t>	double *</a:t>
            </a:r>
            <a:r>
              <a:rPr kumimoji="1" lang="en-US" altLang="ko-KR" dirty="0" err="1"/>
              <a:t>dp</a:t>
            </a:r>
            <a:r>
              <a:rPr kumimoji="1" lang="en-US" altLang="ko-KR" dirty="0"/>
              <a:t> = &amp;num2;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95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6D9A-8C04-1440-B0B0-A48DD5DB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역참조</a:t>
            </a:r>
            <a:r>
              <a:rPr kumimoji="1" lang="ko-KR" altLang="en-US" dirty="0"/>
              <a:t> 연산자 </a:t>
            </a:r>
            <a:r>
              <a:rPr kumimoji="1" lang="en-US" altLang="ko-KR" dirty="0"/>
              <a:t>*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F78BD-4775-4D40-BDBA-401B063F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 p</a:t>
            </a:r>
            <a:r>
              <a:rPr kumimoji="1" lang="ko-KR" altLang="en-US" dirty="0"/>
              <a:t> 가 포인터라면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*p </a:t>
            </a:r>
            <a:r>
              <a:rPr kumimoji="1" lang="ko-KR" altLang="en-US" dirty="0"/>
              <a:t>는  </a:t>
            </a:r>
            <a:r>
              <a:rPr kumimoji="1" lang="en-US" altLang="ko-KR" dirty="0"/>
              <a:t>p</a:t>
            </a:r>
            <a:r>
              <a:rPr kumimoji="1" lang="ko-KR" altLang="en-US" dirty="0"/>
              <a:t>가 주소인 변수의 값을 나타냄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p :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 의 주소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*</a:t>
            </a:r>
            <a:r>
              <a:rPr kumimoji="1" lang="en-US" altLang="ko-KR" dirty="0"/>
              <a:t>p (=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 : 100</a:t>
            </a:r>
            <a:endParaRPr kumimoji="1"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B1C51D-1A33-EB48-8BE2-AA2C044D0A15}"/>
              </a:ext>
            </a:extLst>
          </p:cNvPr>
          <p:cNvGrpSpPr/>
          <p:nvPr/>
        </p:nvGrpSpPr>
        <p:grpSpPr>
          <a:xfrm>
            <a:off x="2512194" y="2506761"/>
            <a:ext cx="6023810" cy="922239"/>
            <a:chOff x="3291840" y="4506409"/>
            <a:chExt cx="6023810" cy="9222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DFDA036-777C-B04B-A1FD-16C31652F47F}"/>
                </a:ext>
              </a:extLst>
            </p:cNvPr>
            <p:cNvSpPr/>
            <p:nvPr/>
          </p:nvSpPr>
          <p:spPr>
            <a:xfrm>
              <a:off x="3619099" y="4851133"/>
              <a:ext cx="1713297" cy="57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0x100</a:t>
              </a:r>
              <a:endParaRPr kumimoji="1"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E04B3DB-01E8-2745-9C5B-1B586D065FCA}"/>
                </a:ext>
              </a:extLst>
            </p:cNvPr>
            <p:cNvSpPr/>
            <p:nvPr/>
          </p:nvSpPr>
          <p:spPr>
            <a:xfrm>
              <a:off x="7602353" y="4851132"/>
              <a:ext cx="1713297" cy="577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100</a:t>
              </a:r>
              <a:endParaRPr kumimoji="1"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901BD9-4552-1D46-8426-58C38A4287DD}"/>
                </a:ext>
              </a:extLst>
            </p:cNvPr>
            <p:cNvSpPr txBox="1"/>
            <p:nvPr/>
          </p:nvSpPr>
          <p:spPr>
            <a:xfrm>
              <a:off x="3291840" y="4851133"/>
              <a:ext cx="327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</a:t>
              </a:r>
              <a:endParaRPr kumimoji="1"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B5DD96-FF18-0742-B163-ACDB51E8A820}"/>
                </a:ext>
              </a:extLst>
            </p:cNvPr>
            <p:cNvSpPr txBox="1"/>
            <p:nvPr/>
          </p:nvSpPr>
          <p:spPr>
            <a:xfrm>
              <a:off x="7275094" y="4826012"/>
              <a:ext cx="327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</a:t>
              </a:r>
              <a:endParaRPr kumimoji="1"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4E048-6C23-0540-92E0-53062F3E9FCB}"/>
                </a:ext>
              </a:extLst>
            </p:cNvPr>
            <p:cNvSpPr txBox="1"/>
            <p:nvPr/>
          </p:nvSpPr>
          <p:spPr>
            <a:xfrm>
              <a:off x="7350492" y="4506409"/>
              <a:ext cx="136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0x100</a:t>
              </a:r>
              <a:endParaRPr kumimoji="1"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7E9A547-A28F-0845-B68B-7C2E77FB8933}"/>
                </a:ext>
              </a:extLst>
            </p:cNvPr>
            <p:cNvCxnSpPr/>
            <p:nvPr/>
          </p:nvCxnSpPr>
          <p:spPr>
            <a:xfrm>
              <a:off x="5101389" y="5195344"/>
              <a:ext cx="2637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789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D77D3E8-FE67-6240-9DBD-B718A590E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536" y="643466"/>
            <a:ext cx="6172928" cy="5571067"/>
          </a:xfrm>
          <a:prstGeom prst="rect">
            <a:avLst/>
          </a:prstGeom>
        </p:spPr>
      </p:pic>
      <p:pic>
        <p:nvPicPr>
          <p:cNvPr id="1030" name="Picture 6" descr="page13image2681017920">
            <a:extLst>
              <a:ext uri="{FF2B5EF4-FFF2-40B4-BE49-F238E27FC236}">
                <a16:creationId xmlns:a16="http://schemas.microsoft.com/office/drawing/2014/main" id="{FD0F5FC7-ED53-874F-926F-108C0C66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625475"/>
            <a:ext cx="16383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8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358</Words>
  <Application>Microsoft Macintosh PowerPoint</Application>
  <PresentationFormat>와이드스크린</PresentationFormat>
  <Paragraphs>210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포인터</vt:lpstr>
      <vt:lpstr>포인터</vt:lpstr>
      <vt:lpstr>주소 연산자 &amp;</vt:lpstr>
      <vt:lpstr>포인터 변수</vt:lpstr>
      <vt:lpstr>포인터 변수 사용</vt:lpstr>
      <vt:lpstr>포인터 변수 사용</vt:lpstr>
      <vt:lpstr>PowerPoint 프레젠테이션</vt:lpstr>
      <vt:lpstr>역참조 연산자 *</vt:lpstr>
      <vt:lpstr>PowerPoint 프레젠테이션</vt:lpstr>
      <vt:lpstr>역참조 연산자 *</vt:lpstr>
      <vt:lpstr>PowerPoint 프레젠테이션</vt:lpstr>
      <vt:lpstr>PowerPoint 프레젠테이션</vt:lpstr>
      <vt:lpstr>void 포인터 변수</vt:lpstr>
      <vt:lpstr>void 포인터 변수</vt:lpstr>
      <vt:lpstr>함수의 데이터 공유 방법</vt:lpstr>
      <vt:lpstr>함수의 데이터 공유 방법</vt:lpstr>
      <vt:lpstr>함수의 데이터 공유 방법</vt:lpstr>
      <vt:lpstr>포인터와 배열</vt:lpstr>
      <vt:lpstr>포인터와 배열</vt:lpstr>
      <vt:lpstr>포인터와 배열</vt:lpstr>
      <vt:lpstr>PowerPoint 프레젠테이션</vt:lpstr>
      <vt:lpstr>포인터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배열명 역할을 하는 포인터</vt:lpstr>
      <vt:lpstr>PowerPoint 프레젠테이션</vt:lpstr>
      <vt:lpstr>PowerPoint 프레젠테이션</vt:lpstr>
      <vt:lpstr>배열명 과 포인터의 차이</vt:lpstr>
      <vt:lpstr>배열명 과 포인터의 차이</vt:lpstr>
      <vt:lpstr>PowerPoint 프레젠테이션</vt:lpstr>
      <vt:lpstr>PowerPoint 프레젠테이션</vt:lpstr>
      <vt:lpstr>배열과 함수</vt:lpstr>
      <vt:lpstr>배열과 함수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포인터</dc:title>
  <dc:creator>조한주</dc:creator>
  <cp:lastModifiedBy>조한주</cp:lastModifiedBy>
  <cp:revision>10</cp:revision>
  <cp:lastPrinted>2019-07-28T21:32:57Z</cp:lastPrinted>
  <dcterms:created xsi:type="dcterms:W3CDTF">2019-07-28T17:01:44Z</dcterms:created>
  <dcterms:modified xsi:type="dcterms:W3CDTF">2019-07-29T23:28:58Z</dcterms:modified>
</cp:coreProperties>
</file>