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9" r:id="rId3"/>
    <p:sldId id="340" r:id="rId4"/>
    <p:sldId id="341" r:id="rId5"/>
    <p:sldId id="366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67" r:id="rId15"/>
    <p:sldId id="368" r:id="rId16"/>
    <p:sldId id="350" r:id="rId17"/>
    <p:sldId id="351" r:id="rId18"/>
    <p:sldId id="354" r:id="rId19"/>
    <p:sldId id="355" r:id="rId20"/>
    <p:sldId id="356" r:id="rId21"/>
    <p:sldId id="352" r:id="rId22"/>
    <p:sldId id="353" r:id="rId23"/>
    <p:sldId id="357" r:id="rId24"/>
    <p:sldId id="358" r:id="rId25"/>
    <p:sldId id="359" r:id="rId26"/>
    <p:sldId id="362" r:id="rId27"/>
    <p:sldId id="360" r:id="rId28"/>
    <p:sldId id="361" r:id="rId29"/>
    <p:sldId id="363" r:id="rId30"/>
    <p:sldId id="364" r:id="rId31"/>
    <p:sldId id="365" r:id="rId32"/>
    <p:sldId id="369" r:id="rId33"/>
    <p:sldId id="370" r:id="rId34"/>
    <p:sldId id="372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455"/>
    <p:restoredTop sz="94629"/>
  </p:normalViewPr>
  <p:slideViewPr>
    <p:cSldViewPr snapToGrid="0" snapToObjects="1">
      <p:cViewPr varScale="1">
        <p:scale>
          <a:sx n="124" d="100"/>
          <a:sy n="124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126C-C9B7-664C-8659-E4E3802A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10C4-4FCB-3544-9A4E-B4391D2BB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1B991-13C7-7148-A124-39075BF8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27805-F9FE-0E4B-9BEA-9A9B3E8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5EAF3-8305-DC41-9C6A-78246E15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4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5246-6ABD-A541-8283-F55F26B1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38D7-2516-4848-80FE-8F00BB74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F29A1-37DB-2941-BF35-B0DEA202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59E1-44DF-D846-8AA1-9B9AF36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28F0-9755-6041-B625-9191F760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2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7AD81-A6A7-BB44-BA51-50561ABF7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ED8CA-006E-744B-99CB-2C9478E1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CC99D-B145-E948-9B75-29E243E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36053-BE22-4F40-9838-81F388E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220B0-8879-9440-98CC-1E07E698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6036-72EE-8844-9F91-961FD1C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63A13-4F7B-4141-A9AC-272FCC30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DEEFE-59A2-B74E-84FF-1ABC0C6E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E480C-34A0-B648-95B1-1350D24E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3A379-E91B-1944-B6DE-C4FD7BE2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FA56-485B-064D-9DAC-3F660962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FF427-1DBC-E646-9AD0-CD4C0E1B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EE1F-8A24-1C48-924C-6818E094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B25B4-2A50-8443-8722-C0DF488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9D3D1-BE35-DD4C-8A79-A8C5F494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03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EB7-3FF9-D24F-821C-12ABB39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91DAA-7AA4-7C40-B4E6-6252A449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7BDC7-8BF8-E04C-BF14-4099F01E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5944C-75EE-9A4D-B0E4-98D2F1F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9587-1AF7-3D4D-AF27-35DDE6D9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F1243-CF6E-9A41-9589-A953929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4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D67DE-6E46-9A4E-B569-44A83CE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C0A38-C33D-5340-A314-6DFDFC8F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B5AB8-F7D8-7E4B-80DD-CBDA41BF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2340F-5F32-A447-81C7-315F7BF53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5718D-4D2E-6D40-9C00-AB36BA8A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0B7FF-22F1-FB47-8D04-A5125BEF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D7304-DB98-8845-A322-6196D2D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80F10-05FA-9E47-AD24-BE2BB3A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38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D084-A901-EF46-A508-D5F8373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DDBA6-1CD4-8A4C-9D26-9F25FB18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AAAA9-191E-124A-865C-2D04A004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AA88B-FEBA-1942-9128-3AD62F9C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5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767F5-A7E8-9E49-8BCD-71FA172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8E8D4-1981-9F4E-9E6B-3B3A600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CCC62-42BC-B449-B5F6-35AAA5D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2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4A8D-AD2C-2842-AF57-524BFA9F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FFDF3-6FBF-1B4D-AA6A-F656C893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2DDC2-193E-944C-9CDF-E38858FC2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4BDCE-638D-5F49-92EB-175FC2FD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2C200-8E68-8440-97AC-3C439A4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9347A-E4A0-DC47-BB11-4B364B4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65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741B4-E5CE-BC4B-90E1-157C0423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08CE5F-490E-044C-B5D7-E9C699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7B76C-65DD-C948-8B88-FDF2736B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89D47-7E09-624D-9CBE-CE2728B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124F8-DAA7-8E47-B0D0-768106C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3FF98-5822-F146-9D7A-1F793DB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B59B8-A560-CE45-BFE6-511CB0B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32000-F86D-F846-A3A0-268736E8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8DF10-EFD8-F645-A95A-5212BAF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795-F777-ED48-8D5E-378CB67178A6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DD847-96B2-814C-BF4D-07B8E7D7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48373-E052-F440-8E71-DBFBB04AE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4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1317D-2C81-EB44-8E6D-F9BD3C892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928E2-B38A-A442-85CD-6A33DBD5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20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C727-C9A8-204B-9984-C3E1F5F4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BD99D-0986-824E-8E2F-80A295F2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 !”);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();	// 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 호출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리턴 값 사용 안함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1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F9E3-7C1E-6240-8A4D-CCD326F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2AAF4-E94F-8043-9682-3E42853E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power(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m)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pow = 1;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for(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 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&lt;m ; ++I )</a:t>
            </a:r>
          </a:p>
          <a:p>
            <a:pPr marL="0" indent="0">
              <a:buNone/>
            </a:pPr>
            <a:r>
              <a:rPr kumimoji="1" lang="en-US" altLang="ko-KR" dirty="0"/>
              <a:t>		pow *= n;</a:t>
            </a:r>
          </a:p>
          <a:p>
            <a:pPr marL="0" indent="0">
              <a:buNone/>
            </a:pPr>
            <a:r>
              <a:rPr kumimoji="1" lang="en-US" altLang="ko-KR" dirty="0"/>
              <a:t>	return pow;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9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F5EF-FAEF-714F-8E92-65D45E16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3C2F-8A54-584C-BE6C-9E68A7EC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외부의 값을 입력 받아 일을 해야 할 때 매개 변수가 있는 함수를 만듦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 변수가 있는 함수를 호출 할 때에는 매개 변수의 개수와 인자의 개수를 일치시켜야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인자의 형은 대응되는 매개 변수의 형과 일치시켜야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 변수의 형이 같다고 다음과 같이 하면 안됨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sz="3500" dirty="0" err="1"/>
              <a:t>int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power(</a:t>
            </a:r>
            <a:r>
              <a:rPr kumimoji="1" lang="en-US" altLang="ko-KR" sz="3500" dirty="0" err="1"/>
              <a:t>int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n,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394939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3F80-26FA-634B-B011-70FF267C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1813E-0A0A-8646-BF8A-FDC7C824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power(</a:t>
            </a:r>
            <a:r>
              <a:rPr kumimoji="1" lang="en-US" altLang="ko-KR" dirty="0" err="1"/>
              <a:t>a,b</a:t>
            </a:r>
            <a:r>
              <a:rPr kumimoji="1" lang="en-US" altLang="ko-KR" dirty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 power()</a:t>
            </a:r>
            <a:r>
              <a:rPr kumimoji="1" lang="ko-KR" altLang="en-US" dirty="0"/>
              <a:t>의 리턴 값 사용하지 않음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x = power(3,5);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power()</a:t>
            </a:r>
            <a:r>
              <a:rPr kumimoji="1" lang="ko-KR" altLang="en-US" dirty="0"/>
              <a:t> 의 리턴 값을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배정함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(“%d ^ %d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, b, power(a, b));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power()</a:t>
            </a:r>
            <a:r>
              <a:rPr kumimoji="1" lang="ko-KR" altLang="en-US" dirty="0"/>
              <a:t>의 리턴 값을 바로 출력함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39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81E0-CED3-804E-9380-380B62B3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55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매개변수가 있는 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A6E-1C32-904F-9398-5D41F992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886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3000" dirty="0"/>
              <a:t>#include&lt;</a:t>
            </a:r>
            <a:r>
              <a:rPr kumimoji="1" lang="en-US" altLang="ko-KR" sz="3000" dirty="0" err="1"/>
              <a:t>stdio.h</a:t>
            </a:r>
            <a:r>
              <a:rPr kumimoji="1" lang="en-US" altLang="ko-KR" sz="3000" dirty="0"/>
              <a:t>&gt;</a:t>
            </a:r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Add(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num1, 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num2){</a:t>
            </a:r>
          </a:p>
          <a:p>
            <a:pPr marL="0" indent="0">
              <a:buNone/>
            </a:pPr>
            <a:r>
              <a:rPr kumimoji="1" lang="en-US" altLang="ko-KR" sz="3000" dirty="0"/>
              <a:t>	return num1 + num2;</a:t>
            </a:r>
          </a:p>
          <a:p>
            <a:pPr marL="0" indent="0">
              <a:buNone/>
            </a:pPr>
            <a:r>
              <a:rPr kumimoji="1" lang="en-US" altLang="ko-KR" sz="3000" dirty="0"/>
              <a:t>}</a:t>
            </a:r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main(){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result;</a:t>
            </a:r>
          </a:p>
          <a:p>
            <a:pPr marL="0" indent="0">
              <a:buNone/>
            </a:pPr>
            <a:r>
              <a:rPr kumimoji="1" lang="en-US" altLang="ko-KR" sz="3000" dirty="0"/>
              <a:t>	result = Add(3, 4);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 err="1"/>
              <a:t>덧셈결과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%d\</a:t>
            </a:r>
            <a:r>
              <a:rPr kumimoji="1" lang="en-US" altLang="ko-KR" sz="3000" dirty="0" err="1"/>
              <a:t>n”,result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	result = Add(10, 20);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 err="1"/>
              <a:t>덧셈결과</a:t>
            </a:r>
            <a:r>
              <a:rPr kumimoji="1" lang="en-US" altLang="ko-KR" sz="3000" dirty="0"/>
              <a:t>2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%d\</a:t>
            </a:r>
            <a:r>
              <a:rPr kumimoji="1" lang="en-US" altLang="ko-KR" sz="3000" dirty="0" err="1"/>
              <a:t>n”,result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	return 0; }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3731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DB28-CF16-A24A-8348-B0B7D9C4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호출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DFFBF-4BD1-B24F-AE37-EB4B06F3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2775"/>
            <a:ext cx="66294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result;</a:t>
            </a:r>
          </a:p>
          <a:p>
            <a:pPr marL="0" indent="0">
              <a:buNone/>
            </a:pPr>
            <a:r>
              <a:rPr kumimoji="1" lang="en-US" altLang="ko-KR" dirty="0"/>
              <a:t>	result = Add(3, 4);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덧셈결과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%d\</a:t>
            </a:r>
            <a:r>
              <a:rPr kumimoji="1" lang="en-US" altLang="ko-KR" dirty="0" err="1"/>
              <a:t>n”,result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result = Add(10, 20);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덧셈결과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%d\</a:t>
            </a:r>
            <a:r>
              <a:rPr kumimoji="1" lang="en-US" altLang="ko-KR" dirty="0" err="1"/>
              <a:t>n”,result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return 0; 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889DB8-407C-5F4E-BC08-997983206807}"/>
              </a:ext>
            </a:extLst>
          </p:cNvPr>
          <p:cNvSpPr txBox="1">
            <a:spLocks/>
          </p:cNvSpPr>
          <p:nvPr/>
        </p:nvSpPr>
        <p:spPr>
          <a:xfrm>
            <a:off x="7486650" y="2506662"/>
            <a:ext cx="662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Add(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return num1 + num2;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1369A6-7F7A-E649-BD5D-FC0FACB77282}"/>
              </a:ext>
            </a:extLst>
          </p:cNvPr>
          <p:cNvSpPr/>
          <p:nvPr/>
        </p:nvSpPr>
        <p:spPr>
          <a:xfrm>
            <a:off x="7353300" y="2324100"/>
            <a:ext cx="4838700" cy="2358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15A2B0-3EC1-BB4D-A42D-76B769764DBC}"/>
              </a:ext>
            </a:extLst>
          </p:cNvPr>
          <p:cNvCxnSpPr/>
          <p:nvPr/>
        </p:nvCxnSpPr>
        <p:spPr>
          <a:xfrm flipV="1">
            <a:off x="6324600" y="2506662"/>
            <a:ext cx="914400" cy="109378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BED7F1-BFE4-D64B-8AF4-F6584679BE5C}"/>
              </a:ext>
            </a:extLst>
          </p:cNvPr>
          <p:cNvCxnSpPr>
            <a:cxnSpLocks/>
          </p:cNvCxnSpPr>
          <p:nvPr/>
        </p:nvCxnSpPr>
        <p:spPr>
          <a:xfrm>
            <a:off x="7134225" y="2805193"/>
            <a:ext cx="0" cy="18771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ACBE0E-5850-C541-BF29-E1F8BB2E9232}"/>
              </a:ext>
            </a:extLst>
          </p:cNvPr>
          <p:cNvCxnSpPr/>
          <p:nvPr/>
        </p:nvCxnSpPr>
        <p:spPr>
          <a:xfrm flipH="1" flipV="1">
            <a:off x="6324600" y="3594496"/>
            <a:ext cx="809625" cy="1087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7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C6D4-503F-6F4E-9010-EE60696A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7E3BF-E317-FA49-8371-F82B6F18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 정의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범위 결정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헤더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이름 선택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매개변수 목록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몸체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42763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 범위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f;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n,I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if(n&gt;=0){</a:t>
            </a:r>
          </a:p>
          <a:p>
            <a:pPr marL="0" indent="0">
              <a:buNone/>
            </a:pPr>
            <a:r>
              <a:rPr kumimoji="1" lang="en-US" altLang="ko-KR" dirty="0"/>
              <a:t>	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I;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(“%d! = %d\n”, n, f);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	else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	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2F6F1-55E6-E147-B7FC-6DC752C5E682}"/>
              </a:ext>
            </a:extLst>
          </p:cNvPr>
          <p:cNvSpPr/>
          <p:nvPr/>
        </p:nvSpPr>
        <p:spPr>
          <a:xfrm>
            <a:off x="1390650" y="3562350"/>
            <a:ext cx="6096000" cy="11049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50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헤더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4482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이름</a:t>
            </a:r>
            <a:r>
              <a:rPr kumimoji="1" lang="en-US" altLang="ko-KR" dirty="0"/>
              <a:t> -</a:t>
            </a:r>
            <a:r>
              <a:rPr kumimoji="1" lang="ko-KR" altLang="en-US" dirty="0"/>
              <a:t> 매개변수 목록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 형 결정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이름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함수 기능에 맞는 이름 선택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매개변수 목록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형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결과 값의 형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f</a:t>
            </a:r>
            <a:r>
              <a:rPr kumimoji="1" lang="ko-KR" altLang="en-US" dirty="0"/>
              <a:t>가 결과 값을 가지고 있음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함수 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헤더 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factorial(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61469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몸체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코드 삽입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변수 선언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문 삽입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f,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return f;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94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6AA1-2684-0B43-AD23-21442B20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C7941-F5EF-5945-B436-B2122E61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기능별로 나누어 프로그래밍 하는 기법을 위한 도구</a:t>
            </a:r>
          </a:p>
        </p:txBody>
      </p:sp>
    </p:spTree>
    <p:extLst>
      <p:ext uri="{BB962C8B-B14F-4D97-AF65-F5344CB8AC3E}">
        <p14:creationId xmlns:p14="http://schemas.microsoft.com/office/powerpoint/2010/main" val="6669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factorial 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unsigned long long f;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return f;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93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DBC9-47A6-CF4B-B33F-58BE146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054D3-C66F-7F4E-A500-230A4B16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| factorial(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\n”);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for(I = 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 5;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 | %d\n”,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factorial(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4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50A2-B0EE-414F-9EF9-947B7ED2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return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27AA-A5BB-104A-AF98-B723475F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문은 함수를 종료하고 제어를 호출한 환경을 전달하는 역할을 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문은 함수의 형이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이면 수식을 포함하지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가 아니면 수식을 포함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;</a:t>
            </a:r>
            <a:br>
              <a:rPr kumimoji="1" lang="en-US" altLang="ko-KR" dirty="0"/>
            </a:br>
            <a:r>
              <a:rPr kumimoji="1" lang="en-US" altLang="ko-KR" dirty="0"/>
              <a:t>return </a:t>
            </a:r>
            <a:r>
              <a:rPr kumimoji="1" lang="ko-KR" altLang="en-US" dirty="0"/>
              <a:t>수식</a:t>
            </a:r>
            <a:r>
              <a:rPr kumimoji="1"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718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FB82-4EA8-4547-BA69-7559890B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매개변수 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5916-1C44-374D-8B25-A20C1BE4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값에 의한 호출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참조에 의한 호출</a:t>
            </a:r>
          </a:p>
        </p:txBody>
      </p:sp>
    </p:spTree>
    <p:extLst>
      <p:ext uri="{BB962C8B-B14F-4D97-AF65-F5344CB8AC3E}">
        <p14:creationId xmlns:p14="http://schemas.microsoft.com/office/powerpoint/2010/main" val="2235580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359F4-25BD-2444-BAD5-0A4FDCB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EF5A4-D782-564B-B25B-2759A2D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언어에서는 값에 의한 호출로 함수를 호출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호출에 명시된 인자는 그 값만 함수에 전달됨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호출된 곳에서 값이 변해도 호출한 곳의 인자에는 영향을 </a:t>
            </a:r>
            <a:r>
              <a:rPr kumimoji="1" lang="ko-KR" altLang="en-US" dirty="0" err="1"/>
              <a:t>안줌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322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stdio.h</a:t>
            </a:r>
            <a:r>
              <a:rPr lang="en" altLang="ko-KR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compute_sum</a:t>
            </a:r>
            <a:r>
              <a:rPr lang="en" altLang="ko-KR" dirty="0"/>
              <a:t>(</a:t>
            </a:r>
            <a:r>
              <a:rPr lang="en" altLang="ko-KR" dirty="0" err="1"/>
              <a:t>int</a:t>
            </a:r>
            <a:r>
              <a:rPr lang="en" altLang="ko-KR" dirty="0"/>
              <a:t> n) 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sum = 0;</a:t>
            </a:r>
            <a:br>
              <a:rPr lang="en" altLang="ko-KR" dirty="0"/>
            </a:br>
            <a:r>
              <a:rPr lang="en" altLang="ko-KR" dirty="0"/>
              <a:t>	for(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n&gt;0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--n)		 //n</a:t>
            </a:r>
            <a:r>
              <a:rPr lang="ko-KR" altLang="en-US" dirty="0"/>
              <a:t>의 값이 변함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	sum +=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return sum; 		// n ==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 } 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31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main(void)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n = 3, sum;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전 </a:t>
            </a:r>
            <a:r>
              <a:rPr lang="en-US" altLang="ko-KR" dirty="0"/>
              <a:t>: </a:t>
            </a:r>
            <a:r>
              <a:rPr lang="en" altLang="ko-KR" dirty="0"/>
              <a:t>n = %d\n", 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sum = </a:t>
            </a:r>
            <a:r>
              <a:rPr lang="en" altLang="ko-KR" dirty="0" err="1"/>
              <a:t>compute_sum</a:t>
            </a:r>
            <a:r>
              <a:rPr lang="en" altLang="ko-KR" dirty="0"/>
              <a:t>(n);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후 </a:t>
            </a:r>
            <a:r>
              <a:rPr lang="en-US" altLang="ko-KR" dirty="0"/>
              <a:t>: </a:t>
            </a:r>
            <a:r>
              <a:rPr lang="en" altLang="ko-KR" dirty="0"/>
              <a:t>n = %d\n", n);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합 </a:t>
            </a:r>
            <a:r>
              <a:rPr lang="en-US" altLang="ko-KR" dirty="0"/>
              <a:t>= %</a:t>
            </a:r>
            <a:r>
              <a:rPr lang="en" altLang="ko-KR" dirty="0"/>
              <a:t>d\n", sum);</a:t>
            </a:r>
            <a:br>
              <a:rPr lang="en" altLang="ko-KR" dirty="0"/>
            </a:br>
            <a:r>
              <a:rPr lang="en" altLang="ko-KR" dirty="0"/>
              <a:t>	return 0;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74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1A392-374C-0247-B9F5-FA3986A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D1435-3969-D546-8AC0-4F9CAE1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990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변수의 사용 범위를 정의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 블록에 선언된 변수는 내부 블록에서 같은 이름을 다시 선언되지 않는 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블록에서도 유효함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만약 블록 내부에서 다시 정의된다면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 블록 이름은 내부 </a:t>
            </a:r>
            <a:r>
              <a:rPr kumimoji="1" lang="ko-KR" altLang="en-US" dirty="0" err="1"/>
              <a:t>블록으로부터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숨겨짐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기본적인 </a:t>
            </a:r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식별자의 </a:t>
            </a:r>
            <a:r>
              <a:rPr kumimoji="1" lang="ko-KR" altLang="en-US" dirty="0" err="1"/>
              <a:t>유효범위는</a:t>
            </a:r>
            <a:r>
              <a:rPr kumimoji="1" lang="ko-KR" altLang="en-US" dirty="0"/>
              <a:t> 그 식별자가 선언된 곳부터 시작하여 식별자가 선언된 블록의 마지막 부분까지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그 블록을 벗어나면 사용될 수 없음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18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BE86-627F-664D-BC0B-F532887D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E3862-876B-CD4C-9C3E-AB4E6E91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dirty="0"/>
              <a:t>{	//</a:t>
            </a:r>
            <a:r>
              <a:rPr kumimoji="1" lang="ko-KR" altLang="en-US" dirty="0"/>
              <a:t>블록 </a:t>
            </a:r>
            <a:r>
              <a:rPr kumimoji="1" lang="en-US" altLang="ko-KR" dirty="0"/>
              <a:t>A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a=2, b=4;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{	//</a:t>
            </a:r>
            <a:r>
              <a:rPr kumimoji="1" lang="ko-KR" altLang="en-US" sz="2800" dirty="0"/>
              <a:t>블록 </a:t>
            </a:r>
            <a:r>
              <a:rPr kumimoji="1" lang="en-US" altLang="ko-KR" sz="2800" dirty="0"/>
              <a:t>B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int</a:t>
            </a:r>
            <a:r>
              <a:rPr kumimoji="1" lang="en-US" altLang="ko-KR" sz="2800" dirty="0"/>
              <a:t> a;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a = 5;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b++;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printf</a:t>
            </a:r>
            <a:r>
              <a:rPr kumimoji="1" lang="en-US" altLang="ko-KR" sz="2800" dirty="0"/>
              <a:t>(“B : a=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 , b);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3A39A-F197-AF41-805C-3106EEA0E879}"/>
              </a:ext>
            </a:extLst>
          </p:cNvPr>
          <p:cNvSpPr/>
          <p:nvPr/>
        </p:nvSpPr>
        <p:spPr>
          <a:xfrm>
            <a:off x="1943100" y="3733800"/>
            <a:ext cx="6877050" cy="1562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D50C8F-28EA-8544-BB20-A08D1D0E87D6}"/>
              </a:ext>
            </a:extLst>
          </p:cNvPr>
          <p:cNvSpPr/>
          <p:nvPr/>
        </p:nvSpPr>
        <p:spPr>
          <a:xfrm>
            <a:off x="838200" y="2400300"/>
            <a:ext cx="9067800" cy="38290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52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E978-1877-844F-9A12-DC17204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5356-6E6B-9141-90CD-1FB4E1FE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 </a:t>
            </a:r>
            <a:r>
              <a:rPr kumimoji="1" lang="en-US" altLang="ko-KR" sz="3000" dirty="0"/>
              <a:t>(Local variable)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2600" dirty="0"/>
              <a:t>- </a:t>
            </a:r>
            <a:r>
              <a:rPr kumimoji="1" lang="ko-KR" altLang="en-US" sz="2600" dirty="0"/>
              <a:t>중괄호 내에 선언되는 변수</a:t>
            </a:r>
            <a:endParaRPr kumimoji="1" lang="en-US" altLang="ko-KR" sz="2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몸체 안에서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내에서만 사용이 가능한 변수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전역 변수 </a:t>
            </a:r>
            <a:r>
              <a:rPr kumimoji="1" lang="en-US" altLang="ko-KR" sz="3000" dirty="0"/>
              <a:t>(Global variable)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외부에서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모든 함수에서 사용이 가능한 변수</a:t>
            </a:r>
          </a:p>
        </p:txBody>
      </p:sp>
    </p:spTree>
    <p:extLst>
      <p:ext uri="{BB962C8B-B14F-4D97-AF65-F5344CB8AC3E}">
        <p14:creationId xmlns:p14="http://schemas.microsoft.com/office/powerpoint/2010/main" val="257030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24F9-B70A-634F-9041-F161AFF1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C8C0C-F4CE-B444-8AF3-ED7CD70C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097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형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			//</a:t>
            </a:r>
            <a:r>
              <a:rPr kumimoji="1" lang="ko-KR" altLang="en-US" dirty="0"/>
              <a:t> 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선언문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함수가 </a:t>
            </a:r>
            <a:r>
              <a:rPr kumimoji="1" lang="ko-KR" altLang="en-US" dirty="0" err="1"/>
              <a:t>리턴하는</a:t>
            </a:r>
            <a:r>
              <a:rPr kumimoji="1" lang="ko-KR" altLang="en-US" dirty="0"/>
              <a:t> 값의 형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구분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함수가 입력 받아 처리하는 데이터 목록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함수 호출 시 전달되는 인자를 저장할 변수의 선언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22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39DC-3392-0441-9BEA-CA5CCECE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D115-DC1D-BB4E-850C-AB7BDC83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6076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500" dirty="0"/>
              <a:t>#include &lt;</a:t>
            </a:r>
            <a:r>
              <a:rPr kumimoji="1" lang="en-US" altLang="ko-KR" sz="2500" dirty="0" err="1"/>
              <a:t>stdio.h</a:t>
            </a:r>
            <a:r>
              <a:rPr kumimoji="1" lang="en-US" altLang="ko-KR" sz="2500" dirty="0"/>
              <a:t>&gt;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a=0, b=0, c=0;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f(){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c;			// </a:t>
            </a:r>
            <a:r>
              <a:rPr kumimoji="1" lang="ko-KR" altLang="en-US" sz="2500" dirty="0"/>
              <a:t>지역 변수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	c = </a:t>
            </a:r>
            <a:r>
              <a:rPr kumimoji="1" lang="en-US" altLang="ko-KR" sz="2500" dirty="0" err="1"/>
              <a:t>a+b</a:t>
            </a:r>
            <a:r>
              <a:rPr kumimoji="1" lang="en-US" altLang="ko-KR" sz="2500" dirty="0"/>
              <a:t>;</a:t>
            </a:r>
          </a:p>
          <a:p>
            <a:pPr marL="0" indent="0">
              <a:buNone/>
            </a:pPr>
            <a:r>
              <a:rPr kumimoji="1" lang="en-US" altLang="ko-KR" sz="2500" dirty="0"/>
              <a:t>	return c;</a:t>
            </a:r>
          </a:p>
          <a:p>
            <a:pPr marL="0" indent="0">
              <a:buNone/>
            </a:pPr>
            <a:r>
              <a:rPr kumimoji="1" lang="en-US" altLang="ko-KR" sz="2500" dirty="0"/>
              <a:t>}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main(){</a:t>
            </a:r>
          </a:p>
          <a:p>
            <a:pPr marL="0" indent="0">
              <a:buNone/>
            </a:pPr>
            <a:r>
              <a:rPr kumimoji="1" lang="en-US" altLang="ko-KR" sz="2500" dirty="0"/>
              <a:t>	a = 1;</a:t>
            </a:r>
          </a:p>
          <a:p>
            <a:pPr marL="0" indent="0">
              <a:buNone/>
            </a:pPr>
            <a:r>
              <a:rPr kumimoji="1" lang="en-US" altLang="ko-KR" sz="2500" dirty="0"/>
              <a:t>	b = 2;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+ b = %d\n”, f() );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= %d, b= %d, c= %d\</a:t>
            </a:r>
            <a:r>
              <a:rPr kumimoji="1" lang="en-US" altLang="ko-KR" sz="2500" dirty="0" err="1"/>
              <a:t>n”,a</a:t>
            </a:r>
            <a:r>
              <a:rPr kumimoji="1" lang="en-US" altLang="ko-KR" sz="2500" dirty="0"/>
              <a:t>, b, c);</a:t>
            </a:r>
          </a:p>
          <a:p>
            <a:pPr marL="0" indent="0">
              <a:buNone/>
            </a:pPr>
            <a:r>
              <a:rPr kumimoji="1" lang="en-US" altLang="ko-KR" sz="2500" dirty="0"/>
              <a:t>	return 0;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FFEAB-A9EC-584B-B123-0E2E7C3731C8}"/>
              </a:ext>
            </a:extLst>
          </p:cNvPr>
          <p:cNvSpPr txBox="1"/>
          <p:nvPr/>
        </p:nvSpPr>
        <p:spPr>
          <a:xfrm>
            <a:off x="6581274" y="2619196"/>
            <a:ext cx="5610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해당지역을 벗어나면 자동으로 소멸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선언된 지역 내에서만 유효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ko-KR" altLang="en-US" sz="25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12ED2F8-56B1-D341-86E1-E5911F77F410}"/>
              </a:ext>
            </a:extLst>
          </p:cNvPr>
          <p:cNvSpPr/>
          <p:nvPr/>
        </p:nvSpPr>
        <p:spPr>
          <a:xfrm>
            <a:off x="6581274" y="2406316"/>
            <a:ext cx="5610726" cy="2286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143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B8AC8-161A-F243-B5A9-9489226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374C4-C50B-6946-9DD2-32034528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함수는 하나의 값만 호출한 곳으로 리턴 할 수 있음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여러 개의 값을 호출한 곳으로 리턴 해야 할 때 전역 변수를 사용하면 쉬움</a:t>
            </a:r>
          </a:p>
        </p:txBody>
      </p:sp>
    </p:spTree>
    <p:extLst>
      <p:ext uri="{BB962C8B-B14F-4D97-AF65-F5344CB8AC3E}">
        <p14:creationId xmlns:p14="http://schemas.microsoft.com/office/powerpoint/2010/main" val="1933638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6BAB-A6AB-8944-BBA5-9C7D32F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static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A446-55EA-C846-AB1C-72D85CF8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은 지역 변수와 전역 변수에 적용할 수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변수에 </a:t>
            </a: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이 적용되면 </a:t>
            </a:r>
            <a:r>
              <a:rPr kumimoji="1" lang="ko-KR" altLang="en-US" sz="3000" dirty="0" err="1"/>
              <a:t>정적변수가</a:t>
            </a:r>
            <a:r>
              <a:rPr kumimoji="1" lang="ko-KR" altLang="en-US" sz="3000" dirty="0"/>
              <a:t> 되어 프로그램이 끝날 때까지 그 값을 계속 유지하게 됨</a:t>
            </a:r>
            <a:endParaRPr kumimoji="1" lang="en-US" altLang="ko-KR" sz="3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3000" dirty="0"/>
              <a:t>-</a:t>
            </a:r>
            <a:r>
              <a:rPr kumimoji="1" lang="ko-KR" altLang="en-US" sz="3000" dirty="0"/>
              <a:t> 즉 제어가 정적 변수가 선언된 블록을 빠져나가도 다시 들어오면 이전 값을 가지고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정적 변수는 디폴트로 </a:t>
            </a:r>
            <a:r>
              <a:rPr kumimoji="1" lang="en-US" altLang="ko-KR" sz="3000" dirty="0"/>
              <a:t>0</a:t>
            </a: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으로</a:t>
            </a:r>
            <a:r>
              <a:rPr kumimoji="1" lang="ko-KR" altLang="en-US" sz="3000" dirty="0"/>
              <a:t> 초기화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5141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29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static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671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23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F54B-E8D7-5E40-9D31-24ABEF1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CB772-858F-424A-9421-832FFEE6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					//  </a:t>
            </a:r>
            <a:r>
              <a:rPr kumimoji="1" lang="ko-KR" altLang="en-US" dirty="0"/>
              <a:t>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world!”);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97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9549-379C-FD4E-BBA9-40FED23D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407A1-B6C1-8947-B678-C1576D96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있는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없는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있는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23770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9330-60C5-1B4D-9FB9-7B1D5D01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B7340-BB5D-0241-8A08-6B54D2FE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정의되어 있는 함수는 필요할 때 마다 호출하여 사용할 수 있음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함수를 호출할 때에는 함수 매개변수와 대응되는 인자를 명시해 줘야 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일반적인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변수에는 함수가 리턴 한 값이 배정됨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변수의 형은 함수의 형과 같아야 함</a:t>
            </a:r>
          </a:p>
        </p:txBody>
      </p:sp>
    </p:spTree>
    <p:extLst>
      <p:ext uri="{BB962C8B-B14F-4D97-AF65-F5344CB8AC3E}">
        <p14:creationId xmlns:p14="http://schemas.microsoft.com/office/powerpoint/2010/main" val="26322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71CE-0FD0-E447-98C7-2BE1159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4C3C6-1B83-F743-9259-D86A0937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매개변수 목록이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 라는 것은 매개변수가 없다는 뜻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매개변수 목록이 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일 때의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5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E8C3-D26C-514F-A6C1-EE341AC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F25FB-1887-6148-AC74-2D702E2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형이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라는 것은 함수가 </a:t>
            </a:r>
            <a:r>
              <a:rPr kumimoji="1" lang="ko-KR" altLang="en-US" dirty="0" err="1"/>
              <a:t>리턴하는</a:t>
            </a:r>
            <a:r>
              <a:rPr kumimoji="1" lang="ko-KR" altLang="en-US" dirty="0"/>
              <a:t> 값이 없음을 뜻함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형이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일 때의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함수 형이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가 아닐 때 이렇게 호출하면 </a:t>
            </a:r>
            <a:r>
              <a:rPr kumimoji="1" lang="ko-KR" altLang="en-US" dirty="0" err="1"/>
              <a:t>리턴되는</a:t>
            </a:r>
            <a:r>
              <a:rPr kumimoji="1" lang="ko-KR" altLang="en-US" dirty="0"/>
              <a:t> 값을 사용하지 않겠다는 의미</a:t>
            </a:r>
          </a:p>
        </p:txBody>
      </p:sp>
    </p:spTree>
    <p:extLst>
      <p:ext uri="{BB962C8B-B14F-4D97-AF65-F5344CB8AC3E}">
        <p14:creationId xmlns:p14="http://schemas.microsoft.com/office/powerpoint/2010/main" val="295804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EC2F-C3EE-554C-A308-A8CB77A7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D98D0-D497-D14C-9366-F0F41A30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헤더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 fun1(void)</a:t>
            </a:r>
          </a:p>
          <a:p>
            <a:pPr marL="0" indent="0">
              <a:buNone/>
            </a:pPr>
            <a:r>
              <a:rPr kumimoji="1" lang="en-US" altLang="ko-KR" dirty="0"/>
              <a:t>	fun1();</a:t>
            </a:r>
          </a:p>
          <a:p>
            <a:pPr marL="0" indent="0">
              <a:buNone/>
            </a:pPr>
            <a:r>
              <a:rPr kumimoji="1" lang="en-US" altLang="ko-KR" dirty="0"/>
              <a:t>	fun1(“hello”);		// </a:t>
            </a:r>
            <a:r>
              <a:rPr kumimoji="1" lang="ko-KR" altLang="en-US" dirty="0"/>
              <a:t>오류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a = fun1();			//</a:t>
            </a:r>
            <a:r>
              <a:rPr kumimoji="1" lang="ko-KR" altLang="en-US" dirty="0"/>
              <a:t> 오류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헤더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double fun2(double x)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fun2(3.4);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y = fun2(z);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y = fun2(x , z);		// </a:t>
            </a:r>
            <a:r>
              <a:rPr kumimoji="1" lang="ko-KR" altLang="en-US" sz="2800" dirty="0"/>
              <a:t>오류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6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783</Words>
  <Application>Microsoft Macintosh PowerPoint</Application>
  <PresentationFormat>와이드스크린</PresentationFormat>
  <Paragraphs>290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3주차</vt:lpstr>
      <vt:lpstr>함수</vt:lpstr>
      <vt:lpstr>함수 정의</vt:lpstr>
      <vt:lpstr>함수 예제</vt:lpstr>
      <vt:lpstr>함수 형태</vt:lpstr>
      <vt:lpstr>함수 호출</vt:lpstr>
      <vt:lpstr>함수 호출</vt:lpstr>
      <vt:lpstr>함수 호출</vt:lpstr>
      <vt:lpstr>함수 예제</vt:lpstr>
      <vt:lpstr>함수 예제</vt:lpstr>
      <vt:lpstr>매개 변수가 있는 함수 예제</vt:lpstr>
      <vt:lpstr>매개 변수가 있는 함수</vt:lpstr>
      <vt:lpstr>매개 변수가 있는 함수 호출</vt:lpstr>
      <vt:lpstr>매개변수가 있는 함수 예제</vt:lpstr>
      <vt:lpstr>함수의 호출 과정</vt:lpstr>
      <vt:lpstr>함수 정의 예제</vt:lpstr>
      <vt:lpstr>함수 범위 선택</vt:lpstr>
      <vt:lpstr>함수 헤더 만들기</vt:lpstr>
      <vt:lpstr>함수 몸체 만들기</vt:lpstr>
      <vt:lpstr>함수 정의 예제</vt:lpstr>
      <vt:lpstr>함수 정의 예제</vt:lpstr>
      <vt:lpstr>return </vt:lpstr>
      <vt:lpstr>함수 매개변수 전달 방법</vt:lpstr>
      <vt:lpstr>값에 의한 호출</vt:lpstr>
      <vt:lpstr>값에 의한 호출</vt:lpstr>
      <vt:lpstr>값에 의한 호출</vt:lpstr>
      <vt:lpstr>유효범위 규칙</vt:lpstr>
      <vt:lpstr>유효범위 규칙</vt:lpstr>
      <vt:lpstr>지역 변수와 전역 변수</vt:lpstr>
      <vt:lpstr>지역 변수와 전역 변수</vt:lpstr>
      <vt:lpstr>지역 변수와 전역 변수</vt:lpstr>
      <vt:lpstr>static</vt:lpstr>
      <vt:lpstr>PowerPoint 프레젠테이션</vt:lpstr>
      <vt:lpstr>PowerPoint 프레젠테이션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조한주</dc:creator>
  <cp:lastModifiedBy>조한주</cp:lastModifiedBy>
  <cp:revision>26</cp:revision>
  <cp:lastPrinted>2019-07-09T03:04:43Z</cp:lastPrinted>
  <dcterms:created xsi:type="dcterms:W3CDTF">2019-04-19T16:16:52Z</dcterms:created>
  <dcterms:modified xsi:type="dcterms:W3CDTF">2019-07-09T03:06:24Z</dcterms:modified>
</cp:coreProperties>
</file>