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30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301" r:id="rId48"/>
    <p:sldId id="28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0A0F6-8E13-0C4A-AA73-D60476CF0393}" type="datetimeFigureOut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34EE8-1A7A-8045-BE0F-A7F8C305E4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81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34EE8-1A7A-8045-BE0F-A7F8C305E4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49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34EE8-1A7A-8045-BE0F-A7F8C305E4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693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6028C-30FD-0347-AAD9-005D456B9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AF971-786B-214F-AF50-8522BC9B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F3889-F93F-1640-B348-45EE0A0D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0AD9-3BC0-D045-B6D1-DD0472C2610E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46841-DD38-344D-9CA0-17ED815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4711B-981C-2246-A4FC-FBE3DA5C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B543B1E-9E24-8444-9984-AA26A9C92AA9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86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FEA6-4531-2045-A869-E205E667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A7A676-E592-DC41-9F99-26B69328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52EF6-3D87-A94C-9BDD-C303E0AC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A3F3-50D0-794A-BC60-0B099E53F57A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ACEA0-48A9-504D-8383-BB23669E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2C918-7232-9A42-8181-31169313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344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A2712-F89C-0144-83DC-9F50F242E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C2797D-8DD4-D04E-83DF-1C3E828A6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86494-683B-F643-B7DA-6A9CE6CA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5559-86E5-5E4E-8D76-FD0BBF9560C9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E0036-AFBB-C74F-B0C7-683A2557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C092-69C6-4E40-8513-929DBAFC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08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7C61-CB2B-7A49-AD60-FF2807F9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92A1C-C646-C140-BEEB-18F12DC0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4B2CE-3A96-6241-BB3E-02BE5657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D86-0909-A349-8E40-CB47670E45D8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CD22B-7CAE-6746-B2A0-8342B22E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E95DD-E6D0-2845-AF6C-26207F2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F9A6D-0B03-E04F-BA9B-0511D3C3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0D924-943B-C54A-8715-DC0A2436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45A8E-7906-E141-AD55-06733C68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BD30-B2D4-1741-B5F3-A9A1E1B3CBCE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7251-C04D-3945-966B-34DA9B87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078A7-8930-9644-BE16-AB74E04A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30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1B05-1B24-B142-A090-64CFE740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41DF6-BB70-DB4F-A41A-4E3FFF63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31EB9-07AF-5F45-8FCA-1113CC72A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7B3ED-5AF0-CA4E-B7E9-EE63B4A0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727C-9223-C742-8021-5B55D5BA2194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8494B-5B00-FA4E-AD78-EA281353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BF1B3-C3CB-FF46-937C-56C90ACC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07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5374-889B-DD4A-AB53-853897BB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C0976-7491-1747-ACDC-DC2EB3C8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01F9B5-80D2-9C4A-ACDD-52A34B152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5CA5-D5D0-8749-BC8D-707FEFABE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3B0E6-B0B4-D441-91A6-BD06AB475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328DBC-8490-2D41-81FE-AED036D6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03-621F-ED48-8BEE-F44CBE6DB088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F1F6B-6D6F-C14B-8840-DBC4322E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5A2A3-DE23-B84D-BFC5-E26CD73C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7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B7B5C-3B83-9F49-A98F-F18BF6D6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E55A39-36BE-B446-B688-B0C8706B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431D-EE8D-5C4F-8DB6-2362E8B71F3C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A6D20-6F89-A347-9D0C-484ED416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6B5E3-8D2A-F845-A397-9E12D569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84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E69A57-1746-F34A-8600-7AAA0FAF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59AB-E536-0D41-A10C-10272317C618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1BD7D-AB58-874B-94D4-28BA9DDA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D61AE-B42D-A041-AFF1-ADC47692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0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00C9C-3910-2247-A28C-A95C9073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DF8F1-3C6A-624B-838A-F3ED2625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CF8F1-F0B4-C842-9F18-705F1725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59B90-78F5-B042-BE52-D8BCD36F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BD5-DA2D-C946-BA49-E7927A7AA79F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3E9EF-7688-E34C-895A-40AC3F4D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A8615-6BAF-D44C-A02A-F546BCAC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57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062FF-6443-F74C-B65D-9E5851AF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11A5B-8BEF-AB43-91A7-D1104C6D0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FF5E9-5527-2044-85E1-8C3DBF88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4D0BF-5EC2-164F-A747-CE1111D3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3A27-F0B3-1244-A815-706146F55045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920FF-3060-C74F-B0D9-A43F14FB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6E8A6-5892-BF45-BC32-41EA05ED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52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2A037C-E44D-B74E-B387-2FFA940C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A6444-2668-894F-9679-6BB12FED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E4501-A331-9640-934A-A29C718BF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E358-8EF2-6A4D-9512-006B840F259C}" type="datetime1">
              <a:rPr kumimoji="1" lang="ko-KR" altLang="en-US" smtClean="0"/>
              <a:t>2019. 4. 6.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E2A52-5932-CF49-AA4F-78E19197F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649C4-0B39-1548-99E8-F4484BEB9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3B1E-9E24-8444-9984-AA26A9C92AA9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71A3-2B79-5E4C-8059-6CD9CB011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 err="1"/>
              <a:t>회차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ADCB4-71B7-984F-9501-EC0F5AEE2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7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6A865-7292-9D4C-B857-9B81007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주석문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A7C4A-F216-A043-BB9C-7155B889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컴파일러는 </a:t>
            </a:r>
            <a:r>
              <a:rPr kumimoji="1" lang="ko-KR" altLang="en-US" dirty="0" err="1"/>
              <a:t>주석문을</a:t>
            </a:r>
            <a:r>
              <a:rPr kumimoji="1" lang="ko-KR" altLang="en-US" dirty="0"/>
              <a:t> 공백으로 처리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줄 단위 주석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//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여러 줄 주석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* 과 *</a:t>
            </a:r>
            <a:r>
              <a:rPr kumimoji="1" lang="en-US" altLang="ko-KR" dirty="0"/>
              <a:t>/</a:t>
            </a:r>
            <a:r>
              <a:rPr kumimoji="1" lang="ko-KR" altLang="en-US" dirty="0"/>
              <a:t> 사이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A7F35-6CE8-5D46-975D-8D158D35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51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FB060-5B5D-494C-8799-F713AA6D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D311F-E0A5-8840-AAD7-1E5A6D7A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/*****************************************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이 프로그램은 예제 프로그램입니다</a:t>
            </a:r>
            <a:r>
              <a:rPr lang="en-US" altLang="ko-KR" dirty="0"/>
              <a:t>. *</a:t>
            </a:r>
          </a:p>
          <a:p>
            <a:pPr marL="0" indent="0">
              <a:buNone/>
            </a:pPr>
            <a:r>
              <a:rPr lang="en-US" altLang="ko-KR" dirty="0"/>
              <a:t> * 		1234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		</a:t>
            </a:r>
            <a:r>
              <a:rPr lang="ko-KR" altLang="en-US" dirty="0"/>
              <a:t> *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*****************************************</a:t>
            </a:r>
            <a:r>
              <a:rPr lang="en-US" altLang="ko-KR" dirty="0"/>
              <a:t>/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 </a:t>
            </a:r>
          </a:p>
          <a:p>
            <a:pPr marL="0" indent="0">
              <a:buNone/>
            </a:pPr>
            <a:r>
              <a:rPr lang="en-US" altLang="ko-KR" dirty="0"/>
              <a:t>{ </a:t>
            </a:r>
          </a:p>
          <a:p>
            <a:pPr marL="0" indent="0">
              <a:buNone/>
            </a:pPr>
            <a:r>
              <a:rPr lang="en-US" altLang="ko-KR" dirty="0"/>
              <a:t>	// </a:t>
            </a:r>
            <a:r>
              <a:rPr lang="ko-KR" altLang="en-US" dirty="0"/>
              <a:t>나의 첫 번째 프로그램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 번째 프로그램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return 0;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E08CD-DACE-7C4E-BDFC-37F434C0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749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1CD3-69C2-0645-95A8-DB5C5AF3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50578-2E31-9040-9529-3C456259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0438" cy="43513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C </a:t>
            </a:r>
            <a:r>
              <a:rPr kumimoji="1" lang="ko-KR" altLang="en-US" dirty="0"/>
              <a:t>언어에서 고유한 의미를 가지는 토큰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예약된 단어이므로 프로그래머가 다른 의미로 재정의 할 수 없음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변수나 함수 이름으로 사용할 수 없음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C76A3-BED6-B647-8783-7AFB2900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223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FB5B6-53A3-C340-8EFD-3464578C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키워드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A58C3DD-430A-1644-9061-69E20CF4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762881"/>
              </p:ext>
            </p:extLst>
          </p:nvPr>
        </p:nvGraphicFramePr>
        <p:xfrm>
          <a:off x="838200" y="2325688"/>
          <a:ext cx="105156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20473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07356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49194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805022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845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auto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double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inline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sizeof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volatile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break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else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Int</a:t>
                      </a: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static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while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case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enum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long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struct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_Bool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char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extern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register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switch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_Complex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const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float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restrict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typedef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_Imaginary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0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continue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for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return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union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9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default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goto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short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unsigned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0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if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signed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void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6669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C7858-6104-E543-B48E-281F8087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138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505A4-874F-124B-9FDA-10600702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E0B59-9AA2-6D45-8B9E-8A5B32EA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double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float</a:t>
            </a:r>
            <a:r>
              <a:rPr kumimoji="1" lang="en-US" altLang="ko-KR" dirty="0"/>
              <a:t>; // </a:t>
            </a:r>
            <a:r>
              <a:rPr kumimoji="1" lang="ko-KR" altLang="en-US" dirty="0"/>
              <a:t>오류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형의 변수로 선언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2D3D3-327E-AF4A-AB21-D37B0B42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099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E0E5-09AD-9441-A6DB-A7BF427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식별자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6757-B756-A14C-BD6A-4641B93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</a:t>
            </a:r>
            <a:r>
              <a:rPr kumimoji="1" lang="ko-KR" altLang="en-US" dirty="0" err="1"/>
              <a:t>정의형에</a:t>
            </a:r>
            <a:r>
              <a:rPr kumimoji="1" lang="ko-KR" altLang="en-US" dirty="0"/>
              <a:t> 이름을 부여하기 위함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식별자는</a:t>
            </a:r>
            <a:r>
              <a:rPr kumimoji="1" lang="ko-KR" altLang="en-US" dirty="0"/>
              <a:t> 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특수문자인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밑줄문자</a:t>
            </a:r>
            <a:r>
              <a:rPr kumimoji="1" lang="en-US" altLang="ko-KR" dirty="0"/>
              <a:t>(_)</a:t>
            </a:r>
            <a:r>
              <a:rPr kumimoji="1" lang="ko-KR" altLang="en-US" dirty="0"/>
              <a:t> 로 구성된 토큰으로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 또는 </a:t>
            </a:r>
            <a:r>
              <a:rPr kumimoji="1" lang="ko-KR" altLang="en-US" dirty="0" err="1"/>
              <a:t>밑줄문자로</a:t>
            </a:r>
            <a:r>
              <a:rPr kumimoji="1" lang="ko-KR" altLang="en-US" dirty="0"/>
              <a:t> 시작해야 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C</a:t>
            </a:r>
            <a:r>
              <a:rPr kumimoji="1" lang="ko-KR" altLang="en-US" dirty="0"/>
              <a:t>는 소문자와 대문자를 구별함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키워드는 사용자 </a:t>
            </a:r>
            <a:r>
              <a:rPr kumimoji="1" lang="ko-KR" altLang="en-US" dirty="0" err="1"/>
              <a:t>식별자로</a:t>
            </a:r>
            <a:r>
              <a:rPr kumimoji="1" lang="ko-KR" altLang="en-US" dirty="0"/>
              <a:t> 사용할 수 없음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라이브러리 </a:t>
            </a:r>
            <a:r>
              <a:rPr kumimoji="1" lang="ko-KR" altLang="en-US" dirty="0" err="1"/>
              <a:t>함수명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main, </a:t>
            </a:r>
            <a:r>
              <a:rPr kumimoji="1" lang="ko-KR" altLang="en-US" dirty="0" err="1"/>
              <a:t>미리정의된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문자상수</a:t>
            </a:r>
            <a:r>
              <a:rPr kumimoji="1" lang="ko-KR" altLang="en-US" dirty="0"/>
              <a:t> 등은 사용자 </a:t>
            </a:r>
            <a:r>
              <a:rPr kumimoji="1" lang="ko-KR" altLang="en-US" dirty="0" err="1"/>
              <a:t>식별자로</a:t>
            </a:r>
            <a:r>
              <a:rPr kumimoji="1" lang="ko-KR" altLang="en-US" dirty="0"/>
              <a:t> 사용하지 않는 것이 좋음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6BACD-4016-A84C-B75E-6C6CEC9A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301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44647-EA68-8E46-907D-14832C8C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식별자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6C270-9819-9443-B4BB-F25F329E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475" y="1978025"/>
            <a:ext cx="4733925" cy="435133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dirty="0"/>
              <a:t>잘못된 </a:t>
            </a:r>
            <a:r>
              <a:rPr kumimoji="1" lang="ko-KR" altLang="en-US" dirty="0" err="1"/>
              <a:t>식별자</a:t>
            </a: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</a:t>
            </a:r>
            <a:r>
              <a:rPr kumimoji="1" lang="en-US" altLang="ko-KR" dirty="0" err="1"/>
              <a:t>you&amp;me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119_abc</a:t>
            </a:r>
          </a:p>
          <a:p>
            <a:pPr marL="0" indent="0">
              <a:buNone/>
            </a:pPr>
            <a:r>
              <a:rPr kumimoji="1" lang="en-US" altLang="ko-KR" dirty="0"/>
              <a:t> -plus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3EA871-2D1F-0742-A3F3-F869FC55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BA80D52-96C7-7944-97D8-07E0B87D00B3}"/>
              </a:ext>
            </a:extLst>
          </p:cNvPr>
          <p:cNvSpPr txBox="1">
            <a:spLocks/>
          </p:cNvSpPr>
          <p:nvPr/>
        </p:nvSpPr>
        <p:spPr>
          <a:xfrm>
            <a:off x="6467477" y="1825625"/>
            <a:ext cx="473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0390DF-AB7E-1945-9791-82D32B7DE658}"/>
              </a:ext>
            </a:extLst>
          </p:cNvPr>
          <p:cNvSpPr txBox="1">
            <a:spLocks/>
          </p:cNvSpPr>
          <p:nvPr/>
        </p:nvSpPr>
        <p:spPr>
          <a:xfrm>
            <a:off x="6619875" y="1825625"/>
            <a:ext cx="473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00314F-9068-FA41-8CBF-29FE14FBCC5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73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ko-KR" altLang="en-US" dirty="0"/>
              <a:t>올바른 </a:t>
            </a:r>
            <a:r>
              <a:rPr kumimoji="1" lang="ko-KR" altLang="en-US" dirty="0" err="1"/>
              <a:t>식별자</a:t>
            </a:r>
            <a:endParaRPr kumimoji="1"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 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 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 abcdef123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 </a:t>
            </a:r>
            <a:r>
              <a:rPr kumimoji="1" lang="en-US" altLang="ko-KR" dirty="0" err="1"/>
              <a:t>I_luv_u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690059-5FC9-034D-8115-48FEFC57CBEF}"/>
              </a:ext>
            </a:extLst>
          </p:cNvPr>
          <p:cNvSpPr/>
          <p:nvPr/>
        </p:nvSpPr>
        <p:spPr>
          <a:xfrm>
            <a:off x="990599" y="1888330"/>
            <a:ext cx="4733925" cy="4225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1DBA3F-34C4-DE4B-BF3C-65E35852516C}"/>
              </a:ext>
            </a:extLst>
          </p:cNvPr>
          <p:cNvSpPr/>
          <p:nvPr/>
        </p:nvSpPr>
        <p:spPr>
          <a:xfrm>
            <a:off x="6472235" y="1888331"/>
            <a:ext cx="4733925" cy="4225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51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50142-044B-9848-AF58-29E7D151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DF90D-0EF3-004A-9A17-023883EE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정수 상수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부동형</a:t>
            </a:r>
            <a:r>
              <a:rPr kumimoji="1" lang="ko-KR" altLang="en-US" dirty="0"/>
              <a:t> 상수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 상수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열거 상수</a:t>
            </a:r>
            <a:r>
              <a:rPr kumimoji="1" lang="en-US" altLang="ko-KR" dirty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kumimoji="1" lang="en-US" altLang="ko-KR" dirty="0"/>
              <a:t>- </a:t>
            </a:r>
            <a:r>
              <a:rPr kumimoji="1" lang="en-US" altLang="ko-KR" dirty="0" err="1"/>
              <a:t>enum</a:t>
            </a:r>
            <a:r>
              <a:rPr kumimoji="1" lang="ko-KR" altLang="en-US" dirty="0"/>
              <a:t>에 의해 선언된 상수</a:t>
            </a:r>
            <a:endParaRPr kumimoji="1" lang="en-US" altLang="ko-KR" dirty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3FF21-B8F2-7040-9067-E392855E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65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957E-D971-2F49-8D2E-7FD1D289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950C8-7CD0-4641-86AF-FA66A3F3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225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10</a:t>
            </a:r>
            <a:r>
              <a:rPr kumimoji="1" lang="ko-KR" altLang="en-US" dirty="0"/>
              <a:t>진 정수 상수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1234</a:t>
            </a:r>
          </a:p>
          <a:p>
            <a:pPr lvl="1">
              <a:buFontTx/>
              <a:buChar char="-"/>
            </a:pPr>
            <a:r>
              <a:rPr kumimoji="1" lang="ko-KR" altLang="en-US" dirty="0" err="1"/>
              <a:t>변환명세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16</a:t>
            </a:r>
            <a:r>
              <a:rPr kumimoji="1" lang="ko-KR" altLang="en-US" dirty="0"/>
              <a:t>진 정수 상수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0x01, 0x10, 0xFF</a:t>
            </a:r>
          </a:p>
          <a:p>
            <a:pPr lvl="1">
              <a:buFontTx/>
              <a:buChar char="-"/>
            </a:pPr>
            <a:r>
              <a:rPr kumimoji="1" lang="ko-KR" altLang="en-US" dirty="0" err="1"/>
              <a:t>변환명세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%x, %#x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8</a:t>
            </a:r>
            <a:r>
              <a:rPr kumimoji="1" lang="ko-KR" altLang="en-US" dirty="0"/>
              <a:t>진 정수 상수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020, 012</a:t>
            </a:r>
          </a:p>
          <a:p>
            <a:pPr lvl="1">
              <a:buFontTx/>
              <a:buChar char="-"/>
            </a:pPr>
            <a:r>
              <a:rPr kumimoji="1" lang="ko-KR" altLang="en-US" dirty="0" err="1"/>
              <a:t>변환명세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%o, %#o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8E999-DBB0-024C-A148-1E2DA5B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F53972-4D03-D648-850B-419FD859771A}"/>
              </a:ext>
            </a:extLst>
          </p:cNvPr>
          <p:cNvSpPr txBox="1">
            <a:spLocks/>
          </p:cNvSpPr>
          <p:nvPr/>
        </p:nvSpPr>
        <p:spPr>
          <a:xfrm>
            <a:off x="5191125" y="1690688"/>
            <a:ext cx="6524625" cy="322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#include &lt;</a:t>
            </a:r>
            <a:r>
              <a:rPr kumimoji="1" lang="en-US" altLang="ko-KR" sz="2000" dirty="0" err="1"/>
              <a:t>stdio.h</a:t>
            </a:r>
            <a:r>
              <a:rPr kumimoji="1" lang="en-US" altLang="ko-KR" sz="2000" dirty="0"/>
              <a:t>&gt;</a:t>
            </a:r>
          </a:p>
          <a:p>
            <a:pPr marL="0" indent="0">
              <a:buNone/>
            </a:pPr>
            <a:r>
              <a:rPr kumimoji="1" lang="en-US" altLang="ko-KR" sz="2000" dirty="0" err="1"/>
              <a:t>int</a:t>
            </a:r>
            <a:r>
              <a:rPr kumimoji="1" lang="en-US" altLang="ko-KR" sz="2000" dirty="0"/>
              <a:t> main(void)</a:t>
            </a:r>
          </a:p>
          <a:p>
            <a:pPr marL="0" indent="0">
              <a:buNone/>
            </a:pPr>
            <a:r>
              <a:rPr kumimoji="1" lang="en-US" altLang="ko-KR" sz="2000" dirty="0"/>
              <a:t>{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(“%d %x %o\n”, 17, 17, 17);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(“%d %x %o\n”, 0x12, 0x12, 0x12);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(“%d %#x %#o\n”, 015, 015, 015);</a:t>
            </a:r>
          </a:p>
          <a:p>
            <a:pPr marL="0" indent="0">
              <a:buNone/>
            </a:pPr>
            <a:r>
              <a:rPr kumimoji="1" lang="en-US" altLang="ko-KR" sz="2000" dirty="0"/>
              <a:t>	return 0;</a:t>
            </a:r>
          </a:p>
          <a:p>
            <a:pPr marL="0" indent="0">
              <a:buNone/>
            </a:pPr>
            <a:r>
              <a:rPr kumimoji="1" lang="en-US" altLang="ko-KR" sz="2000" dirty="0"/>
              <a:t>}</a:t>
            </a:r>
            <a:endParaRPr kumimoji="1"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22377F7-A4C5-CA46-92A9-49B6572B50F6}"/>
              </a:ext>
            </a:extLst>
          </p:cNvPr>
          <p:cNvSpPr txBox="1">
            <a:spLocks/>
          </p:cNvSpPr>
          <p:nvPr/>
        </p:nvSpPr>
        <p:spPr>
          <a:xfrm>
            <a:off x="5186361" y="5093494"/>
            <a:ext cx="6524625" cy="161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17   11   21</a:t>
            </a:r>
          </a:p>
          <a:p>
            <a:pPr marL="0" indent="0">
              <a:buNone/>
            </a:pPr>
            <a:r>
              <a:rPr kumimoji="1" lang="en-US" altLang="ko-KR" sz="2000" dirty="0"/>
              <a:t>18   12   22</a:t>
            </a:r>
          </a:p>
          <a:p>
            <a:pPr marL="0" indent="0">
              <a:buNone/>
            </a:pPr>
            <a:r>
              <a:rPr kumimoji="1" lang="en-US" altLang="ko-KR" sz="2000" dirty="0"/>
              <a:t>13  0xd  015</a:t>
            </a:r>
            <a:endParaRPr kumimoji="1"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809425-C8B1-734E-8F02-C2CF75E8FE8E}"/>
              </a:ext>
            </a:extLst>
          </p:cNvPr>
          <p:cNvSpPr/>
          <p:nvPr/>
        </p:nvSpPr>
        <p:spPr>
          <a:xfrm>
            <a:off x="5186361" y="1585913"/>
            <a:ext cx="6272214" cy="33289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350AA-345C-CF4F-BBC7-CA3635C142C0}"/>
              </a:ext>
            </a:extLst>
          </p:cNvPr>
          <p:cNvSpPr/>
          <p:nvPr/>
        </p:nvSpPr>
        <p:spPr>
          <a:xfrm>
            <a:off x="5186361" y="5077619"/>
            <a:ext cx="6272214" cy="12787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47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302CB-DA07-4743-AA86-E3F6BBC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부동형</a:t>
            </a:r>
            <a:r>
              <a:rPr kumimoji="1" lang="ko-KR" altLang="en-US" dirty="0"/>
              <a:t> 상수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28968-0068-3A49-BA00-D65594A7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부동형</a:t>
            </a:r>
            <a:r>
              <a:rPr kumimoji="1" lang="ko-KR" altLang="en-US" dirty="0"/>
              <a:t> 상수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0.17,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0.123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10</a:t>
            </a:r>
            <a:r>
              <a:rPr kumimoji="1" lang="ko-KR" altLang="en-US" dirty="0"/>
              <a:t>진 </a:t>
            </a:r>
            <a:r>
              <a:rPr kumimoji="1" lang="ko-KR" altLang="en-US" dirty="0" err="1"/>
              <a:t>부동형</a:t>
            </a:r>
            <a:r>
              <a:rPr kumimoji="1" lang="ko-KR" altLang="en-US" dirty="0"/>
              <a:t> 상수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1.7e10 (= 1.7 * 10^10)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16</a:t>
            </a:r>
            <a:r>
              <a:rPr kumimoji="1" lang="ko-KR" altLang="en-US" dirty="0"/>
              <a:t>진 </a:t>
            </a:r>
            <a:r>
              <a:rPr kumimoji="1" lang="ko-KR" altLang="en-US" dirty="0" err="1"/>
              <a:t>부동형</a:t>
            </a:r>
            <a:r>
              <a:rPr kumimoji="1" lang="ko-KR" altLang="en-US" dirty="0"/>
              <a:t> 상수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- 0x1.7p10 (= (0x1.7) * 2^10 )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99EAD-0A68-8446-8C63-A475A9C7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50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55374-A7DA-2349-89F0-051DF3DF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A31FE-3B38-4B4E-98FA-364058D5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개발 환경 설정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 err="1"/>
              <a:t>printf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 err="1"/>
              <a:t>scanf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용어정리</a:t>
            </a:r>
            <a:r>
              <a:rPr kumimoji="1" lang="en-US" altLang="ko-KR" dirty="0"/>
              <a:t> (</a:t>
            </a:r>
            <a:r>
              <a:rPr kumimoji="1" lang="ko-KR" altLang="en-US" dirty="0" err="1"/>
              <a:t>주석문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키워드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식별자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상수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연산자</a:t>
            </a:r>
            <a:r>
              <a:rPr kumimoji="1" lang="en-US" altLang="ko-KR" dirty="0"/>
              <a:t>) </a:t>
            </a:r>
          </a:p>
          <a:p>
            <a:pPr marL="514350" indent="-514350">
              <a:buAutoNum type="arabicPeriod"/>
            </a:pPr>
            <a:r>
              <a:rPr kumimoji="1" lang="ko-KR" altLang="en-US" dirty="0"/>
              <a:t>기본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형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0DCA4-B0DC-2F4B-B4C4-EFCAA4C6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81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2B45F-5917-8E45-9986-85152968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7A72-7999-6A49-8038-8A86A1BA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(“%f\n”, 1/3);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(“%f\n”, 1/3.0);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17C09-449B-834C-A2E4-7554ED03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7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BC829-247F-A843-8B76-9691CD25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6</a:t>
            </a:r>
            <a:r>
              <a:rPr kumimoji="1" lang="ko-KR" altLang="en-US" dirty="0"/>
              <a:t>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3EF13-A69B-4F4D-B03B-60791EC1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0.000000</a:t>
            </a:r>
          </a:p>
          <a:p>
            <a:pPr marL="0" indent="0">
              <a:buNone/>
            </a:pPr>
            <a:r>
              <a:rPr kumimoji="1" lang="en-US" altLang="ko-KR" dirty="0"/>
              <a:t>0.333333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90755-F203-FD41-A0DC-A1E59A9D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C4F6D5-8765-8C47-887D-DCF4BDE23388}"/>
              </a:ext>
            </a:extLst>
          </p:cNvPr>
          <p:cNvSpPr/>
          <p:nvPr/>
        </p:nvSpPr>
        <p:spPr>
          <a:xfrm>
            <a:off x="838200" y="2171700"/>
            <a:ext cx="4376738" cy="14001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259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FDC64-A431-804F-A674-5A8F8AC5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9760D-52DD-534B-80D5-5BBFDB17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6863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 상수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작은 </a:t>
            </a:r>
            <a:r>
              <a:rPr kumimoji="1" lang="ko-KR" altLang="en-US" dirty="0" err="1"/>
              <a:t>따음표로</a:t>
            </a:r>
            <a:r>
              <a:rPr kumimoji="1" lang="ko-KR" altLang="en-US" dirty="0"/>
              <a:t> 둘러싸인 문자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‘a’, ‘b’, ‘+’, …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탈출 문자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키보드로 표현할 수 없는 문자를 나타내기 위해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‘\n’, ‘\t’, 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ko-KR" altLang="en-US" dirty="0"/>
              <a:t>”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출력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“\”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\””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83057-F9E3-0B42-BCDA-A3CE2704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22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D69227-3176-924B-8B37-DF26ADCB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791285"/>
            <a:ext cx="4143375" cy="43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622CB-9629-8144-A52E-175D6C75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B4CBC-6D52-9F4F-A5AA-1E552529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kumimoji="1" lang="ko-KR" altLang="en-US" dirty="0" err="1"/>
              <a:t>큰따음표에</a:t>
            </a:r>
            <a:r>
              <a:rPr kumimoji="1" lang="ko-KR" altLang="en-US" dirty="0"/>
              <a:t> 의해 묶인 일련의 문자들</a:t>
            </a:r>
            <a:endParaRPr kumimoji="1" lang="en-US" altLang="ko-KR" dirty="0"/>
          </a:p>
          <a:p>
            <a:pPr>
              <a:buFont typeface="Wingdings" pitchFamily="2" charset="2"/>
              <a:buChar char="ü"/>
            </a:pPr>
            <a:r>
              <a:rPr kumimoji="1" lang="ko-KR" altLang="en-US" dirty="0"/>
              <a:t>공백에 의해 분리된 두 문자열 상수는 하나의 문자열로 결합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“a” ”b” ”c” -&gt; “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41871D-55B5-6142-AB8C-F2187BDE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665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915F6-4FEB-C942-93D1-3E0A257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E17A8-8642-CE41-9C35-FDF1707B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54149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sz="2000" dirty="0"/>
              <a:t>#include &lt;</a:t>
            </a:r>
            <a:r>
              <a:rPr lang="en" altLang="ko-KR" sz="2000" dirty="0" err="1"/>
              <a:t>stdio.h</a:t>
            </a:r>
            <a:r>
              <a:rPr lang="en" altLang="ko-KR" sz="2000" dirty="0"/>
              <a:t>&gt; </a:t>
            </a:r>
          </a:p>
          <a:p>
            <a:pPr marL="0" indent="0">
              <a:buNone/>
            </a:pPr>
            <a:r>
              <a:rPr lang="en" altLang="ko-KR" sz="2000" dirty="0" err="1"/>
              <a:t>int</a:t>
            </a:r>
            <a:r>
              <a:rPr lang="en" altLang="ko-KR" sz="2000" dirty="0"/>
              <a:t> main(void)</a:t>
            </a:r>
          </a:p>
          <a:p>
            <a:pPr marL="0" indent="0">
              <a:buNone/>
            </a:pPr>
            <a:r>
              <a:rPr lang="en" altLang="ko-KR" sz="2000" dirty="0"/>
              <a:t>{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("9 + 5 = %d\n", 9 + 5);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("9 - 5 = %d\n", 9 - 5);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("9 * 5 = %d\n", 9 * 5);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("9 / 5 = %d\n", 9 / 5);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("-9 = %d\n", -9);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("+9 = %d\n", +9);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("9 %% 5 = %d\n", 9 % 5);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("9.0 + 5.0 = %f\n", 9.0 + 5.0);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("9.0 - 5.0 = %f\n", 9.0 - 5.0);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("9.0 * 5.0 = %f\n", 9.0 * 5.0);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("9.0 / 5.0 = %f\n", 9.0 / 5.0);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("-9.0 = %f\n", -9.0); 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" altLang="ko-KR" sz="2000" dirty="0" err="1"/>
              <a:t>printf</a:t>
            </a:r>
            <a:r>
              <a:rPr lang="en" altLang="ko-KR" sz="2000" dirty="0"/>
              <a:t>("+9.0 = %f\n", +9.0); </a:t>
            </a:r>
          </a:p>
          <a:p>
            <a:pPr marL="0" indent="0">
              <a:buNone/>
            </a:pPr>
            <a:r>
              <a:rPr lang="en" altLang="ko-KR" sz="2000" dirty="0"/>
              <a:t>	return 0;</a:t>
            </a:r>
          </a:p>
          <a:p>
            <a:pPr marL="0" indent="0">
              <a:buNone/>
            </a:pPr>
            <a:r>
              <a:rPr lang="en" altLang="ko-KR" sz="2000" dirty="0"/>
              <a:t>} </a:t>
            </a:r>
          </a:p>
          <a:p>
            <a:pPr marL="0" indent="0">
              <a:buNone/>
            </a:pPr>
            <a:endParaRPr kumimoji="1"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4CAB2-E70E-0F4B-92EF-1AE0312F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99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A675-8D5A-DC4F-A985-300806B7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7</a:t>
            </a:r>
            <a:r>
              <a:rPr kumimoji="1" lang="ko-KR" altLang="en-US" dirty="0"/>
              <a:t>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EEBCF-22EA-844A-A050-19EF52FF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14</a:t>
            </a:r>
          </a:p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*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45</a:t>
            </a:r>
          </a:p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0" indent="0">
              <a:buNone/>
            </a:pPr>
            <a:r>
              <a:rPr kumimoji="1" lang="en-US" altLang="ko-KR" dirty="0"/>
              <a:t>-9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-9</a:t>
            </a:r>
          </a:p>
          <a:p>
            <a:pPr marL="0" indent="0">
              <a:buNone/>
            </a:pPr>
            <a:r>
              <a:rPr kumimoji="1" lang="en-US" altLang="ko-KR" dirty="0"/>
              <a:t>+9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</a:p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%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pPr marL="0" indent="0">
              <a:buNone/>
            </a:pPr>
            <a:r>
              <a:rPr kumimoji="1" lang="en-US" altLang="ko-KR" dirty="0"/>
              <a:t>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5.0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14.000000</a:t>
            </a:r>
          </a:p>
          <a:p>
            <a:pPr marL="0" indent="0">
              <a:buNone/>
            </a:pPr>
            <a:r>
              <a:rPr kumimoji="1" lang="en-US" altLang="ko-KR" dirty="0"/>
              <a:t>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4.000000</a:t>
            </a:r>
          </a:p>
          <a:p>
            <a:pPr marL="0" indent="0">
              <a:buNone/>
            </a:pPr>
            <a:r>
              <a:rPr kumimoji="1" lang="en-US" altLang="ko-KR" dirty="0"/>
              <a:t>9.0</a:t>
            </a:r>
            <a:r>
              <a:rPr kumimoji="1" lang="ko-KR" altLang="en-US" dirty="0"/>
              <a:t> * </a:t>
            </a:r>
            <a:r>
              <a:rPr kumimoji="1" lang="en-US" altLang="ko-KR" dirty="0"/>
              <a:t>5.0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45.000000</a:t>
            </a:r>
          </a:p>
          <a:p>
            <a:pPr marL="0" indent="0">
              <a:buNone/>
            </a:pPr>
            <a:r>
              <a:rPr kumimoji="1" lang="en-US" altLang="ko-KR" dirty="0"/>
              <a:t>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5.0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1.800000</a:t>
            </a:r>
          </a:p>
          <a:p>
            <a:pPr marL="0" indent="0">
              <a:buNone/>
            </a:pPr>
            <a:r>
              <a:rPr kumimoji="1" lang="en-US" altLang="ko-KR" dirty="0"/>
              <a:t>-9.0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-9.000000</a:t>
            </a:r>
          </a:p>
          <a:p>
            <a:pPr marL="0" indent="0">
              <a:buNone/>
            </a:pPr>
            <a:r>
              <a:rPr kumimoji="1" lang="en-US" altLang="ko-KR" dirty="0"/>
              <a:t>+9.0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9.000000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8A5F9-5353-6040-AE72-ECEC398F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87448B-382C-5549-BD5D-0580AD588F36}"/>
              </a:ext>
            </a:extLst>
          </p:cNvPr>
          <p:cNvSpPr/>
          <p:nvPr/>
        </p:nvSpPr>
        <p:spPr>
          <a:xfrm>
            <a:off x="728663" y="1585913"/>
            <a:ext cx="3914775" cy="47704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104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B537-1C8F-7C47-B7CE-BA6A1A3B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연산자 우선순위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F2E0C-CA34-E040-A1EF-9829241B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0F10E-1758-5945-B5FF-A9870114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987"/>
            <a:ext cx="8924281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87CEC-3565-9D47-973D-6DD301B2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배정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70845-F6BF-5E47-B9ED-610D0CD1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배정 수식 형식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변수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수식</a:t>
            </a:r>
            <a:br>
              <a:rPr kumimoji="1" lang="en-US" altLang="ko-KR" dirty="0"/>
            </a:b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Ex) b = 2;</a:t>
            </a:r>
          </a:p>
          <a:p>
            <a:pPr marL="457200" lvl="1" indent="0">
              <a:buNone/>
            </a:pPr>
            <a:r>
              <a:rPr kumimoji="1" lang="en-US" altLang="ko-KR" dirty="0"/>
              <a:t>     c = 3;</a:t>
            </a:r>
          </a:p>
          <a:p>
            <a:pPr marL="457200" lvl="1" indent="0">
              <a:buNone/>
            </a:pPr>
            <a:r>
              <a:rPr kumimoji="1" lang="en-US" altLang="ko-KR" dirty="0"/>
              <a:t>     a = b + c;</a:t>
            </a:r>
          </a:p>
          <a:p>
            <a:pPr marL="457200" lvl="1" indent="0">
              <a:buNone/>
            </a:pPr>
            <a:r>
              <a:rPr kumimoji="1" lang="en-US" altLang="ko-KR" dirty="0"/>
              <a:t>     -&gt; a = ( b = 2) + ( c = 3 );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0B0122-D3BE-E24B-9E54-9705186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65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5F41A-B57A-5343-8FDD-B89CC73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증가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84668-E11E-0741-A4A3-FEEA6B2C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전위 증가 연산자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		-&gt;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+ 1		-&gt; </a:t>
            </a:r>
            <a:r>
              <a:rPr kumimoji="1" lang="ko-KR" altLang="en-US" dirty="0"/>
              <a:t>새로운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의 값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전위 감소 연산자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--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		-&gt;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– 1		-&gt;</a:t>
            </a:r>
            <a:r>
              <a:rPr kumimoji="1" lang="ko-KR" altLang="en-US" dirty="0"/>
              <a:t> 새로운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의 값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후위 증가 연산자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 err="1"/>
              <a:t>i</a:t>
            </a:r>
            <a:r>
              <a:rPr kumimoji="1" lang="en-US" altLang="ko-KR" dirty="0"/>
              <a:t>++		-&gt;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+ 1		-&gt;</a:t>
            </a:r>
            <a:r>
              <a:rPr kumimoji="1" lang="ko-KR" altLang="en-US" dirty="0"/>
              <a:t> 이전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의 값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후위 감소 연산자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 err="1"/>
              <a:t>i</a:t>
            </a:r>
            <a:r>
              <a:rPr kumimoji="1" lang="en-US" altLang="ko-KR" dirty="0"/>
              <a:t>--		-&gt;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– 1		-&gt;</a:t>
            </a:r>
            <a:r>
              <a:rPr kumimoji="1" lang="ko-KR" altLang="en-US" dirty="0"/>
              <a:t> 이전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의 값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02446-6F10-644D-936C-4F05290E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9663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623B0-6E3D-6145-8211-C3477787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7BA3-D092-554B-AEB0-3DF2279C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a,b,c,d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c = d = 0;</a:t>
            </a:r>
          </a:p>
          <a:p>
            <a:pPr marL="0" indent="0">
              <a:buNone/>
            </a:pPr>
            <a:r>
              <a:rPr kumimoji="1" lang="en-US" altLang="ko-KR" dirty="0"/>
              <a:t>	a = ++c;</a:t>
            </a:r>
          </a:p>
          <a:p>
            <a:pPr marL="0" indent="0">
              <a:buNone/>
            </a:pPr>
            <a:r>
              <a:rPr kumimoji="1" lang="en-US" altLang="ko-KR" dirty="0"/>
              <a:t>	b = d++;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= %d, b = %d, c = %d, d = %d\n”,</a:t>
            </a:r>
            <a:r>
              <a:rPr kumimoji="1" lang="en-US" altLang="ko-KR" dirty="0" err="1"/>
              <a:t>a,b,c,d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19C3E-706A-D04A-BE22-02BDD02F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105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010AE-20D9-D941-939C-1497CE4D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3E693-3CD3-204E-AC76-B895BB8A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 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World!”);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AFA087-D2E0-DE4F-9B43-77E4C16C218D}"/>
              </a:ext>
            </a:extLst>
          </p:cNvPr>
          <p:cNvSpPr/>
          <p:nvPr/>
        </p:nvSpPr>
        <p:spPr>
          <a:xfrm>
            <a:off x="838200" y="1818290"/>
            <a:ext cx="4837386" cy="43828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F6B49E-87E0-7B4E-A84A-BDE792015005}"/>
              </a:ext>
            </a:extLst>
          </p:cNvPr>
          <p:cNvSpPr/>
          <p:nvPr/>
        </p:nvSpPr>
        <p:spPr>
          <a:xfrm>
            <a:off x="4600903" y="1431487"/>
            <a:ext cx="1495097" cy="78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sample.c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D062B-5327-7544-884A-4FFDDA7A8D75}"/>
              </a:ext>
            </a:extLst>
          </p:cNvPr>
          <p:cNvSpPr txBox="1"/>
          <p:nvPr/>
        </p:nvSpPr>
        <p:spPr>
          <a:xfrm>
            <a:off x="6611007" y="1690688"/>
            <a:ext cx="4971393" cy="44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500" dirty="0"/>
              <a:t>프로그램을 실행하기 위한 단계</a:t>
            </a:r>
            <a:endParaRPr kumimoji="1"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프로그램 작성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프로그램 컴파일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컴파일러를 사용하여 소스 프로그램을 실행 파일로 만드는 과정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	</a:t>
            </a:r>
            <a:r>
              <a:rPr kumimoji="1" lang="ko-KR" altLang="en-US" dirty="0"/>
              <a:t>* 컴파일러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고급 프로그래밍 언어로 </a:t>
            </a:r>
            <a:r>
              <a:rPr kumimoji="1" lang="en-US" altLang="ko-KR" dirty="0"/>
              <a:t>	</a:t>
            </a:r>
            <a:r>
              <a:rPr kumimoji="1" lang="ko-KR" altLang="en-US" dirty="0"/>
              <a:t>작성된 프로그램을 기계어 프로그램 </a:t>
            </a:r>
            <a:r>
              <a:rPr kumimoji="1" lang="en-US" altLang="ko-KR" dirty="0"/>
              <a:t>	</a:t>
            </a:r>
            <a:r>
              <a:rPr kumimoji="1" lang="ko-KR" altLang="en-US" dirty="0"/>
              <a:t>또는 실행 프로그램으로 변환하는 </a:t>
            </a:r>
            <a:r>
              <a:rPr kumimoji="1" lang="ko-KR" altLang="en-US" dirty="0" err="1"/>
              <a:t>프</a:t>
            </a:r>
            <a:r>
              <a:rPr kumimoji="1" lang="en-US" altLang="ko-KR" dirty="0"/>
              <a:t>	</a:t>
            </a:r>
            <a:r>
              <a:rPr kumimoji="1" lang="ko-KR" altLang="en-US" dirty="0" err="1"/>
              <a:t>로그램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kumimoji="1" lang="ko-KR" altLang="en-US" dirty="0"/>
              <a:t>프로그램 실행</a:t>
            </a:r>
            <a:endParaRPr kumimoji="1"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1D08434-1A55-F24B-B162-A05F3A0D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249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B8E3E-89B9-5E41-9B8A-3D2766CF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8</a:t>
            </a:r>
            <a:r>
              <a:rPr kumimoji="1" lang="ko-KR" altLang="en-US" dirty="0"/>
              <a:t>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B718A-4C04-9E4F-AC5F-367B160F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a = 1, b = 0, c = 1, d = 1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A6294-6D69-D84A-A397-82486B3C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70807-3900-014A-895C-D99328D5276F}"/>
              </a:ext>
            </a:extLst>
          </p:cNvPr>
          <p:cNvSpPr/>
          <p:nvPr/>
        </p:nvSpPr>
        <p:spPr>
          <a:xfrm>
            <a:off x="685800" y="2500313"/>
            <a:ext cx="5072063" cy="1300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55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BF8B5-3545-4543-902B-18DDB392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복합 배정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CF6F2-DEAC-F74A-8CCC-99431510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다른 연산자와 배정 연산자와 연결된 형태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변수의 새로운 값이 이전 값과 연관될 때 유용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k = k + 5	-&gt;	k+=5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j *= k + 3	??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A9FF0-1AD5-174E-805E-71784BF1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5001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68244-F92F-A548-9CDD-08A27076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자료형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FE543-5A49-4947-9851-68BADCED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C</a:t>
            </a:r>
            <a:r>
              <a:rPr kumimoji="1" lang="ko-KR" altLang="en-US" dirty="0"/>
              <a:t> 프로그램의 모든 변수는 </a:t>
            </a:r>
            <a:r>
              <a:rPr kumimoji="1" lang="ko-KR" altLang="en-US" dirty="0" err="1"/>
              <a:t>자료형이</a:t>
            </a:r>
            <a:r>
              <a:rPr kumimoji="1" lang="ko-KR" altLang="en-US" dirty="0"/>
              <a:t> 명시되어야 함</a:t>
            </a:r>
            <a:endParaRPr kumimoji="1" lang="en-US" altLang="ko-KR" dirty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kumimoji="1" lang="ko-KR" altLang="en-US" dirty="0"/>
              <a:t>기본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kumimoji="1" lang="ko-KR" altLang="en-US" dirty="0"/>
              <a:t>사용자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메모리에는 모든 값들이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비트열로</a:t>
            </a:r>
            <a:r>
              <a:rPr kumimoji="1" lang="ko-KR" altLang="en-US" dirty="0"/>
              <a:t> 저장되지만 </a:t>
            </a:r>
            <a:r>
              <a:rPr kumimoji="1" lang="ko-KR" altLang="en-US" dirty="0" err="1"/>
              <a:t>자료형에</a:t>
            </a:r>
            <a:r>
              <a:rPr kumimoji="1" lang="ko-KR" altLang="en-US" dirty="0"/>
              <a:t> 따라 표현 방법이 다름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3D493-5140-8143-8C1E-4C61C694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5255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CEBEA-4B97-F349-A533-76356BB8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기본 </a:t>
            </a:r>
            <a:r>
              <a:rPr kumimoji="1" lang="ko-KR" altLang="en-US" dirty="0" err="1"/>
              <a:t>자료형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FD679-9BC5-F941-98C2-45DEECC8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DB79A3-FCF8-D14A-9F32-52CB980C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6599"/>
            <a:ext cx="10485242" cy="29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8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51AA5-23F4-C845-BE74-BF6CEE4D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선언문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DE2E-C6ED-7D4E-BB8E-4E6C9AE0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모든 변수는 사용되기 전에 반드시 선언되어야 함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 err="1"/>
              <a:t>자료형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식별자</a:t>
            </a:r>
            <a:r>
              <a:rPr kumimoji="1" lang="en-US" altLang="ko-KR" dirty="0"/>
              <a:t>;</a:t>
            </a:r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457200" lvl="1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float x, y;</a:t>
            </a:r>
          </a:p>
          <a:p>
            <a:pPr marL="457200" lvl="1" indent="0">
              <a:buNone/>
            </a:pPr>
            <a:r>
              <a:rPr kumimoji="1" lang="en-US" altLang="ko-KR" dirty="0"/>
              <a:t>		=&gt;</a:t>
            </a:r>
            <a:r>
              <a:rPr kumimoji="1" lang="ko-KR" altLang="en-US" dirty="0"/>
              <a:t> 변수의 메모리 공간 확보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배정 연산자를 사용하여 값을 저장할 수 있음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I = 2 * 5;</a:t>
            </a:r>
          </a:p>
          <a:p>
            <a:pPr lvl="1">
              <a:buFontTx/>
              <a:buChar char="-"/>
            </a:pPr>
            <a:r>
              <a:rPr kumimoji="1" lang="en-US" altLang="ko-KR" dirty="0"/>
              <a:t>x = 5.0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697C7-6B48-8844-84BF-330DA067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0074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D2118-E159-9042-9DC7-7097CCC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4AACA-583C-0E46-A160-670E9A71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num1,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num2,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num3,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multiply;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두 정수를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</a:t>
            </a:r>
            <a:r>
              <a:rPr kumimoji="1" lang="ko-KR" altLang="en-US" dirty="0"/>
              <a:t> </a:t>
            </a:r>
            <a:r>
              <a:rPr kumimoji="1" lang="en-US" altLang="ko-KR" dirty="0"/>
              <a:t>%d”,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&amp;num1,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&amp;num2);</a:t>
            </a:r>
          </a:p>
          <a:p>
            <a:pPr marL="0" indent="0">
              <a:buNone/>
            </a:pPr>
            <a:r>
              <a:rPr kumimoji="1" lang="en-US" altLang="ko-KR" dirty="0"/>
              <a:t>	multiply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num1</a:t>
            </a:r>
            <a:r>
              <a:rPr kumimoji="1" lang="ko-KR" altLang="en-US" dirty="0"/>
              <a:t> * </a:t>
            </a:r>
            <a:r>
              <a:rPr kumimoji="1" lang="en-US" altLang="ko-KR" dirty="0"/>
              <a:t>num2;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</a:t>
            </a:r>
            <a:r>
              <a:rPr kumimoji="1" lang="ko-KR" altLang="en-US" dirty="0"/>
              <a:t> * </a:t>
            </a:r>
            <a:r>
              <a:rPr kumimoji="1" lang="en-US" altLang="ko-KR" dirty="0"/>
              <a:t>%d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%d</a:t>
            </a:r>
            <a:r>
              <a:rPr kumimoji="1" lang="ko-KR" altLang="en-US" dirty="0"/>
              <a:t>  </a:t>
            </a:r>
            <a:r>
              <a:rPr kumimoji="1" lang="en-US" altLang="ko-KR" dirty="0"/>
              <a:t>\n”,num1,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num2,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multiply);</a:t>
            </a:r>
          </a:p>
          <a:p>
            <a:pPr marL="0" indent="0">
              <a:buNone/>
            </a:pPr>
            <a:r>
              <a:rPr kumimoji="1" lang="en-US" altLang="ko-KR" dirty="0"/>
              <a:t>	return</a:t>
            </a:r>
            <a:r>
              <a:rPr kumimoji="1" lang="ko-KR" altLang="en-US" dirty="0"/>
              <a:t> </a:t>
            </a:r>
            <a:r>
              <a:rPr kumimoji="1" lang="en-US" altLang="ko-KR" dirty="0"/>
              <a:t>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D4404-98AD-BB42-BE76-95536BF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604B7-CCDE-8243-9092-51479CDB2DD4}"/>
              </a:ext>
            </a:extLst>
          </p:cNvPr>
          <p:cNvSpPr txBox="1"/>
          <p:nvPr/>
        </p:nvSpPr>
        <p:spPr>
          <a:xfrm>
            <a:off x="7496175" y="1546909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 정수를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 *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12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041914-F1A2-5D4A-825E-AABB574BFEB5}"/>
              </a:ext>
            </a:extLst>
          </p:cNvPr>
          <p:cNvSpPr/>
          <p:nvPr/>
        </p:nvSpPr>
        <p:spPr>
          <a:xfrm>
            <a:off x="7496175" y="1421031"/>
            <a:ext cx="3186112" cy="9429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50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F368B-F786-4241-AD4E-2DD7298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CDED68-7207-014B-802F-7E5D43DA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32C7C5-90B6-2B47-AC59-DEA5376441AA}"/>
              </a:ext>
            </a:extLst>
          </p:cNvPr>
          <p:cNvSpPr/>
          <p:nvPr/>
        </p:nvSpPr>
        <p:spPr>
          <a:xfrm>
            <a:off x="838200" y="2886075"/>
            <a:ext cx="1176338" cy="70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5E2BA0-3E40-434B-BF98-D74A01B36854}"/>
              </a:ext>
            </a:extLst>
          </p:cNvPr>
          <p:cNvSpPr/>
          <p:nvPr/>
        </p:nvSpPr>
        <p:spPr>
          <a:xfrm>
            <a:off x="2014538" y="2886075"/>
            <a:ext cx="6596062" cy="70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r>
              <a:rPr kumimoji="1" lang="ko-KR" altLang="en-US" dirty="0"/>
              <a:t> 진수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F5813-014E-CC46-B22F-B82794A7C219}"/>
              </a:ext>
            </a:extLst>
          </p:cNvPr>
          <p:cNvSpPr txBox="1"/>
          <p:nvPr/>
        </p:nvSpPr>
        <p:spPr>
          <a:xfrm>
            <a:off x="1147763" y="2445900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D0D1A-13E5-CC49-ADA4-491ADE17B800}"/>
              </a:ext>
            </a:extLst>
          </p:cNvPr>
          <p:cNvSpPr txBox="1"/>
          <p:nvPr/>
        </p:nvSpPr>
        <p:spPr>
          <a:xfrm>
            <a:off x="3581401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….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343EA-0359-2C4C-90AE-C5D83E0217D8}"/>
              </a:ext>
            </a:extLst>
          </p:cNvPr>
          <p:cNvSpPr txBox="1"/>
          <p:nvPr/>
        </p:nvSpPr>
        <p:spPr>
          <a:xfrm>
            <a:off x="7793833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E6891-54A4-604C-B25F-A10F7E96F141}"/>
              </a:ext>
            </a:extLst>
          </p:cNvPr>
          <p:cNvSpPr txBox="1"/>
          <p:nvPr/>
        </p:nvSpPr>
        <p:spPr>
          <a:xfrm>
            <a:off x="2243136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30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669BC-F7D2-F347-AE26-145D906DC0E7}"/>
              </a:ext>
            </a:extLst>
          </p:cNvPr>
          <p:cNvSpPr txBox="1"/>
          <p:nvPr/>
        </p:nvSpPr>
        <p:spPr>
          <a:xfrm>
            <a:off x="8331994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280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D0C82-46E5-5D4A-A11A-EC2CC360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57115-7BCA-7D40-86AA-79914225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4463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341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부호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341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진수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00000001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01010101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 err="1"/>
              <a:t>비트열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0</a:t>
            </a:r>
            <a:r>
              <a:rPr kumimoji="1" lang="en-US" altLang="ko-KR" dirty="0"/>
              <a:t>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00000001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01010101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0F8C0-296B-0743-9A11-92F2A79F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3900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D0C82-46E5-5D4A-A11A-EC2CC360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57115-7BCA-7D40-86AA-79914225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4463" cy="48958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-341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부호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341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진수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00000001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01010101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1</a:t>
            </a:r>
            <a:r>
              <a:rPr kumimoji="1" lang="ko-KR" altLang="en-US" dirty="0"/>
              <a:t>의 보수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11111110</a:t>
            </a:r>
            <a:r>
              <a:rPr kumimoji="1" lang="ko-KR" altLang="en-US" dirty="0"/>
              <a:t> </a:t>
            </a:r>
            <a:r>
              <a:rPr kumimoji="1" lang="en-US" altLang="ko-KR" dirty="0"/>
              <a:t>10101010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1</a:t>
            </a:r>
            <a:r>
              <a:rPr kumimoji="1" lang="ko-KR" altLang="en-US" dirty="0"/>
              <a:t>의 보수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11111110</a:t>
            </a:r>
            <a:r>
              <a:rPr kumimoji="1" lang="ko-KR" altLang="en-US" dirty="0"/>
              <a:t> </a:t>
            </a:r>
            <a:r>
              <a:rPr kumimoji="1" lang="en-US" altLang="ko-KR" dirty="0"/>
              <a:t>10101011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 err="1"/>
              <a:t>비트열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1</a:t>
            </a:r>
            <a:r>
              <a:rPr kumimoji="1" lang="en-US" altLang="ko-KR" dirty="0"/>
              <a:t>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11111110</a:t>
            </a:r>
            <a:r>
              <a:rPr kumimoji="1" lang="ko-KR" altLang="en-US" dirty="0"/>
              <a:t> </a:t>
            </a:r>
            <a:r>
              <a:rPr kumimoji="1" lang="en-US" altLang="ko-KR" dirty="0"/>
              <a:t>10101011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b="1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0F8C0-296B-0743-9A11-92F2A79F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7983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5A09-FE76-B647-834C-40959F1E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부류 </a:t>
            </a:r>
            <a:r>
              <a:rPr kumimoji="1" lang="ko-KR" altLang="en-US" dirty="0" err="1"/>
              <a:t>자료형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84B40-E2A1-5C4F-B42D-5E24B920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6775"/>
            <a:ext cx="10515600" cy="654050"/>
          </a:xfrm>
        </p:spPr>
        <p:txBody>
          <a:bodyPr>
            <a:normAutofit fontScale="70000" lnSpcReduction="20000"/>
          </a:bodyPr>
          <a:lstStyle/>
          <a:p>
            <a:r>
              <a:rPr kumimoji="1" lang="ko-KR" altLang="en-US" dirty="0"/>
              <a:t>음수 표현 가능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signed</a:t>
            </a:r>
          </a:p>
          <a:p>
            <a:r>
              <a:rPr kumimoji="1" lang="ko-KR" altLang="en-US" dirty="0"/>
              <a:t>음수 표현 불가능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unsigned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ACFD50-367B-EB4A-B154-8FDCA00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39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F78A7F-A6E4-8D4A-9729-5D14A055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63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46768-8136-AB4A-9494-93FCD89D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95FF8-6346-7C4F-9C77-90A789B2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화면에 출력하는 함수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연속적으로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r>
              <a:rPr kumimoji="1" lang="ko-KR" altLang="en-US" dirty="0"/>
              <a:t>가 있을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뒤에 나오는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의 출력은 바로 앞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의 마지막 출력 위치에서부터 시작하여 출력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사용 방법</a:t>
            </a:r>
            <a:endParaRPr kumimoji="1" lang="en-US" altLang="ko-KR" dirty="0"/>
          </a:p>
          <a:p>
            <a:pPr marL="457200" lvl="1" indent="0">
              <a:lnSpc>
                <a:spcPct val="200000"/>
              </a:lnSpc>
              <a:buNone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 출력하고자 하는 내용 </a:t>
            </a:r>
            <a:r>
              <a:rPr kumimoji="1" lang="en-US" altLang="ko-KR" dirty="0"/>
              <a:t>”);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C0DCC-5739-E44F-B6F1-2A5294AC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9534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E1B95-0FAE-6640-85CE-41312380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 </a:t>
            </a:r>
            <a:r>
              <a:rPr kumimoji="1" lang="ko-KR" altLang="en-US" dirty="0" err="1"/>
              <a:t>오버플로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0573A-84B9-6E4D-A41E-3E67CCFE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49116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" altLang="ko-KR" dirty="0"/>
              <a:t>#include&lt;</a:t>
            </a:r>
            <a:r>
              <a:rPr kumimoji="1" lang="en" altLang="ko-KR" dirty="0" err="1"/>
              <a:t>stdio.h</a:t>
            </a:r>
            <a:r>
              <a:rPr kumimoji="1" lang="en" altLang="ko-KR" dirty="0"/>
              <a:t>&gt;</a:t>
            </a:r>
          </a:p>
          <a:p>
            <a:pPr marL="0" indent="0">
              <a:buNone/>
            </a:pPr>
            <a:r>
              <a:rPr kumimoji="1" lang="en" altLang="ko-KR" dirty="0" err="1"/>
              <a:t>int</a:t>
            </a:r>
            <a:r>
              <a:rPr kumimoji="1" lang="en" altLang="ko-KR" dirty="0"/>
              <a:t> main(){</a:t>
            </a:r>
          </a:p>
          <a:p>
            <a:pPr marL="0" indent="0">
              <a:buNone/>
            </a:pPr>
            <a:r>
              <a:rPr kumimoji="1" lang="en" altLang="ko-KR" dirty="0"/>
              <a:t>char c1 = 127, c2 = 128, c3 = 129;</a:t>
            </a:r>
          </a:p>
          <a:p>
            <a:pPr marL="0" indent="0">
              <a:buNone/>
            </a:pPr>
            <a:endParaRPr kumimoji="1" lang="en" altLang="ko-KR" dirty="0"/>
          </a:p>
          <a:p>
            <a:pPr marL="0" indent="0">
              <a:buNone/>
            </a:pPr>
            <a:r>
              <a:rPr kumimoji="1" lang="en" altLang="ko-KR" dirty="0"/>
              <a:t>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("c1 = %d\n",c1);</a:t>
            </a:r>
          </a:p>
          <a:p>
            <a:pPr marL="0" indent="0">
              <a:buNone/>
            </a:pPr>
            <a:r>
              <a:rPr kumimoji="1" lang="en" altLang="ko-KR" dirty="0"/>
              <a:t>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("c2 = %d\n",c2);</a:t>
            </a:r>
          </a:p>
          <a:p>
            <a:pPr marL="0" indent="0">
              <a:buNone/>
            </a:pPr>
            <a:r>
              <a:rPr kumimoji="1" lang="en" altLang="ko-KR" dirty="0"/>
              <a:t>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("c3 = %d\n",c3);</a:t>
            </a:r>
          </a:p>
          <a:p>
            <a:pPr marL="0" indent="0">
              <a:buNone/>
            </a:pPr>
            <a:endParaRPr kumimoji="1" lang="en" altLang="ko-KR" dirty="0"/>
          </a:p>
          <a:p>
            <a:pPr marL="0" indent="0">
              <a:buNone/>
            </a:pPr>
            <a:r>
              <a:rPr kumimoji="1" lang="en" altLang="ko-KR" dirty="0"/>
              <a:t>    return 0;</a:t>
            </a:r>
          </a:p>
          <a:p>
            <a:pPr marL="0" indent="0">
              <a:buNone/>
            </a:pPr>
            <a:r>
              <a:rPr kumimoji="1" lang="en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A9246-0A42-5747-82D6-C2BEEEBC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40</a:t>
            </a:fld>
            <a:endParaRPr kumimoji="1"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DA4CD8-2846-804E-926A-83A2D47BF609}"/>
              </a:ext>
            </a:extLst>
          </p:cNvPr>
          <p:cNvSpPr txBox="1">
            <a:spLocks/>
          </p:cNvSpPr>
          <p:nvPr/>
        </p:nvSpPr>
        <p:spPr>
          <a:xfrm>
            <a:off x="604837" y="1690688"/>
            <a:ext cx="5491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값의 </a:t>
            </a:r>
            <a:r>
              <a:rPr kumimoji="1" lang="ko-KR" altLang="en-US" dirty="0" err="1"/>
              <a:t>법위를</a:t>
            </a:r>
            <a:r>
              <a:rPr kumimoji="1" lang="ko-KR" altLang="en-US" dirty="0"/>
              <a:t> 초과할 때 발생</a:t>
            </a:r>
            <a:endParaRPr kumimoji="1"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정수 </a:t>
            </a:r>
            <a:r>
              <a:rPr kumimoji="1" lang="ko-KR" altLang="en-US" dirty="0" err="1"/>
              <a:t>오버플로가</a:t>
            </a:r>
            <a:r>
              <a:rPr kumimoji="1" lang="ko-KR" altLang="en-US" dirty="0"/>
              <a:t> 발생해도 프로그램은 계속 수행되지만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논리적으로 부정확한 값이 계산됨</a:t>
            </a:r>
          </a:p>
        </p:txBody>
      </p:sp>
    </p:spTree>
    <p:extLst>
      <p:ext uri="{BB962C8B-B14F-4D97-AF65-F5344CB8AC3E}">
        <p14:creationId xmlns:p14="http://schemas.microsoft.com/office/powerpoint/2010/main" val="1606625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AC11-E790-054F-9183-C290D641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5A2E3-2CC8-AE42-A901-802DFAC2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문자도 컴퓨터에 저장될 때에는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비트열로</a:t>
            </a:r>
            <a:r>
              <a:rPr kumimoji="1" lang="ko-KR" altLang="en-US" dirty="0"/>
              <a:t> 저장됨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‘a’, ‘+’</a:t>
            </a:r>
            <a:r>
              <a:rPr kumimoji="1" lang="ko-KR" altLang="en-US" dirty="0"/>
              <a:t>와 같은 문자 상수는 </a:t>
            </a:r>
            <a:r>
              <a:rPr kumimoji="1" lang="en-US" altLang="ko-KR" dirty="0"/>
              <a:t>char </a:t>
            </a:r>
            <a:r>
              <a:rPr kumimoji="1" lang="ko-KR" altLang="en-US" dirty="0"/>
              <a:t>형이 아니라 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형임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Char</a:t>
            </a:r>
            <a:r>
              <a:rPr kumimoji="1" lang="ko-KR" altLang="en-US" dirty="0"/>
              <a:t>는 메모리의 </a:t>
            </a:r>
            <a:r>
              <a:rPr kumimoji="1" lang="en-US" altLang="ko-KR" dirty="0"/>
              <a:t>1 </a:t>
            </a:r>
            <a:r>
              <a:rPr kumimoji="1" lang="ko-KR" altLang="en-US" dirty="0"/>
              <a:t>바이트에 저장됨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Signed char </a:t>
            </a:r>
            <a:r>
              <a:rPr kumimoji="1" lang="ko-KR" altLang="en-US" dirty="0"/>
              <a:t>형의 값의 범위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-128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127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Unsigned char </a:t>
            </a:r>
            <a:r>
              <a:rPr kumimoji="1" lang="ko-KR" altLang="en-US" dirty="0"/>
              <a:t>형의 값의 범위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en-US" altLang="ko-KR" u="sng" dirty="0"/>
              <a:t>55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u="sng" dirty="0" err="1"/>
              <a:t>변환명세</a:t>
            </a:r>
            <a:r>
              <a:rPr kumimoji="1" lang="ko-KR" altLang="en-US" u="sng" dirty="0"/>
              <a:t> </a:t>
            </a:r>
            <a:r>
              <a:rPr kumimoji="1" lang="en-US" altLang="ko-KR" u="sng" dirty="0"/>
              <a:t>:</a:t>
            </a:r>
            <a:r>
              <a:rPr kumimoji="1" lang="ko-KR" altLang="en-US" u="sng" dirty="0"/>
              <a:t> </a:t>
            </a:r>
            <a:r>
              <a:rPr kumimoji="1" lang="en-US" altLang="ko-KR" u="sng" dirty="0"/>
              <a:t>%c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6F729-7FE5-894F-89E4-093D731D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943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281A0-E9EB-B446-A6F8-C82B464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B9F46-1039-7243-9803-EFCA149C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모든 수를 지수 형태로 변환하여 부호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가수부터 나누어 저장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ex)</a:t>
            </a:r>
            <a:r>
              <a:rPr kumimoji="1" lang="ko-KR" altLang="en-US" dirty="0"/>
              <a:t> </a:t>
            </a:r>
            <a:r>
              <a:rPr kumimoji="1" lang="en-US" altLang="ko-KR" dirty="0"/>
              <a:t>4.0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1.0</a:t>
            </a:r>
            <a:r>
              <a:rPr kumimoji="1" lang="ko-KR" altLang="en-US" dirty="0"/>
              <a:t> * </a:t>
            </a:r>
            <a:r>
              <a:rPr kumimoji="1" lang="en-US" altLang="ko-KR" dirty="0"/>
              <a:t>2^2</a:t>
            </a:r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부호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지수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가수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C1E1D-2ECE-CB42-999F-D3822E20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98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5B295-0CE7-A742-83C6-11D83764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08258-F937-EC42-99B2-FBAE376F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float</a:t>
            </a:r>
            <a:r>
              <a:rPr kumimoji="1" lang="ko-KR" altLang="en-US" dirty="0"/>
              <a:t>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 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          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31</a:t>
            </a:r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double</a:t>
            </a:r>
            <a:r>
              <a:rPr kumimoji="1" lang="ko-KR" altLang="en-US" dirty="0"/>
              <a:t>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11</a:t>
            </a:r>
            <a:r>
              <a:rPr kumimoji="1" lang="ko-KR" altLang="en-US" dirty="0"/>
              <a:t>               </a:t>
            </a:r>
            <a:r>
              <a:rPr kumimoji="1" lang="en-US" altLang="ko-KR" dirty="0"/>
              <a:t>12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63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3D2F7-AC81-C847-9427-4268B1CA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43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572168-AAA7-E149-A540-3D8CCA24F26C}"/>
              </a:ext>
            </a:extLst>
          </p:cNvPr>
          <p:cNvSpPr/>
          <p:nvPr/>
        </p:nvSpPr>
        <p:spPr>
          <a:xfrm>
            <a:off x="1057275" y="2886075"/>
            <a:ext cx="542925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9E7EF0-10AE-C945-B6A5-182563277041}"/>
              </a:ext>
            </a:extLst>
          </p:cNvPr>
          <p:cNvSpPr/>
          <p:nvPr/>
        </p:nvSpPr>
        <p:spPr>
          <a:xfrm>
            <a:off x="1600200" y="2886075"/>
            <a:ext cx="1671638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지수부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F090DC-CEAB-FB4D-AA13-96211B90F508}"/>
              </a:ext>
            </a:extLst>
          </p:cNvPr>
          <p:cNvSpPr/>
          <p:nvPr/>
        </p:nvSpPr>
        <p:spPr>
          <a:xfrm>
            <a:off x="3271837" y="2886074"/>
            <a:ext cx="2986087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가수부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A351-802B-BB4E-8AB8-7C0B122C9615}"/>
              </a:ext>
            </a:extLst>
          </p:cNvPr>
          <p:cNvSpPr/>
          <p:nvPr/>
        </p:nvSpPr>
        <p:spPr>
          <a:xfrm>
            <a:off x="1057275" y="5332410"/>
            <a:ext cx="542925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D12025-9FA5-D74B-8E0A-9D442C04EF15}"/>
              </a:ext>
            </a:extLst>
          </p:cNvPr>
          <p:cNvSpPr/>
          <p:nvPr/>
        </p:nvSpPr>
        <p:spPr>
          <a:xfrm>
            <a:off x="1600200" y="5332410"/>
            <a:ext cx="1671638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지수부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C76876-385F-1249-8E5D-387CFE4370B7}"/>
              </a:ext>
            </a:extLst>
          </p:cNvPr>
          <p:cNvSpPr/>
          <p:nvPr/>
        </p:nvSpPr>
        <p:spPr>
          <a:xfrm>
            <a:off x="3271837" y="5332409"/>
            <a:ext cx="5514976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가수부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919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200F-35AF-094D-A2F7-76F6A951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4771-43C0-EA4A-ABCD-D7DE9C06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float </a:t>
            </a:r>
            <a:r>
              <a:rPr kumimoji="1" lang="ko-KR" altLang="en-US" dirty="0"/>
              <a:t>정밀도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대략 유효숫자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double </a:t>
            </a:r>
            <a:r>
              <a:rPr kumimoji="1" lang="ko-KR" altLang="en-US" dirty="0"/>
              <a:t>정밀도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대략 유효숫자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자리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B182A-0AAF-B145-A66C-F0455107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44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E9EC2-BCE0-CF4A-8C68-672F7B8B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439"/>
            <a:ext cx="9582596" cy="29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C3DB8-F331-DA49-99F8-C638516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sizeof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FBA7B-C85C-4148-BF80-B8F4F277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피연산자로</a:t>
            </a:r>
            <a:r>
              <a:rPr kumimoji="1" lang="ko-KR" altLang="en-US" dirty="0"/>
              <a:t> 명시된 객체를 저장하는 데 필요한 바이트 수를 </a:t>
            </a:r>
            <a:r>
              <a:rPr kumimoji="1" lang="ko-KR" altLang="en-US" dirty="0" err="1"/>
              <a:t>알알아내기</a:t>
            </a:r>
            <a:r>
              <a:rPr kumimoji="1" lang="ko-KR" altLang="en-US" dirty="0"/>
              <a:t> 위해 사용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ko-KR" altLang="en-US" dirty="0"/>
              <a:t>피연산자로는 </a:t>
            </a:r>
            <a:r>
              <a:rPr kumimoji="1" lang="ko-KR" altLang="en-US" dirty="0" err="1"/>
              <a:t>자료형이나</a:t>
            </a:r>
            <a:r>
              <a:rPr kumimoji="1" lang="ko-KR" altLang="en-US" dirty="0"/>
              <a:t> 수식이 올 수 있음</a:t>
            </a:r>
            <a:endParaRPr kumimoji="1" lang="en-US" altLang="ko-KR" dirty="0"/>
          </a:p>
          <a:p>
            <a:pPr lvl="1">
              <a:buFontTx/>
              <a:buChar char="-"/>
            </a:pPr>
            <a:endParaRPr kumimoji="1" lang="en-US" altLang="ko-KR" dirty="0"/>
          </a:p>
          <a:p>
            <a:pPr lvl="1">
              <a:buFontTx/>
              <a:buChar char="-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ex)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: %d</a:t>
            </a:r>
            <a:r>
              <a:rPr kumimoji="1" lang="ko-KR" altLang="en-US" dirty="0"/>
              <a:t>바이트</a:t>
            </a:r>
            <a:r>
              <a:rPr kumimoji="1" lang="en-US" altLang="ko-KR" dirty="0"/>
              <a:t> \n”,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sizeof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C952B-B212-CA4B-8434-3891FDC9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0541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86910-7B87-E548-A618-393073FE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 승격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5625F-CB27-6049-8E22-B961E516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2129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char c;</a:t>
            </a:r>
          </a:p>
          <a:p>
            <a:pPr marL="0" indent="0">
              <a:buNone/>
            </a:pPr>
            <a:r>
              <a:rPr kumimoji="1" lang="en-US" altLang="ko-KR" dirty="0"/>
              <a:t>unsigned short s;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long l;</a:t>
            </a:r>
          </a:p>
          <a:p>
            <a:pPr marL="0" indent="0">
              <a:buNone/>
            </a:pPr>
            <a:r>
              <a:rPr kumimoji="1" lang="en-US" altLang="ko-KR" dirty="0"/>
              <a:t>float f;</a:t>
            </a:r>
          </a:p>
          <a:p>
            <a:pPr marL="0" indent="0">
              <a:buNone/>
            </a:pPr>
            <a:r>
              <a:rPr kumimoji="1" lang="en-US" altLang="ko-KR" dirty="0"/>
              <a:t>double d;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7A7F7-CAD0-1A49-A11A-833BD8E0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BBC82-C3FC-3E49-8A5F-2BD59FA2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29" y="1690688"/>
            <a:ext cx="6526306" cy="47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7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E3F8-81AC-ED42-92CB-F013C4B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캐스트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D33CB-947B-5548-A045-CF33D298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캐스트 연산자를 사용하여 명시적으로 형 변환 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캐스트 연산자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괄호 안의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), (float)</a:t>
            </a:r>
          </a:p>
          <a:p>
            <a:pPr lvl="1">
              <a:buFontTx/>
              <a:buChar char="-"/>
            </a:pPr>
            <a:r>
              <a:rPr kumimoji="1" lang="ko-KR" altLang="en-US" dirty="0"/>
              <a:t>형을 변환하고자하는 수식 앞에 붙임</a:t>
            </a:r>
            <a:endParaRPr kumimoji="1" lang="en-US" altLang="ko-KR" dirty="0"/>
          </a:p>
          <a:p>
            <a:pPr lvl="2">
              <a:buFontTx/>
              <a:buChar char="-"/>
            </a:pPr>
            <a:r>
              <a:rPr kumimoji="1" lang="en-US" altLang="ko-KR" dirty="0"/>
              <a:t>(float) sum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캐스트 예제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 err="1"/>
              <a:t>avg</a:t>
            </a:r>
            <a:r>
              <a:rPr kumimoji="1" lang="en-US" altLang="ko-KR" dirty="0"/>
              <a:t> = 1/3</a:t>
            </a:r>
          </a:p>
          <a:p>
            <a:pPr lvl="1">
              <a:buFontTx/>
              <a:buChar char="-"/>
            </a:pPr>
            <a:r>
              <a:rPr kumimoji="1" lang="en-US" altLang="ko-KR" dirty="0" err="1"/>
              <a:t>avg</a:t>
            </a:r>
            <a:r>
              <a:rPr kumimoji="1" lang="en-US" altLang="ko-KR" dirty="0"/>
              <a:t> = (float) 1 / 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609F6-5D74-0342-978D-75128BD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712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D110-BB9F-3C41-B6EA-B78094B2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7980F-AD74-A349-82AF-D7939338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소프트웨어 개발자를 위한 </a:t>
            </a:r>
            <a:r>
              <a:rPr kumimoji="1" lang="en-US" altLang="ko-KR" dirty="0"/>
              <a:t>C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김명호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윤성우의</a:t>
            </a:r>
            <a:r>
              <a:rPr kumimoji="1" lang="ko-KR" altLang="en-US" dirty="0"/>
              <a:t> 열혈 </a:t>
            </a:r>
            <a:r>
              <a:rPr kumimoji="1" lang="en-US" altLang="ko-KR" dirty="0"/>
              <a:t>c</a:t>
            </a:r>
            <a:r>
              <a:rPr kumimoji="1" lang="ko-KR" altLang="en-US" dirty="0"/>
              <a:t> 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윤성우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정혜경의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 프로그래밍</a:t>
            </a:r>
            <a:r>
              <a:rPr kumimoji="1" lang="en-US" altLang="ko-KR" dirty="0"/>
              <a:t>,</a:t>
            </a:r>
            <a:r>
              <a:rPr kumimoji="1" lang="ko-KR" altLang="en-US"/>
              <a:t> 정혜경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6AFF9-2316-B946-869B-39BFE2B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2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69D41-8A32-7741-8D4D-39A85C8C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E707F-7AF4-BA4E-9A93-DA584B73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인자를 </a:t>
            </a:r>
            <a:r>
              <a:rPr kumimoji="1" lang="ko-KR" altLang="en-US" dirty="0" err="1"/>
              <a:t>여러개</a:t>
            </a:r>
            <a:r>
              <a:rPr kumimoji="1" lang="ko-KR" altLang="en-US" dirty="0"/>
              <a:t> 가질 수 있음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안에 콤마로 분리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인자가 여러 개라도 첫 번째 인자만 출력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다른 인자들은 첫 번째 </a:t>
            </a:r>
            <a:r>
              <a:rPr kumimoji="1" lang="ko-KR" altLang="en-US" dirty="0" err="1"/>
              <a:t>인자에게</a:t>
            </a:r>
            <a:r>
              <a:rPr kumimoji="1" lang="ko-KR" altLang="en-US" dirty="0"/>
              <a:t> 출력 정보만 제공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(“ %d + %d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%d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\n”, 2, 3, 2 + 3);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00ED5D-011F-4C45-A8B8-AD4AAFCF529B}"/>
              </a:ext>
            </a:extLst>
          </p:cNvPr>
          <p:cNvGrpSpPr/>
          <p:nvPr/>
        </p:nvGrpSpPr>
        <p:grpSpPr>
          <a:xfrm>
            <a:off x="2685327" y="4953965"/>
            <a:ext cx="4791919" cy="1446835"/>
            <a:chOff x="2685327" y="4213185"/>
            <a:chExt cx="4791919" cy="1446835"/>
          </a:xfrm>
        </p:grpSpPr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172E1B1A-5D11-D740-ABBC-BF6F74B153A3}"/>
                </a:ext>
              </a:extLst>
            </p:cNvPr>
            <p:cNvCxnSpPr/>
            <p:nvPr/>
          </p:nvCxnSpPr>
          <p:spPr>
            <a:xfrm>
              <a:off x="2685327" y="4213185"/>
              <a:ext cx="0" cy="682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7D95E5A4-55EB-A54B-8C8A-C032C7A024A3}"/>
                </a:ext>
              </a:extLst>
            </p:cNvPr>
            <p:cNvCxnSpPr>
              <a:cxnSpLocks/>
            </p:cNvCxnSpPr>
            <p:nvPr/>
          </p:nvCxnSpPr>
          <p:spPr>
            <a:xfrm>
              <a:off x="3590082" y="4213185"/>
              <a:ext cx="0" cy="1134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9EF0A4AC-104D-FF48-8355-127C225D737B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37" y="4213185"/>
              <a:ext cx="0" cy="1446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E35B3799-7E32-034B-AD18-F7F7BAF5C6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327" y="4896091"/>
              <a:ext cx="38543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62FF8AA5-6789-3149-92E9-AD7D659A58EC}"/>
                </a:ext>
              </a:extLst>
            </p:cNvPr>
            <p:cNvCxnSpPr>
              <a:cxnSpLocks/>
            </p:cNvCxnSpPr>
            <p:nvPr/>
          </p:nvCxnSpPr>
          <p:spPr>
            <a:xfrm>
              <a:off x="3590082" y="5384158"/>
              <a:ext cx="32505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16736DBF-94C3-9148-A410-72CAED36D024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37" y="5660020"/>
              <a:ext cx="29824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00B52E8-7DF5-574F-A9ED-8A35DFC80B3C}"/>
                </a:ext>
              </a:extLst>
            </p:cNvPr>
            <p:cNvCxnSpPr/>
            <p:nvPr/>
          </p:nvCxnSpPr>
          <p:spPr>
            <a:xfrm flipV="1">
              <a:off x="6539696" y="4294208"/>
              <a:ext cx="0" cy="601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61F810A-17BA-F84C-A213-4DB301B4B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638" y="4294209"/>
              <a:ext cx="0" cy="1089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304EBDF-4D3F-604A-A29F-63D38B9D4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7955" y="4294208"/>
              <a:ext cx="0" cy="136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9F189578-BF5D-EF44-9FCB-D14AD44D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03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D69F4-75A3-6545-96FA-7AAEE919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C98BF-E6EA-EC4B-A2C1-58DF1600C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 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 + %d </a:t>
            </a:r>
            <a:r>
              <a:rPr kumimoji="1" lang="ko-KR" altLang="en-US" dirty="0"/>
              <a:t>은</a:t>
            </a:r>
            <a:r>
              <a:rPr kumimoji="1" lang="en-US" altLang="ko-KR" dirty="0"/>
              <a:t>(</a:t>
            </a:r>
            <a:r>
              <a:rPr kumimoji="1" lang="ko-KR" altLang="en-US" dirty="0"/>
              <a:t>는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%d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\n”, 2, 3, 2+3);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은</a:t>
            </a:r>
            <a:r>
              <a:rPr kumimoji="1" lang="en-US" altLang="ko-KR" dirty="0"/>
              <a:t>(</a:t>
            </a:r>
            <a:r>
              <a:rPr kumimoji="1" lang="ko-KR" altLang="en-US" dirty="0"/>
              <a:t>는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AAB93D-E5D1-9C40-8EA0-6974800BB11A}"/>
              </a:ext>
            </a:extLst>
          </p:cNvPr>
          <p:cNvSpPr/>
          <p:nvPr/>
        </p:nvSpPr>
        <p:spPr>
          <a:xfrm>
            <a:off x="838200" y="1805650"/>
            <a:ext cx="10030428" cy="32061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EAC151-1EDF-3646-A5FA-C9F98C25297D}"/>
              </a:ext>
            </a:extLst>
          </p:cNvPr>
          <p:cNvSpPr/>
          <p:nvPr/>
        </p:nvSpPr>
        <p:spPr>
          <a:xfrm>
            <a:off x="838200" y="5627226"/>
            <a:ext cx="10030428" cy="9587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69A72-156F-7A4B-8B26-90A7A96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7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8E59F-E8DC-2343-A050-74FDDBB3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73D75-487A-9D4A-AE7E-1D312748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40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대표적인 입력 함수 </a:t>
            </a:r>
            <a:r>
              <a:rPr kumimoji="1" lang="en-US" altLang="ko-KR" dirty="0"/>
              <a:t>(</a:t>
            </a:r>
            <a:r>
              <a:rPr kumimoji="1" lang="ko-KR" altLang="en-US" dirty="0"/>
              <a:t>키보드로부터 입력 받음</a:t>
            </a:r>
            <a:r>
              <a:rPr kumimoji="1" lang="en-US" altLang="ko-KR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사용 방법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 err="1"/>
              <a:t>scanf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 입력 데이터 형 </a:t>
            </a:r>
            <a:r>
              <a:rPr kumimoji="1" lang="en-US" altLang="ko-KR" dirty="0"/>
              <a:t>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);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입력 데이터 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</a:t>
            </a:r>
            <a:r>
              <a:rPr kumimoji="1" lang="ko-KR" altLang="en-US" dirty="0"/>
              <a:t>로 시작하여 </a:t>
            </a:r>
            <a:r>
              <a:rPr kumimoji="1" lang="ko-KR" altLang="en-US" dirty="0" err="1"/>
              <a:t>변환문자로</a:t>
            </a:r>
            <a:r>
              <a:rPr kumimoji="1" lang="ko-KR" altLang="en-US" dirty="0"/>
              <a:t> 끝남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변환 명세로 지정된 형으로 입력이 안되면 입력이 안됨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33008-1E39-424A-ABAE-5392823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68E66-F1FD-5246-92D0-B17D93D0A863}"/>
              </a:ext>
            </a:extLst>
          </p:cNvPr>
          <p:cNvSpPr txBox="1"/>
          <p:nvPr/>
        </p:nvSpPr>
        <p:spPr>
          <a:xfrm>
            <a:off x="5648325" y="543302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</a:t>
            </a:r>
            <a:r>
              <a:rPr kumimoji="1" lang="ko-KR" altLang="en-US" dirty="0"/>
              <a:t>변수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“</a:t>
            </a:r>
            <a:r>
              <a:rPr kumimoji="1" lang="ko-KR" altLang="en-US" dirty="0"/>
              <a:t>값을 저장할 수 있는 메모리 공간에 붙은 이름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2444-247D-E446-997C-9AFA735B5752}"/>
              </a:ext>
            </a:extLst>
          </p:cNvPr>
          <p:cNvSpPr/>
          <p:nvPr/>
        </p:nvSpPr>
        <p:spPr>
          <a:xfrm>
            <a:off x="5648325" y="5353050"/>
            <a:ext cx="5048250" cy="10953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110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E935E-C228-864E-9411-C7706F41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F3E52-C4B4-BE47-AD36-AA16F50F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year;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태어난 년도를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&amp;year);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당신은 </a:t>
            </a:r>
            <a:r>
              <a:rPr kumimoji="1" lang="en-US" altLang="ko-KR" dirty="0"/>
              <a:t>%d</a:t>
            </a:r>
            <a:r>
              <a:rPr kumimoji="1" lang="ko-KR" altLang="en-US" dirty="0"/>
              <a:t>살 입니다</a:t>
            </a:r>
            <a:r>
              <a:rPr kumimoji="1" lang="en-US" altLang="ko-KR" dirty="0"/>
              <a:t>.\n”, 2019 – year + 1);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882FA-B1CF-4C49-BC25-7767CF1E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44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786CB-2B91-474D-8669-27772F72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3</a:t>
            </a:r>
            <a:r>
              <a:rPr kumimoji="1" lang="ko-KR" altLang="en-US" dirty="0"/>
              <a:t>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78BD-2190-704C-ABFB-A3F26880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 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  </a:t>
            </a:r>
            <a:r>
              <a:rPr kumimoji="1" lang="ko-KR" altLang="en-US" dirty="0"/>
              <a:t>태어난 년도를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2000</a:t>
            </a:r>
          </a:p>
          <a:p>
            <a:pPr marL="0" indent="0">
              <a:buNone/>
            </a:pPr>
            <a:r>
              <a:rPr kumimoji="1" lang="ko-KR" altLang="en-US" dirty="0"/>
              <a:t>  당신은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살 입니다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태어난 년도를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abc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당신은 </a:t>
            </a:r>
            <a:r>
              <a:rPr kumimoji="1" lang="en-US" altLang="ko-KR" dirty="0"/>
              <a:t>-116566098</a:t>
            </a:r>
            <a:r>
              <a:rPr kumimoji="1" lang="ko-KR" altLang="en-US" dirty="0"/>
              <a:t>살 입니다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49FA22-62C1-654E-BB66-BF6226AA644E}"/>
              </a:ext>
            </a:extLst>
          </p:cNvPr>
          <p:cNvSpPr/>
          <p:nvPr/>
        </p:nvSpPr>
        <p:spPr>
          <a:xfrm>
            <a:off x="1014413" y="2257425"/>
            <a:ext cx="5900737" cy="15716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88969-EBD5-2045-BF9C-DA7CFFF17B3D}"/>
              </a:ext>
            </a:extLst>
          </p:cNvPr>
          <p:cNvSpPr/>
          <p:nvPr/>
        </p:nvSpPr>
        <p:spPr>
          <a:xfrm>
            <a:off x="1014413" y="4001294"/>
            <a:ext cx="5900737" cy="15716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9E7CD-009E-FD49-92DD-802558FC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95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{3207C5A8-68F6-1D4A-A275-F365EEE92E59}tf10001072</Template>
  <TotalTime>1478</TotalTime>
  <Words>1212</Words>
  <Application>Microsoft Macintosh PowerPoint</Application>
  <PresentationFormat>와이드스크린</PresentationFormat>
  <Paragraphs>465</Paragraphs>
  <Slides>48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Wingdings</vt:lpstr>
      <vt:lpstr>Office 테마</vt:lpstr>
      <vt:lpstr>1회차</vt:lpstr>
      <vt:lpstr>PowerPoint 프레젠테이션</vt:lpstr>
      <vt:lpstr>예제 1</vt:lpstr>
      <vt:lpstr>printf()</vt:lpstr>
      <vt:lpstr>printf()</vt:lpstr>
      <vt:lpstr>예제 2</vt:lpstr>
      <vt:lpstr>scanf()</vt:lpstr>
      <vt:lpstr>예제 3</vt:lpstr>
      <vt:lpstr>예제 3 결과</vt:lpstr>
      <vt:lpstr>주석문</vt:lpstr>
      <vt:lpstr>예제 4</vt:lpstr>
      <vt:lpstr>키워드</vt:lpstr>
      <vt:lpstr>키워드</vt:lpstr>
      <vt:lpstr>예제 5</vt:lpstr>
      <vt:lpstr>식별자</vt:lpstr>
      <vt:lpstr>식별자</vt:lpstr>
      <vt:lpstr>상수</vt:lpstr>
      <vt:lpstr>정수 상수</vt:lpstr>
      <vt:lpstr>부동형 상수 (실수)</vt:lpstr>
      <vt:lpstr>예제 6</vt:lpstr>
      <vt:lpstr>예제 6 결과</vt:lpstr>
      <vt:lpstr>문자 상수</vt:lpstr>
      <vt:lpstr>문자열 상수</vt:lpstr>
      <vt:lpstr>예제 7</vt:lpstr>
      <vt:lpstr>예제 7 결과</vt:lpstr>
      <vt:lpstr>연산자 우선순위</vt:lpstr>
      <vt:lpstr>배정 연산자</vt:lpstr>
      <vt:lpstr>증가, 감소 연산자</vt:lpstr>
      <vt:lpstr>예제 8</vt:lpstr>
      <vt:lpstr>예제 8 결과 </vt:lpstr>
      <vt:lpstr>복합 배정 연산자</vt:lpstr>
      <vt:lpstr>자료형</vt:lpstr>
      <vt:lpstr>기본 자료형</vt:lpstr>
      <vt:lpstr>선언문</vt:lpstr>
      <vt:lpstr>예제 9</vt:lpstr>
      <vt:lpstr>정수</vt:lpstr>
      <vt:lpstr>정수</vt:lpstr>
      <vt:lpstr>정수</vt:lpstr>
      <vt:lpstr>int 부류 자료형</vt:lpstr>
      <vt:lpstr>정수 오버플로</vt:lpstr>
      <vt:lpstr>문자</vt:lpstr>
      <vt:lpstr>실수</vt:lpstr>
      <vt:lpstr>실수</vt:lpstr>
      <vt:lpstr>실수</vt:lpstr>
      <vt:lpstr>sizeof</vt:lpstr>
      <vt:lpstr>정수 승격</vt:lpstr>
      <vt:lpstr>캐스트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1회차</dc:title>
  <dc:creator>조한주</dc:creator>
  <cp:lastModifiedBy>조한주</cp:lastModifiedBy>
  <cp:revision>72</cp:revision>
  <dcterms:created xsi:type="dcterms:W3CDTF">2019-04-03T07:01:32Z</dcterms:created>
  <dcterms:modified xsi:type="dcterms:W3CDTF">2019-04-06T01:12:37Z</dcterms:modified>
</cp:coreProperties>
</file>