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4" r:id="rId3"/>
    <p:sldId id="307" r:id="rId4"/>
    <p:sldId id="305" r:id="rId5"/>
    <p:sldId id="306" r:id="rId6"/>
    <p:sldId id="294" r:id="rId7"/>
    <p:sldId id="292" r:id="rId8"/>
    <p:sldId id="293" r:id="rId9"/>
    <p:sldId id="302" r:id="rId10"/>
    <p:sldId id="295" r:id="rId11"/>
    <p:sldId id="296" r:id="rId12"/>
    <p:sldId id="297" r:id="rId13"/>
    <p:sldId id="298" r:id="rId14"/>
    <p:sldId id="299" r:id="rId15"/>
    <p:sldId id="300" r:id="rId16"/>
    <p:sldId id="303" r:id="rId17"/>
    <p:sldId id="301" r:id="rId18"/>
    <p:sldId id="308" r:id="rId19"/>
    <p:sldId id="309" r:id="rId20"/>
    <p:sldId id="314" r:id="rId21"/>
    <p:sldId id="313" r:id="rId22"/>
    <p:sldId id="310" r:id="rId23"/>
    <p:sldId id="311" r:id="rId24"/>
    <p:sldId id="312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28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01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21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D37DE-CDBC-E041-ABB2-119A2D2C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9B7F8-6E8A-834F-A8F1-824309D94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17ECF-3706-D94C-981B-E6B33538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C5CC7-718F-DE41-9521-73CC00C7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FDEE5-3A66-9C44-9D53-438358C6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05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53181-855F-D648-9E08-F1BBB01F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9839F-D693-5D43-A976-3D6404412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3FC25-916A-2743-B2C1-209FE7D9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854E7-A9CF-6D40-BB0C-F30B4206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DA707-CB6F-B447-AE22-237A92F1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72026A-4718-0949-851C-A4D06EBE3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20584D-9DB3-D544-8F94-9609E5BF7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BE801-67DC-154C-84B7-A315600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0BDC4-D0B3-F347-BD9C-49D69D49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940CB-01A1-5845-B36A-95D3238F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97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138A-F288-3840-828A-E1BBD87A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C90D9-985F-AB42-8E02-72B8C5DA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2D124-A221-EE4C-B5C4-CD7548A1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4901E-13F7-B841-9480-E45C7E68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0E1DE-1177-4945-B2A3-473BD9DC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70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4D328-3DFE-2947-9539-CA519E7E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2B7BF-A117-654E-A061-1D22130F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ADDF6-E5E1-6E41-9F08-5CE30CFB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8A759-8A34-254C-A102-60D6E6C6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2FBED-6E98-AA4F-A9D7-4873965E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97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A3355-CA05-5A4F-ABA4-CC7B9921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536B8-44E4-1449-8B7D-121AF5D3D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3806E4-8E4E-0247-90E0-CADF6425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78D76-CF30-A74B-9927-DF33262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D87FD-2C5C-A34A-B095-0036C5F4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B9EE8-E853-C244-BDB0-7930D0E8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49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C1B7D-8A83-A04F-9CB9-421DB4E0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5AF5C-F38B-B74D-9C60-991B5BCCF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6448E-57D4-3748-A508-5E93C4C2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20C19-3B16-3845-844B-EBC5E38EB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C63C-1F92-2648-8529-5EAF8EA33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2F20FE-7410-7F47-9CC0-7C1ACECD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F03498-E664-8640-82AD-D635DD7F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1823FC-2FEA-5749-8351-277C5B96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838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6ECE5-2658-C640-A3B0-FA2520F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309B6E-8A3D-334F-BBE9-49AF4429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32090-F1CB-DC4F-88CE-411A55D9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45AE48-1184-7A4F-A686-DB8252E2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100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40CBC8-9956-8040-BBAA-48446A5D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8FE84-2DE0-D142-9237-14FB033C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1E600-9DB0-634C-9A1F-757A4140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491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48AB-B479-3A4B-A8C0-54C98D10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7A478-6541-944C-94DB-760BAE8E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05747-E0A5-A44E-B043-6DA99FD44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3C0FD-F2AC-874B-BBFC-B65F0183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71F12-08C0-3447-A025-F5C8DAE4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97A17-000A-804B-9E3E-A90305AE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04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BBA08-0655-7044-A269-0998D6B1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E55BDB-606A-1340-BB9C-4C10D2750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358C-34AD-1440-9C38-DA5DE49DC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AC9EE-AB5A-AD43-B46C-1237B9C1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D662D-ADAB-C347-BCFA-0733C2A0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62F76-7074-4042-9129-9E958FD1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9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D7010A-AA50-4B40-8D91-171C0234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A54AD-43EC-8A46-BD48-C24AB209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A04BD-2771-C34A-B26A-24F57E39D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3BF3-FB47-F040-A28B-D546F3A62287}" type="datetimeFigureOut">
              <a:rPr kumimoji="1" lang="ko-KR" altLang="en-US" smtClean="0"/>
              <a:t>2019. 4. 12.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C664-C1A9-2E40-9072-AEEFC0650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7CF36-4AFB-2748-B90A-27629AB58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3346-3167-0645-95AE-29628C53AB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109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C3B5-DDDC-5D4D-B76F-958A09DB9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 err="1"/>
              <a:t>회차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58EE6D-58AD-3B43-A00E-7758964A9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7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E1B95-0FAE-6640-85CE-41312380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 </a:t>
            </a:r>
            <a:r>
              <a:rPr kumimoji="1" lang="ko-KR" altLang="en-US" dirty="0" err="1"/>
              <a:t>오버플로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0573A-84B9-6E4D-A41E-3E67CCFE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49116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" altLang="ko-KR" dirty="0"/>
              <a:t>#include&lt;</a:t>
            </a:r>
            <a:r>
              <a:rPr kumimoji="1" lang="en" altLang="ko-KR" dirty="0" err="1"/>
              <a:t>stdio.h</a:t>
            </a:r>
            <a:r>
              <a:rPr kumimoji="1" lang="en" altLang="ko-KR" dirty="0"/>
              <a:t>&gt;</a:t>
            </a:r>
          </a:p>
          <a:p>
            <a:pPr marL="0" indent="0">
              <a:buNone/>
            </a:pPr>
            <a:r>
              <a:rPr kumimoji="1" lang="en" altLang="ko-KR" dirty="0" err="1"/>
              <a:t>int</a:t>
            </a:r>
            <a:r>
              <a:rPr kumimoji="1" lang="en" altLang="ko-KR" dirty="0"/>
              <a:t> main(){</a:t>
            </a:r>
          </a:p>
          <a:p>
            <a:pPr marL="0" indent="0">
              <a:buNone/>
            </a:pPr>
            <a:r>
              <a:rPr kumimoji="1" lang="en" altLang="ko-KR" dirty="0"/>
              <a:t>char c1 = 127, c2 = 128, c3 = 129;</a:t>
            </a:r>
          </a:p>
          <a:p>
            <a:pPr marL="0" indent="0">
              <a:buNone/>
            </a:pPr>
            <a:endParaRPr kumimoji="1" lang="en" altLang="ko-KR" dirty="0"/>
          </a:p>
          <a:p>
            <a:pPr marL="0" indent="0">
              <a:buNone/>
            </a:pPr>
            <a:r>
              <a:rPr kumimoji="1" lang="en" altLang="ko-KR" dirty="0"/>
              <a:t>    </a:t>
            </a:r>
            <a:r>
              <a:rPr kumimoji="1" lang="en" altLang="ko-KR" dirty="0" err="1"/>
              <a:t>printf</a:t>
            </a:r>
            <a:r>
              <a:rPr kumimoji="1" lang="en" altLang="ko-KR" dirty="0"/>
              <a:t>("c1 = %d\n",c1);</a:t>
            </a:r>
          </a:p>
          <a:p>
            <a:pPr marL="0" indent="0">
              <a:buNone/>
            </a:pPr>
            <a:r>
              <a:rPr kumimoji="1" lang="en" altLang="ko-KR" dirty="0"/>
              <a:t>    </a:t>
            </a:r>
            <a:r>
              <a:rPr kumimoji="1" lang="en" altLang="ko-KR" dirty="0" err="1"/>
              <a:t>printf</a:t>
            </a:r>
            <a:r>
              <a:rPr kumimoji="1" lang="en" altLang="ko-KR" dirty="0"/>
              <a:t>("c2 = %d\n",c2);</a:t>
            </a:r>
          </a:p>
          <a:p>
            <a:pPr marL="0" indent="0">
              <a:buNone/>
            </a:pPr>
            <a:r>
              <a:rPr kumimoji="1" lang="en" altLang="ko-KR" dirty="0"/>
              <a:t>    </a:t>
            </a:r>
            <a:r>
              <a:rPr kumimoji="1" lang="en" altLang="ko-KR" dirty="0" err="1"/>
              <a:t>printf</a:t>
            </a:r>
            <a:r>
              <a:rPr kumimoji="1" lang="en" altLang="ko-KR" dirty="0"/>
              <a:t>("c3 = %d\n",c3);</a:t>
            </a:r>
          </a:p>
          <a:p>
            <a:pPr marL="0" indent="0">
              <a:buNone/>
            </a:pPr>
            <a:endParaRPr kumimoji="1" lang="en" altLang="ko-KR" dirty="0"/>
          </a:p>
          <a:p>
            <a:pPr marL="0" indent="0">
              <a:buNone/>
            </a:pPr>
            <a:r>
              <a:rPr kumimoji="1" lang="en" altLang="ko-KR" dirty="0"/>
              <a:t>    return 0;</a:t>
            </a:r>
          </a:p>
          <a:p>
            <a:pPr marL="0" indent="0">
              <a:buNone/>
            </a:pPr>
            <a:r>
              <a:rPr kumimoji="1" lang="en" altLang="ko-KR" dirty="0"/>
              <a:t>}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A9246-0A42-5747-82D6-C2BEEEBC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DA4CD8-2846-804E-926A-83A2D47BF609}"/>
              </a:ext>
            </a:extLst>
          </p:cNvPr>
          <p:cNvSpPr txBox="1">
            <a:spLocks/>
          </p:cNvSpPr>
          <p:nvPr/>
        </p:nvSpPr>
        <p:spPr>
          <a:xfrm>
            <a:off x="604837" y="1690688"/>
            <a:ext cx="5491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값의 </a:t>
            </a:r>
            <a:r>
              <a:rPr kumimoji="1" lang="ko-KR" altLang="en-US" dirty="0" err="1"/>
              <a:t>법위를</a:t>
            </a:r>
            <a:r>
              <a:rPr kumimoji="1" lang="ko-KR" altLang="en-US" dirty="0"/>
              <a:t> 초과할 때 발생</a:t>
            </a:r>
            <a:endParaRPr kumimoji="1"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정수 </a:t>
            </a:r>
            <a:r>
              <a:rPr kumimoji="1" lang="ko-KR" altLang="en-US" dirty="0" err="1"/>
              <a:t>오버플로가</a:t>
            </a:r>
            <a:r>
              <a:rPr kumimoji="1" lang="ko-KR" altLang="en-US" dirty="0"/>
              <a:t> 발생해도 프로그램은 계속 수행되지만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논리적으로 부정확한 값이 계산됨</a:t>
            </a:r>
          </a:p>
        </p:txBody>
      </p:sp>
    </p:spTree>
    <p:extLst>
      <p:ext uri="{BB962C8B-B14F-4D97-AF65-F5344CB8AC3E}">
        <p14:creationId xmlns:p14="http://schemas.microsoft.com/office/powerpoint/2010/main" val="197158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AC11-E790-054F-9183-C290D641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5A2E3-2CC8-AE42-A901-802DFAC2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문자도 컴퓨터에 저장될 때에는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비트열로</a:t>
            </a:r>
            <a:r>
              <a:rPr kumimoji="1" lang="ko-KR" altLang="en-US" dirty="0"/>
              <a:t> 저장됨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‘a’, ‘+’</a:t>
            </a:r>
            <a:r>
              <a:rPr kumimoji="1" lang="ko-KR" altLang="en-US" dirty="0"/>
              <a:t>와 같은 문자 상수는 </a:t>
            </a:r>
            <a:r>
              <a:rPr kumimoji="1" lang="en-US" altLang="ko-KR" dirty="0"/>
              <a:t>char </a:t>
            </a:r>
            <a:r>
              <a:rPr kumimoji="1" lang="ko-KR" altLang="en-US" dirty="0"/>
              <a:t>형이 아니라 </a:t>
            </a: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형임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Char</a:t>
            </a:r>
            <a:r>
              <a:rPr kumimoji="1" lang="ko-KR" altLang="en-US" dirty="0"/>
              <a:t>는 메모리의 </a:t>
            </a:r>
            <a:r>
              <a:rPr kumimoji="1" lang="en-US" altLang="ko-KR" dirty="0"/>
              <a:t>1 </a:t>
            </a:r>
            <a:r>
              <a:rPr kumimoji="1" lang="ko-KR" altLang="en-US" dirty="0"/>
              <a:t>바이트에 저장됨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Signed char </a:t>
            </a:r>
            <a:r>
              <a:rPr kumimoji="1" lang="ko-KR" altLang="en-US" dirty="0"/>
              <a:t>형의 값의 범위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-128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127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Unsigned char </a:t>
            </a:r>
            <a:r>
              <a:rPr kumimoji="1" lang="ko-KR" altLang="en-US" dirty="0"/>
              <a:t>형의 값의 범위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en-US" altLang="ko-KR" u="sng" dirty="0"/>
              <a:t>55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u="sng" dirty="0" err="1"/>
              <a:t>변환명세</a:t>
            </a:r>
            <a:r>
              <a:rPr kumimoji="1" lang="ko-KR" altLang="en-US" u="sng" dirty="0"/>
              <a:t> </a:t>
            </a:r>
            <a:r>
              <a:rPr kumimoji="1" lang="en-US" altLang="ko-KR" u="sng" dirty="0"/>
              <a:t>:</a:t>
            </a:r>
            <a:r>
              <a:rPr kumimoji="1" lang="ko-KR" altLang="en-US" u="sng" dirty="0"/>
              <a:t> </a:t>
            </a:r>
            <a:r>
              <a:rPr kumimoji="1" lang="en-US" altLang="ko-KR" u="sng" dirty="0"/>
              <a:t>%c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6F729-7FE5-894F-89E4-093D731D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15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281A0-E9EB-B446-A6F8-C82B464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B9F46-1039-7243-9803-EFCA149C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모든 수를 지수 형태로 변환하여 부호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가수부터 나누어 저장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ex)</a:t>
            </a:r>
            <a:r>
              <a:rPr kumimoji="1" lang="ko-KR" altLang="en-US" dirty="0"/>
              <a:t> </a:t>
            </a:r>
            <a:r>
              <a:rPr kumimoji="1" lang="en-US" altLang="ko-KR" dirty="0"/>
              <a:t>4.0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1.0</a:t>
            </a:r>
            <a:r>
              <a:rPr kumimoji="1" lang="ko-KR" altLang="en-US" dirty="0"/>
              <a:t> * </a:t>
            </a:r>
            <a:r>
              <a:rPr kumimoji="1" lang="en-US" altLang="ko-KR" dirty="0"/>
              <a:t>2^2</a:t>
            </a:r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부호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지수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가수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C1E1D-2ECE-CB42-999F-D3822E20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378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5B295-0CE7-A742-83C6-11D83764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08258-F937-EC42-99B2-FBAE376F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float</a:t>
            </a:r>
            <a:r>
              <a:rPr kumimoji="1" lang="ko-KR" altLang="en-US" dirty="0"/>
              <a:t>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 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           </a:t>
            </a: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31</a:t>
            </a:r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double</a:t>
            </a:r>
            <a:r>
              <a:rPr kumimoji="1" lang="ko-KR" altLang="en-US" dirty="0"/>
              <a:t>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11</a:t>
            </a:r>
            <a:r>
              <a:rPr kumimoji="1" lang="ko-KR" altLang="en-US" dirty="0"/>
              <a:t>               </a:t>
            </a:r>
            <a:r>
              <a:rPr kumimoji="1" lang="en-US" altLang="ko-KR" dirty="0"/>
              <a:t>12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63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3D2F7-AC81-C847-9427-4268B1CA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572168-AAA7-E149-A540-3D8CCA24F26C}"/>
              </a:ext>
            </a:extLst>
          </p:cNvPr>
          <p:cNvSpPr/>
          <p:nvPr/>
        </p:nvSpPr>
        <p:spPr>
          <a:xfrm>
            <a:off x="1057275" y="2886075"/>
            <a:ext cx="542925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9E7EF0-10AE-C945-B6A5-182563277041}"/>
              </a:ext>
            </a:extLst>
          </p:cNvPr>
          <p:cNvSpPr/>
          <p:nvPr/>
        </p:nvSpPr>
        <p:spPr>
          <a:xfrm>
            <a:off x="1600200" y="2886075"/>
            <a:ext cx="1671638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지수부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F090DC-CEAB-FB4D-AA13-96211B90F508}"/>
              </a:ext>
            </a:extLst>
          </p:cNvPr>
          <p:cNvSpPr/>
          <p:nvPr/>
        </p:nvSpPr>
        <p:spPr>
          <a:xfrm>
            <a:off x="3271837" y="2886074"/>
            <a:ext cx="2986087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가수부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DA351-802B-BB4E-8AB8-7C0B122C9615}"/>
              </a:ext>
            </a:extLst>
          </p:cNvPr>
          <p:cNvSpPr/>
          <p:nvPr/>
        </p:nvSpPr>
        <p:spPr>
          <a:xfrm>
            <a:off x="1057275" y="5332410"/>
            <a:ext cx="542925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D12025-9FA5-D74B-8E0A-9D442C04EF15}"/>
              </a:ext>
            </a:extLst>
          </p:cNvPr>
          <p:cNvSpPr/>
          <p:nvPr/>
        </p:nvSpPr>
        <p:spPr>
          <a:xfrm>
            <a:off x="1600200" y="5332410"/>
            <a:ext cx="1671638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지수부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C76876-385F-1249-8E5D-387CFE4370B7}"/>
              </a:ext>
            </a:extLst>
          </p:cNvPr>
          <p:cNvSpPr/>
          <p:nvPr/>
        </p:nvSpPr>
        <p:spPr>
          <a:xfrm>
            <a:off x="3271837" y="5332409"/>
            <a:ext cx="5514976" cy="671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가수부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76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3200F-35AF-094D-A2F7-76F6A951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4771-43C0-EA4A-ABCD-D7DE9C06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float </a:t>
            </a:r>
            <a:r>
              <a:rPr kumimoji="1" lang="ko-KR" altLang="en-US" dirty="0"/>
              <a:t>정밀도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대략 유효숫자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double </a:t>
            </a:r>
            <a:r>
              <a:rPr kumimoji="1" lang="ko-KR" altLang="en-US" dirty="0"/>
              <a:t>정밀도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대략 유효숫자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자리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B182A-0AAF-B145-A66C-F0455107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E9EC2-BCE0-CF4A-8C68-672F7B8B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9439"/>
            <a:ext cx="9582596" cy="29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C3DB8-F331-DA49-99F8-C638516F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sizeof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FBA7B-C85C-4148-BF80-B8F4F277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피연산자로</a:t>
            </a:r>
            <a:r>
              <a:rPr kumimoji="1" lang="ko-KR" altLang="en-US" dirty="0"/>
              <a:t> 명시된 객체를 저장하는 데 필요한 바이트 수를 </a:t>
            </a:r>
            <a:r>
              <a:rPr kumimoji="1" lang="ko-KR" altLang="en-US" dirty="0" err="1"/>
              <a:t>알알아내기</a:t>
            </a:r>
            <a:r>
              <a:rPr kumimoji="1" lang="ko-KR" altLang="en-US" dirty="0"/>
              <a:t> 위해 사용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ko-KR" altLang="en-US" dirty="0"/>
              <a:t>피연산자로는 </a:t>
            </a:r>
            <a:r>
              <a:rPr kumimoji="1" lang="ko-KR" altLang="en-US" dirty="0" err="1"/>
              <a:t>자료형이나</a:t>
            </a:r>
            <a:r>
              <a:rPr kumimoji="1" lang="ko-KR" altLang="en-US" dirty="0"/>
              <a:t> 수식이 올 수 있음</a:t>
            </a:r>
            <a:endParaRPr kumimoji="1" lang="en-US" altLang="ko-KR" dirty="0"/>
          </a:p>
          <a:p>
            <a:pPr lvl="1">
              <a:buFontTx/>
              <a:buChar char="-"/>
            </a:pPr>
            <a:endParaRPr kumimoji="1" lang="en-US" altLang="ko-KR" dirty="0"/>
          </a:p>
          <a:p>
            <a:pPr lvl="1">
              <a:buFontTx/>
              <a:buChar char="-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ex) 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: %d</a:t>
            </a:r>
            <a:r>
              <a:rPr kumimoji="1" lang="ko-KR" altLang="en-US" dirty="0"/>
              <a:t>바이트</a:t>
            </a:r>
            <a:r>
              <a:rPr kumimoji="1" lang="en-US" altLang="ko-KR" dirty="0"/>
              <a:t> \n”,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sizeof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C952B-B212-CA4B-8434-3891FDC9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40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86910-7B87-E548-A618-393073FE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 승격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5625F-CB27-6049-8E22-B961E516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2129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char c;</a:t>
            </a:r>
          </a:p>
          <a:p>
            <a:pPr marL="0" indent="0">
              <a:buNone/>
            </a:pPr>
            <a:r>
              <a:rPr kumimoji="1" lang="en-US" altLang="ko-KR" dirty="0"/>
              <a:t>unsigned short s;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long l;</a:t>
            </a:r>
          </a:p>
          <a:p>
            <a:pPr marL="0" indent="0">
              <a:buNone/>
            </a:pPr>
            <a:r>
              <a:rPr kumimoji="1" lang="en-US" altLang="ko-KR" dirty="0"/>
              <a:t>float f;</a:t>
            </a:r>
          </a:p>
          <a:p>
            <a:pPr marL="0" indent="0">
              <a:buNone/>
            </a:pPr>
            <a:r>
              <a:rPr kumimoji="1" lang="en-US" altLang="ko-KR" dirty="0"/>
              <a:t>double d;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7A7F7-CAD0-1A49-A11A-833BD8E0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BBC82-C3FC-3E49-8A5F-2BD59FA2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29" y="1690688"/>
            <a:ext cx="6526306" cy="47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FE3F8-81AC-ED42-92CB-F013C4B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캐스트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D33CB-947B-5548-A045-CF33D298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캐스트 연산자를 사용하여 명시적으로 형 변환 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캐스트 연산자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괄호 안의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), (float)</a:t>
            </a:r>
          </a:p>
          <a:p>
            <a:pPr lvl="1">
              <a:buFontTx/>
              <a:buChar char="-"/>
            </a:pPr>
            <a:r>
              <a:rPr kumimoji="1" lang="ko-KR" altLang="en-US" dirty="0"/>
              <a:t>형을 변환하고자하는 수식 앞에 붙임</a:t>
            </a:r>
            <a:endParaRPr kumimoji="1" lang="en-US" altLang="ko-KR" dirty="0"/>
          </a:p>
          <a:p>
            <a:pPr lvl="2">
              <a:buFontTx/>
              <a:buChar char="-"/>
            </a:pPr>
            <a:r>
              <a:rPr kumimoji="1" lang="en-US" altLang="ko-KR" dirty="0"/>
              <a:t>(float) sum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캐스트 예제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 err="1"/>
              <a:t>avg</a:t>
            </a:r>
            <a:r>
              <a:rPr kumimoji="1" lang="en-US" altLang="ko-KR" dirty="0"/>
              <a:t> = 1/3</a:t>
            </a:r>
          </a:p>
          <a:p>
            <a:pPr lvl="1">
              <a:buFontTx/>
              <a:buChar char="-"/>
            </a:pPr>
            <a:r>
              <a:rPr kumimoji="1" lang="en-US" altLang="ko-KR" dirty="0" err="1"/>
              <a:t>avg</a:t>
            </a:r>
            <a:r>
              <a:rPr kumimoji="1" lang="en-US" altLang="ko-KR" dirty="0"/>
              <a:t> = (float) 1 / 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609F6-5D74-0342-978D-75128BDF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152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2A12-ED68-6847-B00E-1FAF5A0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제어의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4B2F9-B8BD-6F48-996A-CAB7775E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43727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제어의 순차적 흐름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프로그램의 문장은 일반적으로 순차적으로 실행됨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동작의 선택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 반복을 위해 순차적 흐름을 변경할 필요가 있음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선택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if, if – else, switch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반복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while, for, do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이러한 구문에 관계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 등가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 논리 연산자가 사용됨</a:t>
            </a:r>
          </a:p>
        </p:txBody>
      </p:sp>
    </p:spTree>
    <p:extLst>
      <p:ext uri="{BB962C8B-B14F-4D97-AF65-F5344CB8AC3E}">
        <p14:creationId xmlns:p14="http://schemas.microsoft.com/office/powerpoint/2010/main" val="388919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D2E6D-AB6B-AF4F-B21F-A20BC85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ADEBC-3D95-9F48-A47B-9C891D93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3000" dirty="0"/>
              <a:t>&lt;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~</a:t>
            </a:r>
            <a:r>
              <a:rPr kumimoji="1" lang="ko-KR" altLang="en-US" sz="3000" dirty="0"/>
              <a:t>보다 작다</a:t>
            </a:r>
            <a:endParaRPr kumimoji="1" lang="en-US" altLang="ko-KR" sz="3000" dirty="0"/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3000" dirty="0"/>
              <a:t>&gt;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~</a:t>
            </a:r>
            <a:r>
              <a:rPr kumimoji="1" lang="ko-KR" altLang="en-US" sz="3000" dirty="0"/>
              <a:t>보다 크다</a:t>
            </a:r>
            <a:endParaRPr kumimoji="1" lang="en-US" altLang="ko-KR" sz="3000" dirty="0"/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3000" dirty="0"/>
              <a:t>&lt;=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~</a:t>
            </a:r>
            <a:r>
              <a:rPr kumimoji="1" lang="ko-KR" altLang="en-US" sz="3000" dirty="0"/>
              <a:t>보다 작거나 같다</a:t>
            </a:r>
            <a:endParaRPr kumimoji="1" lang="en-US" altLang="ko-KR" sz="3000" dirty="0"/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3000" dirty="0"/>
              <a:t>&gt;=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~</a:t>
            </a:r>
            <a:r>
              <a:rPr kumimoji="1" lang="ko-KR" altLang="en-US" sz="3000" dirty="0"/>
              <a:t>보다 크거나 같다</a:t>
            </a:r>
          </a:p>
        </p:txBody>
      </p:sp>
    </p:spTree>
    <p:extLst>
      <p:ext uri="{BB962C8B-B14F-4D97-AF65-F5344CB8AC3E}">
        <p14:creationId xmlns:p14="http://schemas.microsoft.com/office/powerpoint/2010/main" val="51897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1E4E4-F665-2C4B-A2ED-FB19257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프로그램 실행하기 위한 </a:t>
            </a:r>
            <a:r>
              <a:rPr kumimoji="1" lang="en-US" altLang="ko-KR" dirty="0"/>
              <a:t>3</a:t>
            </a:r>
            <a:r>
              <a:rPr kumimoji="1" lang="ko-KR" altLang="en-US" dirty="0"/>
              <a:t>단계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2B5C2A-FC85-BE4A-979E-F0F1F89A750E}"/>
              </a:ext>
            </a:extLst>
          </p:cNvPr>
          <p:cNvSpPr/>
          <p:nvPr/>
        </p:nvSpPr>
        <p:spPr>
          <a:xfrm>
            <a:off x="578498" y="3097763"/>
            <a:ext cx="2556588" cy="1287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9B85DC-8880-C84A-9362-50F63F686F5C}"/>
              </a:ext>
            </a:extLst>
          </p:cNvPr>
          <p:cNvSpPr/>
          <p:nvPr/>
        </p:nvSpPr>
        <p:spPr>
          <a:xfrm>
            <a:off x="4817706" y="3097762"/>
            <a:ext cx="2556588" cy="1287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B5621B-5797-234E-81A8-59620F8F9232}"/>
              </a:ext>
            </a:extLst>
          </p:cNvPr>
          <p:cNvSpPr/>
          <p:nvPr/>
        </p:nvSpPr>
        <p:spPr>
          <a:xfrm>
            <a:off x="9056914" y="3097761"/>
            <a:ext cx="2556588" cy="1287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F3E6DC-993A-BC42-9DFC-FE99B14399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35086" y="3741575"/>
            <a:ext cx="1682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2D1C35-667D-0A45-BF14-80C1023F64A6}"/>
              </a:ext>
            </a:extLst>
          </p:cNvPr>
          <p:cNvCxnSpPr/>
          <p:nvPr/>
        </p:nvCxnSpPr>
        <p:spPr>
          <a:xfrm flipV="1">
            <a:off x="7374294" y="3741573"/>
            <a:ext cx="1682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8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315B6-A35E-2744-8383-A190A668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관계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485DD-D5BE-D54D-82E9-193B254C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058"/>
            <a:ext cx="10154054" cy="32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5B505-AC82-7E4B-B265-06205E8E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참과 거짓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A8373-123C-004D-86AC-54881160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500" dirty="0"/>
              <a:t> </a:t>
            </a:r>
            <a:r>
              <a:rPr kumimoji="1" lang="en-US" altLang="ko-KR" sz="3500" dirty="0"/>
              <a:t>C </a:t>
            </a:r>
            <a:r>
              <a:rPr kumimoji="1" lang="ko-KR" altLang="en-US" sz="3500" dirty="0"/>
              <a:t>언어에서 거짓은 </a:t>
            </a:r>
            <a:r>
              <a:rPr kumimoji="1" lang="en-US" altLang="ko-KR" sz="3500" dirty="0"/>
              <a:t>0</a:t>
            </a:r>
            <a:r>
              <a:rPr kumimoji="1" lang="ko-KR" altLang="en-US" sz="3500" dirty="0"/>
              <a:t>값으로 나타내고</a:t>
            </a:r>
            <a:r>
              <a:rPr kumimoji="1" lang="en-US" altLang="ko-KR" sz="3500" dirty="0"/>
              <a:t>,</a:t>
            </a:r>
            <a:r>
              <a:rPr kumimoji="1" lang="ko-KR" altLang="en-US" sz="3500" dirty="0"/>
              <a:t> 참은 </a:t>
            </a:r>
            <a:r>
              <a:rPr kumimoji="1" lang="en-US" altLang="ko-KR" sz="3500" dirty="0"/>
              <a:t>0</a:t>
            </a:r>
            <a:r>
              <a:rPr kumimoji="1" lang="ko-KR" altLang="en-US" sz="3500" dirty="0"/>
              <a:t> 아닌 다른 값으로 나타냄</a:t>
            </a:r>
            <a:endParaRPr kumimoji="1" lang="en-US" altLang="ko-KR" sz="35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500" dirty="0"/>
              <a:t> </a:t>
            </a:r>
            <a:r>
              <a:rPr kumimoji="1" lang="en-US" altLang="ko-KR" sz="3500" dirty="0"/>
              <a:t>a &lt; b</a:t>
            </a:r>
            <a:r>
              <a:rPr kumimoji="1" lang="ko-KR" altLang="en-US" sz="3500" dirty="0"/>
              <a:t> 와 같은 수식은 참이나 거짓의 값을 가짐</a:t>
            </a:r>
            <a:endParaRPr kumimoji="1" lang="en-US" altLang="ko-KR" sz="35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500" dirty="0"/>
              <a:t>참 </a:t>
            </a:r>
            <a:r>
              <a:rPr kumimoji="1" lang="en-US" altLang="ko-KR" sz="3500" dirty="0"/>
              <a:t>: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500" dirty="0"/>
              <a:t>거짓 </a:t>
            </a:r>
            <a:r>
              <a:rPr kumimoji="1" lang="en-US" altLang="ko-KR" sz="3500" dirty="0"/>
              <a:t>: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kumimoji="1"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3206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208F0-D5D9-6844-837D-F16E63AA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등가 연산자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CD17E-3B14-304C-9AE9-B7A0CB3F9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등가 연산자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==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같다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!=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같지 않다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논리 연산자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단항</a:t>
            </a:r>
            <a:r>
              <a:rPr kumimoji="1" lang="en-US" altLang="ko-KR" dirty="0"/>
              <a:t>)</a:t>
            </a:r>
            <a:r>
              <a:rPr kumimoji="1" lang="ko-KR" altLang="en-US" dirty="0"/>
              <a:t>부정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&amp;&amp;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논리곱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/>
              <a:t>||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논리합</a:t>
            </a:r>
          </a:p>
        </p:txBody>
      </p:sp>
    </p:spTree>
    <p:extLst>
      <p:ext uri="{BB962C8B-B14F-4D97-AF65-F5344CB8AC3E}">
        <p14:creationId xmlns:p14="http://schemas.microsoft.com/office/powerpoint/2010/main" val="4294634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CD04F-4740-4941-9323-EEC0AFF3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등가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ACAB4D-B621-694A-8B30-535848C3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850"/>
            <a:ext cx="10524711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76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7A01A-402C-A948-954A-4BAFB7EB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등가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3DB83-671C-2145-9324-E9B629F1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 == b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 = b</a:t>
            </a:r>
            <a:r>
              <a:rPr kumimoji="1" lang="ko-KR" altLang="en-US" dirty="0"/>
              <a:t>는 유사하지만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완전히 다른 수식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if ( a = 1)</a:t>
            </a:r>
          </a:p>
          <a:p>
            <a:pPr marL="0" indent="0">
              <a:buNone/>
            </a:pPr>
            <a:r>
              <a:rPr kumimoji="1" lang="en-US" altLang="ko-KR" dirty="0"/>
              <a:t>	….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if ( a == 1)</a:t>
            </a:r>
          </a:p>
          <a:p>
            <a:pPr marL="0" indent="0">
              <a:buNone/>
            </a:pPr>
            <a:r>
              <a:rPr kumimoji="1" lang="en-US" altLang="ko-KR" dirty="0"/>
              <a:t>	….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8973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4AA1B-FE5B-F247-B671-41C08903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논리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35271-0D0F-464D-8ABF-71C9A355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075"/>
            <a:ext cx="5257800" cy="20373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FDBDFA-05B8-3B41-ADFD-B90BC69A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7" y="3541137"/>
            <a:ext cx="8423990" cy="313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1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F09E4-67C7-DA40-B878-29FEA342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단축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46DB5-D4A1-3640-84D4-ADCFC5E5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결과가 참인지 거짓인지 판명되면 더 이상 다음 수식을 평가하지 않음</a:t>
            </a: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sz="3000" dirty="0"/>
              <a:t>expr1 &amp;&amp; expr2</a:t>
            </a:r>
          </a:p>
          <a:p>
            <a:pPr lvl="1">
              <a:buFontTx/>
              <a:buChar char="-"/>
            </a:pPr>
            <a:r>
              <a:rPr kumimoji="1" lang="en-US" altLang="ko-KR" sz="3000" dirty="0"/>
              <a:t>expr1</a:t>
            </a:r>
            <a:r>
              <a:rPr kumimoji="1" lang="ko-KR" altLang="en-US" sz="3000" dirty="0"/>
              <a:t>이 거짓일 때</a:t>
            </a:r>
            <a:r>
              <a:rPr kumimoji="1" lang="en-US" altLang="ko-KR" sz="3000" dirty="0"/>
              <a:t>,</a:t>
            </a:r>
          </a:p>
          <a:p>
            <a:pPr marL="914400" lvl="2" indent="0">
              <a:buNone/>
            </a:pPr>
            <a:r>
              <a:rPr kumimoji="1" lang="ko-KR" altLang="en-US" sz="3000" dirty="0"/>
              <a:t>이 수식은 이미 거짓이라는 것이 판명되므로 따라서 </a:t>
            </a:r>
            <a:r>
              <a:rPr kumimoji="1" lang="en-US" altLang="ko-KR" sz="3000" dirty="0"/>
              <a:t>expr2</a:t>
            </a:r>
            <a:r>
              <a:rPr kumimoji="1" lang="ko-KR" altLang="en-US" sz="3000" dirty="0"/>
              <a:t>는 평가되지 않음</a:t>
            </a: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sz="3000" dirty="0"/>
              <a:t>expr1 || expr2</a:t>
            </a:r>
          </a:p>
          <a:p>
            <a:pPr lvl="1">
              <a:buFontTx/>
              <a:buChar char="-"/>
            </a:pPr>
            <a:r>
              <a:rPr kumimoji="1" lang="en-US" altLang="ko-KR" sz="3000" dirty="0"/>
              <a:t>expr1</a:t>
            </a:r>
            <a:r>
              <a:rPr kumimoji="1" lang="ko-KR" altLang="en-US" sz="3000" dirty="0"/>
              <a:t>이 참일 때</a:t>
            </a:r>
            <a:r>
              <a:rPr kumimoji="1" lang="en-US" altLang="ko-KR" sz="3000" dirty="0"/>
              <a:t>,</a:t>
            </a:r>
          </a:p>
          <a:p>
            <a:pPr marL="914400" lvl="2" indent="0">
              <a:buNone/>
            </a:pPr>
            <a:r>
              <a:rPr kumimoji="1" lang="ko-KR" altLang="en-US" sz="3000" dirty="0"/>
              <a:t>이 수식은 이미 참이라는 것이 판명되므로 </a:t>
            </a:r>
            <a:r>
              <a:rPr kumimoji="1" lang="en-US" altLang="ko-KR" sz="3000" dirty="0"/>
              <a:t>expr2</a:t>
            </a:r>
            <a:r>
              <a:rPr kumimoji="1" lang="ko-KR" altLang="en-US" sz="3000" dirty="0"/>
              <a:t>는 평가되지 않음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64021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68349-69E8-6047-B393-4DA0EED5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BFB1F-2AA4-A34A-999A-32A524192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 = 4, j = 5;</a:t>
            </a:r>
          </a:p>
          <a:p>
            <a:pPr marL="0" indent="0">
              <a:buNone/>
            </a:pPr>
            <a:r>
              <a:rPr kumimoji="1" lang="en-US" altLang="ko-KR" dirty="0"/>
              <a:t>	( i == 4) || ( j = 10 );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 || </a:t>
            </a:r>
            <a:r>
              <a:rPr kumimoji="1" lang="ko-KR" altLang="en-US" dirty="0"/>
              <a:t>단축 평가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j = %d\n”, j);</a:t>
            </a:r>
          </a:p>
          <a:p>
            <a:pPr marL="0" indent="0">
              <a:buNone/>
            </a:pPr>
            <a:r>
              <a:rPr kumimoji="1" lang="en-US" altLang="ko-KR" dirty="0"/>
              <a:t>	(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== 3) &amp;&amp; (j = 6);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(“&amp;&amp; </a:t>
            </a:r>
            <a:r>
              <a:rPr kumimoji="1" lang="ko-KR" altLang="en-US" dirty="0"/>
              <a:t>단축 평가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j = %d\n”, j);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489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A1DD-75EB-F548-8998-46768CFB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if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B145F-A263-1C42-AB76-3D12DFAB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ko-KR" sz="3500" dirty="0"/>
              <a:t>if</a:t>
            </a:r>
            <a:r>
              <a:rPr kumimoji="1" lang="ko-KR" altLang="en-US" sz="3500" dirty="0"/>
              <a:t> 문의 형식</a:t>
            </a:r>
            <a:endParaRPr kumimoji="1" lang="en-US" altLang="ko-KR" sz="3500" dirty="0"/>
          </a:p>
          <a:p>
            <a:pPr marL="0" indent="0">
              <a:buNone/>
            </a:pPr>
            <a:endParaRPr kumimoji="1" lang="en-US" altLang="ko-KR" sz="3500" dirty="0"/>
          </a:p>
          <a:p>
            <a:pPr marL="0" indent="0">
              <a:buNone/>
            </a:pPr>
            <a:r>
              <a:rPr kumimoji="1" lang="en-US" altLang="ko-KR" sz="3500" dirty="0"/>
              <a:t>if ( </a:t>
            </a:r>
            <a:r>
              <a:rPr kumimoji="1" lang="ko-KR" altLang="en-US" sz="3500" dirty="0"/>
              <a:t>수식 </a:t>
            </a:r>
            <a:r>
              <a:rPr kumimoji="1" lang="en-US" altLang="ko-KR" sz="3500" dirty="0"/>
              <a:t>)</a:t>
            </a:r>
          </a:p>
          <a:p>
            <a:pPr marL="0" indent="0">
              <a:buNone/>
            </a:pPr>
            <a:r>
              <a:rPr kumimoji="1" lang="en-US" altLang="ko-KR" sz="3500" dirty="0"/>
              <a:t>	</a:t>
            </a:r>
            <a:r>
              <a:rPr kumimoji="1" lang="ko-KR" altLang="en-US" sz="3500" dirty="0"/>
              <a:t>문장</a:t>
            </a:r>
            <a:r>
              <a:rPr kumimoji="1" lang="en-US" altLang="ko-KR" sz="3500" dirty="0"/>
              <a:t>1</a:t>
            </a:r>
          </a:p>
          <a:p>
            <a:pPr marL="0" indent="0">
              <a:buNone/>
            </a:pPr>
            <a:r>
              <a:rPr kumimoji="1" lang="ko-KR" altLang="en-US" sz="3500" dirty="0"/>
              <a:t>문장</a:t>
            </a:r>
            <a:r>
              <a:rPr kumimoji="1" lang="en-US" altLang="ko-KR" sz="3500" dirty="0"/>
              <a:t>2</a:t>
            </a:r>
            <a:endParaRPr kumimoji="1" lang="ko-KR" altLang="en-US" sz="3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78BC22-8836-E04B-AE66-F0EB7FBC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765" y="1027906"/>
            <a:ext cx="3460232" cy="54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3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99C6-EE47-4F45-A28D-8A8B5D47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9E2C1-AD18-504F-8CD1-46323297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if (grade &lt; 60)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불합격입니다</a:t>
            </a:r>
            <a:r>
              <a:rPr kumimoji="1" lang="en-US" altLang="ko-KR" dirty="0"/>
              <a:t>.\n”);</a:t>
            </a:r>
          </a:p>
          <a:p>
            <a:pPr marL="0" indent="0">
              <a:buNone/>
            </a:pPr>
            <a:r>
              <a:rPr kumimoji="1" lang="en-US" altLang="ko-KR" dirty="0" err="1"/>
              <a:t>printf</a:t>
            </a:r>
            <a:r>
              <a:rPr kumimoji="1" lang="en-US" altLang="ko-KR" dirty="0"/>
              <a:t>(“%d</a:t>
            </a:r>
            <a:r>
              <a:rPr kumimoji="1" lang="ko-KR" altLang="en-US" dirty="0"/>
              <a:t>점 입니다</a:t>
            </a:r>
            <a:r>
              <a:rPr kumimoji="1" lang="en-US" altLang="ko-KR" dirty="0"/>
              <a:t>.\n”, grade);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-------------------------------------------------------------------</a:t>
            </a:r>
          </a:p>
          <a:p>
            <a:pPr marL="0" indent="0">
              <a:buNone/>
            </a:pPr>
            <a:r>
              <a:rPr kumimoji="1" lang="en-US" altLang="ko-KR" dirty="0"/>
              <a:t>if (grade &lt; 60)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불합격입니다</a:t>
            </a:r>
            <a:r>
              <a:rPr kumimoji="1" lang="en-US" altLang="ko-KR" dirty="0"/>
              <a:t>.\n”);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</a:t>
            </a:r>
            <a:r>
              <a:rPr kumimoji="1" lang="ko-KR" altLang="en-US" dirty="0"/>
              <a:t>점 입니다</a:t>
            </a:r>
            <a:r>
              <a:rPr kumimoji="1" lang="en-US" altLang="ko-KR" dirty="0"/>
              <a:t>.\n”, grade);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20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CDDA8-EB22-EA4E-A544-F9F7138F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2"/>
            <a:ext cx="10515600" cy="64941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 err="1"/>
              <a:t>주석문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키워드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 err="1"/>
              <a:t>식별자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 err="1"/>
              <a:t>자료형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선언문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상수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정수 상수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 err="1"/>
              <a:t>부동형</a:t>
            </a:r>
            <a:r>
              <a:rPr kumimoji="1" lang="ko-KR" altLang="en-US" sz="3000" dirty="0"/>
              <a:t> 상수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문자 상수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4258669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2D26D-CC2F-FA46-82E6-E0AC889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if – else </a:t>
            </a:r>
            <a:r>
              <a:rPr kumimoji="1"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42D27-9727-1541-B63C-499EE0E2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ko-KR" sz="3000" dirty="0"/>
              <a:t>if  - else </a:t>
            </a:r>
            <a:r>
              <a:rPr kumimoji="1" lang="ko-KR" altLang="en-US" sz="3000" dirty="0"/>
              <a:t>문의 형식</a:t>
            </a: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if ( </a:t>
            </a:r>
            <a:r>
              <a:rPr kumimoji="1" lang="ko-KR" altLang="en-US" sz="3000" dirty="0"/>
              <a:t>수식 </a:t>
            </a:r>
            <a:r>
              <a:rPr kumimoji="1" lang="en-US" altLang="ko-KR" sz="3000" dirty="0"/>
              <a:t>)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ko-KR" altLang="en-US" sz="3000" dirty="0"/>
              <a:t>문장 </a:t>
            </a:r>
            <a:r>
              <a:rPr kumimoji="1" lang="en-US" altLang="ko-KR" sz="3000" dirty="0"/>
              <a:t>1</a:t>
            </a:r>
          </a:p>
          <a:p>
            <a:pPr marL="0" indent="0">
              <a:buNone/>
            </a:pPr>
            <a:r>
              <a:rPr kumimoji="1" lang="en-US" altLang="ko-KR" sz="3000" dirty="0"/>
              <a:t>else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ko-KR" altLang="en-US" sz="3000" dirty="0"/>
              <a:t>문장 </a:t>
            </a:r>
            <a:r>
              <a:rPr kumimoji="1" lang="en-US" altLang="ko-KR" sz="3000" dirty="0"/>
              <a:t>2</a:t>
            </a:r>
          </a:p>
          <a:p>
            <a:pPr marL="0" indent="0">
              <a:buNone/>
            </a:pPr>
            <a:r>
              <a:rPr kumimoji="1" lang="ko-KR" altLang="en-US" sz="3000" dirty="0"/>
              <a:t>문장 </a:t>
            </a:r>
            <a:r>
              <a:rPr kumimoji="1" lang="en-US" altLang="ko-KR" sz="3000" dirty="0"/>
              <a:t>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7D873-96D6-D448-B718-2B87CE80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277" y="1639205"/>
            <a:ext cx="5604458" cy="47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54C8F-10E8-CF49-B1E0-E9003BE9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8169B-8DA1-064C-B817-A348A38B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500" dirty="0"/>
              <a:t>if ( grade &lt; 60 )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500" dirty="0"/>
              <a:t>	</a:t>
            </a:r>
            <a:r>
              <a:rPr kumimoji="1" lang="en-US" altLang="ko-KR" sz="3500" dirty="0" err="1"/>
              <a:t>printf</a:t>
            </a:r>
            <a:r>
              <a:rPr kumimoji="1" lang="en-US" altLang="ko-KR" sz="3500" dirty="0"/>
              <a:t>(“</a:t>
            </a:r>
            <a:r>
              <a:rPr kumimoji="1" lang="ko-KR" altLang="en-US" sz="3500" dirty="0"/>
              <a:t>불합격입니다</a:t>
            </a:r>
            <a:r>
              <a:rPr kumimoji="1" lang="en-US" altLang="ko-KR" sz="3500" dirty="0"/>
              <a:t>.\n”);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500" dirty="0"/>
              <a:t>else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500" dirty="0"/>
              <a:t>	</a:t>
            </a:r>
            <a:r>
              <a:rPr kumimoji="1" lang="en-US" altLang="ko-KR" sz="3500" dirty="0" err="1"/>
              <a:t>printf</a:t>
            </a:r>
            <a:r>
              <a:rPr kumimoji="1" lang="en-US" altLang="ko-KR" sz="3500" dirty="0"/>
              <a:t>(“</a:t>
            </a:r>
            <a:r>
              <a:rPr kumimoji="1" lang="ko-KR" altLang="en-US" sz="3500" dirty="0"/>
              <a:t>합격입니다</a:t>
            </a:r>
            <a:r>
              <a:rPr kumimoji="1" lang="en-US" altLang="ko-KR" sz="3500" dirty="0"/>
              <a:t>.\n”);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500" dirty="0" err="1"/>
              <a:t>printf</a:t>
            </a:r>
            <a:r>
              <a:rPr kumimoji="1" lang="en-US" altLang="ko-KR" sz="3500" dirty="0"/>
              <a:t>(“%d</a:t>
            </a:r>
            <a:r>
              <a:rPr kumimoji="1" lang="ko-KR" altLang="en-US" sz="3500" dirty="0"/>
              <a:t>점 입니다</a:t>
            </a:r>
            <a:r>
              <a:rPr kumimoji="1" lang="en-US" altLang="ko-KR" sz="3500" dirty="0"/>
              <a:t>.\n”,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grade);</a:t>
            </a:r>
            <a:endParaRPr kumimoji="1"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267513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17D17-AA25-2E47-BBCF-D246FB3B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if – else if – else </a:t>
            </a:r>
            <a:r>
              <a:rPr kumimoji="1"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D9D43-456A-EA4D-A067-BE9B4F15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if – else if – else </a:t>
            </a:r>
            <a:r>
              <a:rPr kumimoji="1" lang="ko-KR" altLang="en-US" dirty="0"/>
              <a:t>문의 형식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if ( </a:t>
            </a:r>
            <a:r>
              <a:rPr kumimoji="1" lang="ko-KR" altLang="en-US" dirty="0"/>
              <a:t>수식 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 </a:t>
            </a:r>
            <a:r>
              <a:rPr kumimoji="1" lang="en-US" altLang="ko-KR" dirty="0"/>
              <a:t>1</a:t>
            </a:r>
          </a:p>
          <a:p>
            <a:pPr marL="0" indent="0">
              <a:buNone/>
            </a:pPr>
            <a:r>
              <a:rPr kumimoji="1" lang="en-US" altLang="ko-KR" dirty="0"/>
              <a:t>else if (</a:t>
            </a:r>
            <a:r>
              <a:rPr kumimoji="1" lang="ko-KR" altLang="en-US" dirty="0"/>
              <a:t> 수식 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 </a:t>
            </a:r>
            <a:r>
              <a:rPr kumimoji="1" lang="en-US" altLang="ko-KR" dirty="0"/>
              <a:t>2</a:t>
            </a:r>
          </a:p>
          <a:p>
            <a:pPr marL="0" indent="0">
              <a:buNone/>
            </a:pPr>
            <a:r>
              <a:rPr kumimoji="1" lang="en-US" altLang="ko-KR" dirty="0"/>
              <a:t>else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399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57F40-C4DA-C140-B372-FFD5E6A4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조건부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8B39B-3092-1748-A04E-6C6F0A0A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 err="1"/>
              <a:t>삼항</a:t>
            </a:r>
            <a:r>
              <a:rPr kumimoji="1" lang="ko-KR" altLang="en-US" sz="3000" dirty="0"/>
              <a:t> 연산자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일반적인 형태</a:t>
            </a:r>
            <a:br>
              <a:rPr kumimoji="1" lang="en-US" altLang="ko-KR" sz="3000" dirty="0"/>
            </a:br>
            <a:r>
              <a:rPr kumimoji="1" lang="en-US" altLang="ko-KR" sz="3000" dirty="0"/>
              <a:t>	</a:t>
            </a:r>
            <a:r>
              <a:rPr kumimoji="1" lang="ko-KR" altLang="en-US" sz="3000" dirty="0"/>
              <a:t>수식</a:t>
            </a:r>
            <a:r>
              <a:rPr kumimoji="1" lang="en-US" altLang="ko-KR" sz="3000" dirty="0"/>
              <a:t>1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?</a:t>
            </a:r>
            <a:r>
              <a:rPr kumimoji="1" lang="ko-KR" altLang="en-US" sz="3000" dirty="0"/>
              <a:t> 수식</a:t>
            </a:r>
            <a:r>
              <a:rPr kumimoji="1" lang="en-US" altLang="ko-KR" sz="3000" dirty="0"/>
              <a:t>2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수식</a:t>
            </a:r>
            <a:r>
              <a:rPr kumimoji="1" lang="en-US" altLang="ko-KR" sz="3000" dirty="0"/>
              <a:t>3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평가 방법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수식 </a:t>
            </a:r>
            <a:r>
              <a:rPr kumimoji="1" lang="en-US" altLang="ko-KR" sz="3000" dirty="0"/>
              <a:t>1</a:t>
            </a:r>
            <a:r>
              <a:rPr kumimoji="1" lang="ko-KR" altLang="en-US" sz="3000" dirty="0"/>
              <a:t> 평가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참이면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 수식</a:t>
            </a:r>
            <a:r>
              <a:rPr kumimoji="1" lang="en-US" altLang="ko-KR" sz="3000" dirty="0"/>
              <a:t>2</a:t>
            </a:r>
            <a:r>
              <a:rPr kumimoji="1" lang="ko-KR" altLang="en-US" sz="3000" dirty="0" err="1"/>
              <a:t>를</a:t>
            </a:r>
            <a:r>
              <a:rPr kumimoji="1" lang="ko-KR" altLang="en-US" sz="3000" dirty="0"/>
              <a:t> 평가하고 그 결과가 이 수식의 값이 됨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거짓이면</a:t>
            </a:r>
            <a:r>
              <a:rPr kumimoji="1" lang="en-US" altLang="ko-KR" sz="3000" dirty="0"/>
              <a:t>,</a:t>
            </a:r>
            <a:r>
              <a:rPr kumimoji="1" lang="ko-KR" altLang="en-US" sz="3000" dirty="0"/>
              <a:t> 수식</a:t>
            </a:r>
            <a:r>
              <a:rPr kumimoji="1" lang="en-US" altLang="ko-KR" sz="3000" dirty="0"/>
              <a:t>3</a:t>
            </a:r>
            <a:r>
              <a:rPr kumimoji="1" lang="ko-KR" altLang="en-US" sz="3000" dirty="0"/>
              <a:t>을 평가하고 그 결과가 이 수식의 값이 됨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229521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1BF56-E755-FB46-AA78-02DBAD92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조건부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DA519-B5D2-B34B-A272-F1E994FE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x = (y &lt; z) ? y : z;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if (y &lt; z)</a:t>
            </a:r>
          </a:p>
          <a:p>
            <a:pPr marL="0" indent="0">
              <a:buNone/>
            </a:pPr>
            <a:r>
              <a:rPr kumimoji="1" lang="en-US" altLang="ko-KR" dirty="0"/>
              <a:t>	x = y;</a:t>
            </a:r>
          </a:p>
          <a:p>
            <a:pPr marL="0" indent="0">
              <a:buNone/>
            </a:pPr>
            <a:r>
              <a:rPr kumimoji="1" lang="en-US" altLang="ko-KR" dirty="0"/>
              <a:t>else</a:t>
            </a:r>
          </a:p>
          <a:p>
            <a:pPr marL="0" indent="0">
              <a:buNone/>
            </a:pPr>
            <a:r>
              <a:rPr kumimoji="1" lang="en-US" altLang="ko-KR" dirty="0"/>
              <a:t>	x = z;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936B2D-38A1-B944-B7DC-AEE492B349A3}"/>
              </a:ext>
            </a:extLst>
          </p:cNvPr>
          <p:cNvCxnSpPr/>
          <p:nvPr/>
        </p:nvCxnSpPr>
        <p:spPr>
          <a:xfrm>
            <a:off x="2108718" y="2537927"/>
            <a:ext cx="0" cy="671804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38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76075-F9A3-6146-A28C-2ABD79C3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while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DF497-612D-6943-A0C5-BB7C0E93A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500" dirty="0"/>
              <a:t>일반적인 형태</a:t>
            </a:r>
            <a:endParaRPr kumimoji="1" lang="en-US" altLang="ko-KR" sz="3500" dirty="0"/>
          </a:p>
          <a:p>
            <a:pPr>
              <a:buFont typeface="Wingdings" pitchFamily="2" charset="2"/>
              <a:buChar char="Ø"/>
            </a:pPr>
            <a:endParaRPr kumimoji="1" lang="en-US" altLang="ko-KR" sz="3500" dirty="0"/>
          </a:p>
          <a:p>
            <a:pPr marL="0" indent="0">
              <a:buNone/>
            </a:pPr>
            <a:r>
              <a:rPr kumimoji="1" lang="en-US" altLang="ko-KR" sz="3500" dirty="0"/>
              <a:t>while ( </a:t>
            </a:r>
            <a:r>
              <a:rPr kumimoji="1" lang="ko-KR" altLang="en-US" sz="3500" dirty="0"/>
              <a:t>수식 </a:t>
            </a:r>
            <a:r>
              <a:rPr kumimoji="1" lang="en-US" altLang="ko-KR" sz="3500" dirty="0"/>
              <a:t>)</a:t>
            </a:r>
          </a:p>
          <a:p>
            <a:pPr marL="0" indent="0">
              <a:buNone/>
            </a:pPr>
            <a:r>
              <a:rPr kumimoji="1" lang="en-US" altLang="ko-KR" sz="3500" dirty="0"/>
              <a:t>	</a:t>
            </a:r>
            <a:r>
              <a:rPr kumimoji="1" lang="ko-KR" altLang="en-US" sz="3500" dirty="0"/>
              <a:t>문장</a:t>
            </a:r>
            <a:r>
              <a:rPr kumimoji="1" lang="en-US" altLang="ko-KR" sz="3500" dirty="0"/>
              <a:t>1</a:t>
            </a:r>
          </a:p>
          <a:p>
            <a:pPr marL="0" indent="0">
              <a:buNone/>
            </a:pPr>
            <a:r>
              <a:rPr kumimoji="1" lang="ko-KR" altLang="en-US" sz="3500" dirty="0"/>
              <a:t>문장</a:t>
            </a:r>
            <a:r>
              <a:rPr kumimoji="1" lang="en-US" altLang="ko-KR" sz="3500" dirty="0"/>
              <a:t>2</a:t>
            </a:r>
            <a:endParaRPr kumimoji="1" lang="ko-KR" altLang="en-US" sz="3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A87056-1E48-354C-B380-B13D8764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7" y="1096467"/>
            <a:ext cx="4298302" cy="53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38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3F8EF-8D9C-2242-BDBA-17ECB1C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36E47-7885-3F48-BCBA-C88B0A18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8"/>
            <a:ext cx="10515600" cy="55330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1;</a:t>
            </a:r>
          </a:p>
          <a:p>
            <a:pPr marL="0" indent="0">
              <a:buNone/>
            </a:pPr>
            <a:r>
              <a:rPr kumimoji="1" lang="en-US" altLang="ko-KR" dirty="0"/>
              <a:t>	while(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&lt;3 ){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(“I = %d\n”,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++;</a:t>
            </a:r>
          </a:p>
          <a:p>
            <a:pPr marL="0" indent="0">
              <a:buNone/>
            </a:pPr>
            <a:r>
              <a:rPr kumimoji="1" lang="en-US" altLang="ko-KR" dirty="0"/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(“while</a:t>
            </a:r>
            <a:r>
              <a:rPr kumimoji="1" lang="ko-KR" altLang="en-US" dirty="0"/>
              <a:t> 문 종료 </a:t>
            </a:r>
            <a:r>
              <a:rPr kumimoji="1" lang="en-US" altLang="ko-KR" dirty="0"/>
              <a:t>\n”);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344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21EC2-46D3-BB41-99A4-F647D6B5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무한 루프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8E844-B5EA-8C49-8BD2-2EBC4868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종료되지 않는 </a:t>
            </a:r>
            <a:r>
              <a:rPr kumimoji="1" lang="ko-KR" altLang="en-US" sz="3000" dirty="0" err="1"/>
              <a:t>반복문</a:t>
            </a: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예 </a:t>
            </a:r>
            <a:r>
              <a:rPr kumimoji="1" lang="en-US" altLang="ko-KR" sz="3000" dirty="0"/>
              <a:t>)</a:t>
            </a:r>
            <a:r>
              <a:rPr kumimoji="1" lang="ko-KR" altLang="en-US" sz="3000" dirty="0"/>
              <a:t> </a:t>
            </a:r>
            <a:endParaRPr kumimoji="1" lang="en-US" altLang="ko-KR" sz="3000" dirty="0"/>
          </a:p>
          <a:p>
            <a:pPr marL="457200" lvl="1" indent="0">
              <a:buNone/>
            </a:pPr>
            <a:r>
              <a:rPr kumimoji="1" lang="en-US" altLang="ko-KR" sz="3000" dirty="0"/>
              <a:t>while ( --n )</a:t>
            </a:r>
          </a:p>
          <a:p>
            <a:pPr marL="457200" lvl="1" indent="0">
              <a:buNone/>
            </a:pPr>
            <a:r>
              <a:rPr kumimoji="1" lang="en-US" altLang="ko-KR" sz="3000" dirty="0"/>
              <a:t>	f += n;</a:t>
            </a:r>
          </a:p>
          <a:p>
            <a:pPr marL="457200" lvl="1" indent="0">
              <a:buNone/>
            </a:pP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수정된 코드</a:t>
            </a:r>
            <a:endParaRPr kumimoji="1" lang="en-US" altLang="ko-KR" sz="3000" dirty="0"/>
          </a:p>
          <a:p>
            <a:pPr marL="457200" lvl="1" indent="0">
              <a:buNone/>
            </a:pPr>
            <a:r>
              <a:rPr kumimoji="1" lang="en-US" altLang="ko-KR" sz="3000" dirty="0"/>
              <a:t>while ( --n &gt; 0 )</a:t>
            </a:r>
          </a:p>
          <a:p>
            <a:pPr marL="457200" lvl="1" indent="0">
              <a:buNone/>
            </a:pPr>
            <a:r>
              <a:rPr kumimoji="1" lang="en-US" altLang="ko-KR" sz="3000" dirty="0"/>
              <a:t>	f += n;</a:t>
            </a:r>
          </a:p>
        </p:txBody>
      </p:sp>
    </p:spTree>
    <p:extLst>
      <p:ext uri="{BB962C8B-B14F-4D97-AF65-F5344CB8AC3E}">
        <p14:creationId xmlns:p14="http://schemas.microsoft.com/office/powerpoint/2010/main" val="1093575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489A7-1302-BE42-B755-8016238A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for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C4E26-6DDF-BE42-A3B6-E564470F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일반적인 형태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for (</a:t>
            </a:r>
            <a:r>
              <a:rPr kumimoji="1" lang="ko-KR" altLang="en-US" dirty="0"/>
              <a:t> 수식</a:t>
            </a:r>
            <a:r>
              <a:rPr kumimoji="1" lang="en-US" altLang="ko-KR" dirty="0"/>
              <a:t>1;</a:t>
            </a:r>
            <a:r>
              <a:rPr kumimoji="1" lang="ko-KR" altLang="en-US" dirty="0"/>
              <a:t> 수식</a:t>
            </a:r>
            <a:r>
              <a:rPr kumimoji="1" lang="en-US" altLang="ko-KR" dirty="0"/>
              <a:t>2;</a:t>
            </a:r>
            <a:r>
              <a:rPr kumimoji="1" lang="ko-KR" altLang="en-US" dirty="0"/>
              <a:t> 수식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</a:t>
            </a:r>
            <a:r>
              <a:rPr kumimoji="1" lang="en-US" altLang="ko-KR" dirty="0"/>
              <a:t>1</a:t>
            </a:r>
          </a:p>
          <a:p>
            <a:pPr marL="0" indent="0">
              <a:buNone/>
            </a:pPr>
            <a:r>
              <a:rPr kumimoji="1" lang="ko-KR" altLang="en-US" dirty="0"/>
              <a:t>문장</a:t>
            </a:r>
            <a:r>
              <a:rPr kumimoji="1" lang="en-US" altLang="ko-KR" dirty="0"/>
              <a:t>2</a:t>
            </a:r>
          </a:p>
          <a:p>
            <a:pPr marL="0" indent="0">
              <a:buNone/>
            </a:pPr>
            <a:r>
              <a:rPr kumimoji="1" lang="en-US" altLang="ko-KR" dirty="0"/>
              <a:t>--------------------------------</a:t>
            </a:r>
          </a:p>
          <a:p>
            <a:pPr marL="0" indent="0">
              <a:buNone/>
            </a:pPr>
            <a:r>
              <a:rPr kumimoji="1" lang="en-US" altLang="ko-KR" dirty="0"/>
              <a:t>for ( </a:t>
            </a:r>
            <a:r>
              <a:rPr kumimoji="1" lang="ko-KR" altLang="en-US" dirty="0" err="1"/>
              <a:t>초기식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r>
              <a:rPr kumimoji="1" lang="ko-KR" altLang="en-US" dirty="0"/>
              <a:t> 조건식 </a:t>
            </a:r>
            <a:r>
              <a:rPr kumimoji="1" lang="en-US" altLang="ko-KR" dirty="0"/>
              <a:t>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증감식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EBA5AA-0427-F343-B5AB-4CC40F0C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458608" cy="48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56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88CF-EB0D-8C40-BF26-D3C93DFE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예제 </a:t>
            </a:r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A40C9-A459-3647-AEEA-F366EAFA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384"/>
            <a:ext cx="10515600" cy="56543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#include&lt;</a:t>
            </a:r>
            <a:r>
              <a:rPr kumimoji="1" lang="en-US" altLang="ko-KR" sz="2000" dirty="0" err="1"/>
              <a:t>stdio.h</a:t>
            </a:r>
            <a:r>
              <a:rPr kumimoji="1" lang="en-US" altLang="ko-KR" sz="2000" dirty="0"/>
              <a:t>&gt;</a:t>
            </a:r>
          </a:p>
          <a:p>
            <a:pPr marL="0" indent="0">
              <a:buNone/>
            </a:pPr>
            <a:r>
              <a:rPr kumimoji="1" lang="en-US" altLang="ko-KR" sz="2000" dirty="0" err="1"/>
              <a:t>Int</a:t>
            </a:r>
            <a:r>
              <a:rPr kumimoji="1" lang="en-US" altLang="ko-KR" sz="2000" dirty="0"/>
              <a:t> main(void){</a:t>
            </a:r>
          </a:p>
          <a:p>
            <a:pPr marL="0" indent="0">
              <a:buNone/>
            </a:pPr>
            <a:r>
              <a:rPr kumimoji="1" lang="en-US" altLang="ko-KR" sz="2000" dirty="0"/>
              <a:t>	float f;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int</a:t>
            </a:r>
            <a:r>
              <a:rPr kumimoji="1" lang="en-US" altLang="ko-KR" sz="2000" dirty="0"/>
              <a:t> n, 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;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</a:t>
            </a:r>
            <a:r>
              <a:rPr kumimoji="1" lang="ko-KR" altLang="en-US" sz="2000" dirty="0"/>
              <a:t>계승을 구할 수를 입력 하세요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”);</a:t>
            </a: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2000" dirty="0" err="1"/>
              <a:t>scanf</a:t>
            </a:r>
            <a:r>
              <a:rPr kumimoji="1" lang="en-US" altLang="ko-KR" sz="2000" dirty="0"/>
              <a:t>(“%d”, &amp;n);</a:t>
            </a:r>
          </a:p>
          <a:p>
            <a:pPr marL="0" indent="0">
              <a:buNone/>
            </a:pPr>
            <a:r>
              <a:rPr kumimoji="1" lang="en-US" altLang="ko-KR" sz="2000" dirty="0"/>
              <a:t>	if(n&gt;=0){</a:t>
            </a:r>
          </a:p>
          <a:p>
            <a:pPr marL="0" indent="0">
              <a:buNone/>
            </a:pPr>
            <a:r>
              <a:rPr kumimoji="1" lang="en-US" altLang="ko-KR" sz="2000" dirty="0"/>
              <a:t>		for (f=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=1;i&lt;=n;++</a:t>
            </a:r>
            <a:r>
              <a:rPr kumimoji="1" lang="en-US" altLang="ko-KR" sz="2000" dirty="0" err="1"/>
              <a:t>i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r>
              <a:rPr kumimoji="1" lang="en-US" altLang="ko-KR" sz="2000" dirty="0"/>
              <a:t>			f *= I;</a:t>
            </a:r>
          </a:p>
          <a:p>
            <a:pPr marL="0" indent="0">
              <a:buNone/>
            </a:pPr>
            <a:r>
              <a:rPr kumimoji="1" lang="en-US" altLang="ko-KR" sz="2000" dirty="0"/>
              <a:t>	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(“%d! = %f \n”, n, f);</a:t>
            </a:r>
          </a:p>
          <a:p>
            <a:pPr marL="0" indent="0">
              <a:buNone/>
            </a:pPr>
            <a:r>
              <a:rPr kumimoji="1" lang="en-US" altLang="ko-KR" sz="2000" dirty="0"/>
              <a:t>	}</a:t>
            </a:r>
          </a:p>
          <a:p>
            <a:pPr marL="0" indent="0">
              <a:buNone/>
            </a:pPr>
            <a:r>
              <a:rPr kumimoji="1" lang="en-US" altLang="ko-KR" sz="2000" dirty="0"/>
              <a:t>	else</a:t>
            </a:r>
          </a:p>
          <a:p>
            <a:pPr marL="0" indent="0">
              <a:buNone/>
            </a:pPr>
            <a:r>
              <a:rPr kumimoji="1" lang="en-US" altLang="ko-KR" sz="2000" dirty="0"/>
              <a:t>		</a:t>
            </a:r>
            <a:r>
              <a:rPr kumimoji="1" lang="en-US" altLang="ko-KR" sz="2000" dirty="0" err="1"/>
              <a:t>printf</a:t>
            </a:r>
            <a:r>
              <a:rPr kumimoji="1" lang="en-US" altLang="ko-KR" sz="2000" dirty="0"/>
              <a:t>(“</a:t>
            </a:r>
            <a:r>
              <a:rPr kumimoji="1" lang="ko-KR" altLang="en-US" sz="2000" dirty="0"/>
              <a:t>음수를 입력했습니다</a:t>
            </a:r>
            <a:r>
              <a:rPr kumimoji="1" lang="en-US" altLang="ko-KR" sz="2000" dirty="0"/>
              <a:t>.\n”);</a:t>
            </a:r>
          </a:p>
          <a:p>
            <a:pPr marL="0" indent="0">
              <a:buNone/>
            </a:pPr>
            <a:r>
              <a:rPr kumimoji="1" lang="en-US" altLang="ko-KR" sz="2000" dirty="0"/>
              <a:t>	return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0;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62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2483-FC0F-1B43-9C61-A5393291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/>
              <a:t>숫자 </a:t>
            </a:r>
            <a:r>
              <a:rPr kumimoji="1" lang="en-US" altLang="ko-KR" sz="4000" dirty="0"/>
              <a:t>2</a:t>
            </a:r>
            <a:r>
              <a:rPr kumimoji="1" lang="ko-KR" altLang="en-US" sz="4000" dirty="0"/>
              <a:t>개를 입력 받아 더한 결과를 </a:t>
            </a:r>
            <a:br>
              <a:rPr kumimoji="1" lang="en-US" altLang="ko-KR" sz="4000" dirty="0"/>
            </a:br>
            <a:r>
              <a:rPr kumimoji="1" lang="ko-KR" altLang="en-US" sz="4000" dirty="0"/>
              <a:t>출력하는 코드를 작성하라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70E99-874B-0448-86FB-1B174FCA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423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3BE54-A387-C44F-A31A-1BAC4044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do-while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8D39E-A852-864D-8F20-EA411259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일반적인 형태</a:t>
            </a:r>
            <a:endParaRPr kumimoji="1" lang="en-US" altLang="ko-KR" sz="3000" dirty="0"/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do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ko-KR" altLang="en-US" sz="3000" dirty="0"/>
              <a:t>문장</a:t>
            </a:r>
            <a:r>
              <a:rPr kumimoji="1" lang="en-US" altLang="ko-KR" sz="3000" dirty="0"/>
              <a:t>1</a:t>
            </a:r>
          </a:p>
          <a:p>
            <a:pPr marL="0" indent="0">
              <a:buNone/>
            </a:pPr>
            <a:r>
              <a:rPr kumimoji="1" lang="en-US" altLang="ko-KR" sz="3000" dirty="0"/>
              <a:t>while (</a:t>
            </a:r>
            <a:r>
              <a:rPr kumimoji="1" lang="ko-KR" altLang="en-US" sz="3000" dirty="0"/>
              <a:t> 수식 </a:t>
            </a:r>
            <a:r>
              <a:rPr kumimoji="1" lang="en-US" altLang="ko-KR" sz="3000" dirty="0"/>
              <a:t>);</a:t>
            </a:r>
          </a:p>
          <a:p>
            <a:pPr marL="0" indent="0">
              <a:buNone/>
            </a:pPr>
            <a:r>
              <a:rPr kumimoji="1" lang="ko-KR" altLang="en-US" sz="3000" dirty="0"/>
              <a:t>문장</a:t>
            </a:r>
            <a:r>
              <a:rPr kumimoji="1" lang="en-US" altLang="ko-KR" sz="3000" dirty="0"/>
              <a:t>2</a:t>
            </a:r>
            <a:endParaRPr kumimoji="1"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FDBBD-8293-144D-87FF-EF7A4C39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62" y="1613129"/>
            <a:ext cx="3555871" cy="45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6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331A8-30D1-B54D-AB10-69978FDD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do-while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95975-43A4-5647-9461-F62B7050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do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</a:t>
            </a:r>
            <a:r>
              <a:rPr kumimoji="1" lang="ko-KR" altLang="en-US" sz="3000" dirty="0"/>
              <a:t>계승을 구할 수를 입력 하세요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scanf</a:t>
            </a:r>
            <a:r>
              <a:rPr kumimoji="1" lang="en-US" altLang="ko-KR" sz="3000" dirty="0"/>
              <a:t>(“%d”, &amp;n);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if(n &lt; 0)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(“\n</a:t>
            </a:r>
            <a:r>
              <a:rPr kumimoji="1" lang="ko-KR" altLang="en-US" sz="3000" dirty="0"/>
              <a:t>음수를 입력했습니다</a:t>
            </a:r>
            <a:r>
              <a:rPr kumimoji="1" lang="en-US" altLang="ko-KR" sz="3000" dirty="0"/>
              <a:t>.\n”);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} while(n &lt; 0);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036321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D9482-5CB8-7F41-8F76-0BB95C7B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break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C276-6D26-2340-8C62-46745605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break</a:t>
            </a:r>
            <a:r>
              <a:rPr kumimoji="1" lang="ko-KR" altLang="en-US" sz="3000" dirty="0"/>
              <a:t>문을 가장 가까이서 감싸고 있는 </a:t>
            </a:r>
            <a:r>
              <a:rPr kumimoji="1" lang="ko-KR" altLang="en-US" sz="3000" dirty="0" err="1"/>
              <a:t>반복문</a:t>
            </a:r>
            <a:r>
              <a:rPr kumimoji="1" lang="ko-KR" altLang="en-US" sz="3000" dirty="0"/>
              <a:t> 하나를 빠져 나옴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 err="1"/>
              <a:t>반복문에서</a:t>
            </a:r>
            <a:r>
              <a:rPr kumimoji="1" lang="ko-KR" altLang="en-US" sz="3000" dirty="0"/>
              <a:t> 조건에 따라 반복을 멈춰야 할 때 유용함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Switch</a:t>
            </a:r>
            <a:r>
              <a:rPr kumimoji="1" lang="ko-KR" altLang="en-US" sz="3000" dirty="0"/>
              <a:t> 문에서 적절한 문장만을 실행하게 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549780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0085-D081-CF4A-B749-A1409AF7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break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3E4E3-1C4D-4044-A5C1-6A0DAC04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while (1)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계승을 구할 수를 입력 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 &amp;n);</a:t>
            </a:r>
          </a:p>
          <a:p>
            <a:pPr marL="0" indent="0">
              <a:buNone/>
            </a:pPr>
            <a:r>
              <a:rPr kumimoji="1" lang="en-US" altLang="ko-KR" dirty="0"/>
              <a:t>	if( n&gt;=0 )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음수를 입력했습니다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양수를 입력하세요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\n”);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9399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13204-C77E-5E4C-9426-2807781C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continue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58A6D-9395-154E-B809-C9F875F2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67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 err="1"/>
              <a:t>반복문에서</a:t>
            </a:r>
            <a:r>
              <a:rPr kumimoji="1" lang="ko-KR" altLang="en-US" dirty="0"/>
              <a:t> 사용되어 현재 반복을 멈추고 즉시 다음 반복을 하게 함</a:t>
            </a:r>
          </a:p>
        </p:txBody>
      </p:sp>
    </p:spTree>
    <p:extLst>
      <p:ext uri="{BB962C8B-B14F-4D97-AF65-F5344CB8AC3E}">
        <p14:creationId xmlns:p14="http://schemas.microsoft.com/office/powerpoint/2010/main" val="2241876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93F94-3015-BA46-8FC7-18D4CE9E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400" dirty="0" err="1"/>
              <a:t>int</a:t>
            </a:r>
            <a:r>
              <a:rPr kumimoji="1" lang="en-US" altLang="ko-KR" sz="2400" dirty="0"/>
              <a:t> main(void){</a:t>
            </a:r>
          </a:p>
          <a:p>
            <a:pPr marL="0" indent="0">
              <a:buNone/>
            </a:pPr>
            <a:r>
              <a:rPr kumimoji="1" lang="en-US" altLang="ko-KR" sz="2400" dirty="0"/>
              <a:t>	float f;</a:t>
            </a:r>
          </a:p>
          <a:p>
            <a:pPr marL="0" indent="0">
              <a:buNone/>
            </a:pPr>
            <a:r>
              <a:rPr kumimoji="1" lang="en-US" altLang="ko-KR" sz="2400" dirty="0"/>
              <a:t>	</a:t>
            </a:r>
            <a:r>
              <a:rPr kumimoji="1" lang="en-US" altLang="ko-KR" sz="2400" dirty="0" err="1"/>
              <a:t>int</a:t>
            </a:r>
            <a:r>
              <a:rPr kumimoji="1" lang="en-US" altLang="ko-KR" sz="2400" dirty="0"/>
              <a:t> n, 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 , done = 1;</a:t>
            </a:r>
          </a:p>
          <a:p>
            <a:pPr marL="0" indent="0">
              <a:buNone/>
            </a:pPr>
            <a:r>
              <a:rPr kumimoji="1" lang="en-US" altLang="ko-KR" sz="2400" dirty="0"/>
              <a:t>	while(done){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(“</a:t>
            </a:r>
            <a:r>
              <a:rPr kumimoji="1" lang="ko-KR" altLang="en-US" sz="2400" dirty="0"/>
              <a:t>계승을 구할 수를 입력 하세요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”);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scanf</a:t>
            </a:r>
            <a:r>
              <a:rPr kumimoji="1" lang="en-US" altLang="ko-KR" sz="2400" dirty="0"/>
              <a:t>(“%d”,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&amp;n);</a:t>
            </a:r>
          </a:p>
          <a:p>
            <a:pPr marL="0" indent="0">
              <a:buNone/>
            </a:pPr>
            <a:r>
              <a:rPr kumimoji="1" lang="en-US" altLang="ko-KR" sz="2400" dirty="0"/>
              <a:t>		if(n&lt;0){</a:t>
            </a:r>
          </a:p>
          <a:p>
            <a:pPr marL="0" indent="0">
              <a:buNone/>
            </a:pPr>
            <a:r>
              <a:rPr kumimoji="1" lang="en-US" altLang="ko-KR" sz="2400" dirty="0"/>
              <a:t>	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(”</a:t>
            </a:r>
            <a:r>
              <a:rPr kumimoji="1" lang="ko-KR" altLang="en-US" sz="2400" dirty="0"/>
              <a:t>음수를 입력했습니다</a:t>
            </a:r>
            <a:r>
              <a:rPr kumimoji="1" lang="en-US" altLang="ko-KR" sz="2400" dirty="0"/>
              <a:t>.\n“);</a:t>
            </a:r>
          </a:p>
          <a:p>
            <a:pPr marL="0" indent="0">
              <a:buNone/>
            </a:pPr>
            <a:r>
              <a:rPr kumimoji="1" lang="en-US" altLang="ko-KR" sz="2400" dirty="0"/>
              <a:t>			continue;</a:t>
            </a:r>
          </a:p>
          <a:p>
            <a:pPr marL="0" indent="0">
              <a:buNone/>
            </a:pPr>
            <a:r>
              <a:rPr kumimoji="1" lang="en-US" altLang="ko-KR" sz="2400" dirty="0"/>
              <a:t>		}</a:t>
            </a:r>
            <a:br>
              <a:rPr kumimoji="1" lang="en-US" altLang="ko-KR" sz="2400" dirty="0"/>
            </a:br>
            <a:r>
              <a:rPr kumimoji="1" lang="en-US" altLang="ko-KR" sz="2400" dirty="0"/>
              <a:t>		for(f=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=1;i&lt;=n;++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)</a:t>
            </a:r>
          </a:p>
          <a:p>
            <a:pPr marL="0" indent="0">
              <a:buNone/>
            </a:pPr>
            <a:r>
              <a:rPr kumimoji="1" lang="en-US" altLang="ko-KR" sz="2400" dirty="0"/>
              <a:t>			f *= I;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(“%d! = %f\n”,</a:t>
            </a:r>
            <a:r>
              <a:rPr kumimoji="1" lang="en-US" altLang="ko-KR" sz="2400" dirty="0" err="1"/>
              <a:t>n,f</a:t>
            </a:r>
            <a:r>
              <a:rPr kumimoji="1" lang="en-US" altLang="ko-KR" sz="2400" dirty="0"/>
              <a:t>);</a:t>
            </a:r>
          </a:p>
          <a:p>
            <a:pPr marL="0" indent="0">
              <a:buNone/>
            </a:pPr>
            <a:r>
              <a:rPr kumimoji="1" lang="en-US" altLang="ko-KR" sz="2400" dirty="0"/>
              <a:t>		done = 0;</a:t>
            </a:r>
          </a:p>
          <a:p>
            <a:pPr marL="0" indent="0">
              <a:buNone/>
            </a:pPr>
            <a:r>
              <a:rPr kumimoji="1" lang="en-US" altLang="ko-KR" sz="2400" dirty="0"/>
              <a:t>	}</a:t>
            </a:r>
          </a:p>
          <a:p>
            <a:pPr marL="0" indent="0">
              <a:buNone/>
            </a:pPr>
            <a:r>
              <a:rPr kumimoji="1"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037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9C545-BADC-F046-860C-2F00B33D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21A68-77F3-3C4C-A58A-D8429734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522514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2500" dirty="0"/>
              <a:t>일반적인 형태</a:t>
            </a:r>
            <a:endParaRPr kumimoji="1" lang="en-US" altLang="ko-KR" sz="2500" dirty="0"/>
          </a:p>
          <a:p>
            <a:pPr marL="0" indent="0">
              <a:buNone/>
            </a:pPr>
            <a:r>
              <a:rPr kumimoji="1" lang="en-US" altLang="ko-KR" sz="2500" dirty="0"/>
              <a:t>switch (</a:t>
            </a:r>
            <a:r>
              <a:rPr kumimoji="1" lang="ko-KR" altLang="en-US" sz="2500" dirty="0"/>
              <a:t> 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 </a:t>
            </a:r>
            <a:r>
              <a:rPr kumimoji="1" lang="en-US" altLang="ko-KR" sz="2500" dirty="0"/>
              <a:t>){</a:t>
            </a:r>
          </a:p>
          <a:p>
            <a:pPr marL="0" indent="0">
              <a:buNone/>
            </a:pPr>
            <a:r>
              <a:rPr kumimoji="1" lang="en-US" altLang="ko-KR" sz="2500" dirty="0"/>
              <a:t>	case </a:t>
            </a:r>
            <a:r>
              <a:rPr kumimoji="1" lang="ko-KR" altLang="en-US" sz="2500" dirty="0"/>
              <a:t>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상수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</a:t>
            </a:r>
            <a:r>
              <a:rPr kumimoji="1" lang="en-US" altLang="ko-KR" sz="2500" dirty="0"/>
              <a:t>1: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</a:t>
            </a:r>
            <a:r>
              <a:rPr kumimoji="1" lang="en-US" altLang="ko-KR" sz="2500" dirty="0"/>
              <a:t>1</a:t>
            </a:r>
          </a:p>
          <a:p>
            <a:pPr marL="0" indent="0">
              <a:buNone/>
            </a:pPr>
            <a:r>
              <a:rPr kumimoji="1" lang="en-US" altLang="ko-KR" sz="2500" dirty="0"/>
              <a:t>	case </a:t>
            </a:r>
            <a:r>
              <a:rPr kumimoji="1" lang="ko-KR" altLang="en-US" sz="2500" dirty="0"/>
              <a:t>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상수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</a:t>
            </a:r>
            <a:r>
              <a:rPr kumimoji="1" lang="en-US" altLang="ko-KR" sz="2500" dirty="0"/>
              <a:t>2: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</a:t>
            </a:r>
            <a:r>
              <a:rPr kumimoji="1" lang="en-US" altLang="ko-KR" sz="2500" dirty="0"/>
              <a:t>2</a:t>
            </a:r>
          </a:p>
          <a:p>
            <a:pPr marL="0" indent="0">
              <a:buNone/>
            </a:pPr>
            <a:r>
              <a:rPr kumimoji="1" lang="en-US" altLang="ko-KR" sz="2500" dirty="0"/>
              <a:t>	…</a:t>
            </a:r>
          </a:p>
          <a:p>
            <a:pPr marL="0" indent="0">
              <a:buNone/>
            </a:pPr>
            <a:r>
              <a:rPr kumimoji="1" lang="en-US" altLang="ko-KR" sz="2500" dirty="0"/>
              <a:t>	default 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 </a:t>
            </a:r>
            <a:r>
              <a:rPr kumimoji="1" lang="en-US" altLang="ko-KR" sz="2500" dirty="0"/>
              <a:t>n+1</a:t>
            </a:r>
          </a:p>
          <a:p>
            <a:pPr marL="0" indent="0">
              <a:buNone/>
            </a:pPr>
            <a:r>
              <a:rPr kumimoji="1" lang="en-US" altLang="ko-KR" sz="2500" dirty="0"/>
              <a:t>	}</a:t>
            </a:r>
          </a:p>
          <a:p>
            <a:pPr marL="0" indent="0">
              <a:buNone/>
            </a:pPr>
            <a:r>
              <a:rPr kumimoji="1" lang="ko-KR" altLang="en-US" sz="2500" dirty="0"/>
              <a:t>문장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74211-CC29-A04D-8644-C12C505B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70" y="1027905"/>
            <a:ext cx="4925527" cy="56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5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EAA7-AFB8-9E4B-98C2-91B2BA3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DDD61-E928-B74A-814D-D522711F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4000" dirty="0"/>
              <a:t>다중 </a:t>
            </a:r>
            <a:r>
              <a:rPr kumimoji="1" lang="ko-KR" altLang="en-US" sz="4000" dirty="0" err="1"/>
              <a:t>조건문</a:t>
            </a:r>
            <a:endParaRPr kumimoji="1" lang="en-US" altLang="ko-KR" sz="4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4000" dirty="0"/>
              <a:t>각</a:t>
            </a:r>
            <a:r>
              <a:rPr kumimoji="1" lang="en-US" altLang="ko-KR" sz="4000" dirty="0"/>
              <a:t> case</a:t>
            </a:r>
            <a:r>
              <a:rPr kumimoji="1" lang="ko-KR" altLang="en-US" sz="4000" dirty="0"/>
              <a:t>문 문장들 다음에 </a:t>
            </a:r>
            <a:r>
              <a:rPr kumimoji="1" lang="en-US" altLang="ko-KR" sz="4000" dirty="0"/>
              <a:t>break</a:t>
            </a:r>
            <a:r>
              <a:rPr kumimoji="1" lang="ko-KR" altLang="en-US" sz="4000" dirty="0"/>
              <a:t>가 있어야 되는 경우가 보통임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30549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64C9-B6B3-C44F-986E-9FB69565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 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F5705-61D4-BA46-BBDC-054F4074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switch(op){</a:t>
            </a:r>
          </a:p>
          <a:p>
            <a:pPr marL="0" indent="0">
              <a:buNone/>
            </a:pPr>
            <a:r>
              <a:rPr kumimoji="1" lang="en-US" altLang="ko-KR" dirty="0"/>
              <a:t>	case ‘+’: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 + %f = %f\n”,opd1,opd2,opd1+opd2);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case ‘-’: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(“%f-+ %f = %f\n”,opd1,opd2,opd1-opd2);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default 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잘못된 연산자입니다</a:t>
            </a:r>
            <a:r>
              <a:rPr kumimoji="1" lang="en-US" altLang="ko-KR" dirty="0"/>
              <a:t>.\n”);</a:t>
            </a:r>
          </a:p>
          <a:p>
            <a:pPr marL="0" indent="0">
              <a:buNone/>
            </a:pPr>
            <a:r>
              <a:rPr kumimoji="1" lang="en-US" altLang="ko-KR" dirty="0"/>
              <a:t>	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260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AD110-BB9F-3C41-B6EA-B78094B2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7980F-AD74-A349-82AF-D7939338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ko-KR" altLang="en-US" dirty="0"/>
              <a:t>소프트웨어 개발자를 위한 </a:t>
            </a:r>
            <a:r>
              <a:rPr kumimoji="1" lang="en-US" altLang="ko-KR" dirty="0"/>
              <a:t>C </a:t>
            </a:r>
            <a:r>
              <a:rPr kumimoji="1" lang="ko-KR" altLang="en-US" dirty="0"/>
              <a:t>프로그래밍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김명호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윤성우의</a:t>
            </a:r>
            <a:r>
              <a:rPr kumimoji="1" lang="ko-KR" altLang="en-US" dirty="0"/>
              <a:t> 열혈 </a:t>
            </a:r>
            <a:r>
              <a:rPr kumimoji="1" lang="en-US" altLang="ko-KR" dirty="0"/>
              <a:t>c</a:t>
            </a:r>
            <a:r>
              <a:rPr kumimoji="1" lang="ko-KR" altLang="en-US" dirty="0"/>
              <a:t> 프로그래밍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윤성우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정혜경의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 프로그래밍</a:t>
            </a:r>
            <a:r>
              <a:rPr kumimoji="1" lang="en-US" altLang="ko-KR" dirty="0"/>
              <a:t>,</a:t>
            </a:r>
            <a:r>
              <a:rPr kumimoji="1" lang="ko-KR" altLang="en-US"/>
              <a:t> 정혜경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6AFF9-2316-B946-869B-39BFE2B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842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1C5E-EAAC-F243-96E9-FAE12011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다음 코드의 결과 값은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A7E5A-C14F-3B4B-99E5-588D18E5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#include&lt;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main(void)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a,c,d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c = d = 0;</a:t>
            </a:r>
          </a:p>
          <a:p>
            <a:pPr marL="0" indent="0">
              <a:buNone/>
            </a:pPr>
            <a:r>
              <a:rPr kumimoji="1" lang="en-US" altLang="ko-KR" dirty="0"/>
              <a:t>	a = ++c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d++;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= %d, c = %d, d = %d\</a:t>
            </a:r>
            <a:r>
              <a:rPr kumimoji="1" lang="en-US" altLang="ko-KR" dirty="0" err="1"/>
              <a:t>n”,a</a:t>
            </a:r>
            <a:r>
              <a:rPr kumimoji="1" lang="en-US" altLang="ko-KR" dirty="0"/>
              <a:t>,++</a:t>
            </a:r>
            <a:r>
              <a:rPr kumimoji="1" lang="en-US" altLang="ko-KR" dirty="0" err="1"/>
              <a:t>c,d</a:t>
            </a:r>
            <a:r>
              <a:rPr kumimoji="1" lang="en-US" altLang="ko-KR" dirty="0"/>
              <a:t>++);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41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5A09-FE76-B647-834C-40959F1E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 </a:t>
            </a:r>
            <a:r>
              <a:rPr kumimoji="1" lang="ko-KR" altLang="en-US" dirty="0" err="1"/>
              <a:t>자료형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84B40-E2A1-5C4F-B42D-5E24B920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6775"/>
            <a:ext cx="10515600" cy="654050"/>
          </a:xfrm>
        </p:spPr>
        <p:txBody>
          <a:bodyPr>
            <a:normAutofit fontScale="70000" lnSpcReduction="20000"/>
          </a:bodyPr>
          <a:lstStyle/>
          <a:p>
            <a:r>
              <a:rPr kumimoji="1" lang="ko-KR" altLang="en-US" dirty="0"/>
              <a:t>음수 표현 가능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signed</a:t>
            </a:r>
          </a:p>
          <a:p>
            <a:r>
              <a:rPr kumimoji="1" lang="ko-KR" altLang="en-US" dirty="0"/>
              <a:t>음수 표현 불가능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unsigned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ACFD50-367B-EB4A-B154-8FDCA008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6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F78A7F-A6E4-8D4A-9729-5D14A055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63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1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F368B-F786-4241-AD4E-2DD72982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CDED68-7207-014B-802F-7E5D43DA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32C7C5-90B6-2B47-AC59-DEA5376441AA}"/>
              </a:ext>
            </a:extLst>
          </p:cNvPr>
          <p:cNvSpPr/>
          <p:nvPr/>
        </p:nvSpPr>
        <p:spPr>
          <a:xfrm>
            <a:off x="838200" y="2886075"/>
            <a:ext cx="1176338" cy="70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5E2BA0-3E40-434B-BF98-D74A01B36854}"/>
              </a:ext>
            </a:extLst>
          </p:cNvPr>
          <p:cNvSpPr/>
          <p:nvPr/>
        </p:nvSpPr>
        <p:spPr>
          <a:xfrm>
            <a:off x="2014538" y="2886075"/>
            <a:ext cx="6596062" cy="70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r>
              <a:rPr kumimoji="1" lang="ko-KR" altLang="en-US" dirty="0"/>
              <a:t> 진수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F5813-014E-CC46-B22F-B82794A7C219}"/>
              </a:ext>
            </a:extLst>
          </p:cNvPr>
          <p:cNvSpPr txBox="1"/>
          <p:nvPr/>
        </p:nvSpPr>
        <p:spPr>
          <a:xfrm>
            <a:off x="1147763" y="2445900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D0D1A-13E5-CC49-ADA4-491ADE17B800}"/>
              </a:ext>
            </a:extLst>
          </p:cNvPr>
          <p:cNvSpPr txBox="1"/>
          <p:nvPr/>
        </p:nvSpPr>
        <p:spPr>
          <a:xfrm>
            <a:off x="3581401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….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343EA-0359-2C4C-90AE-C5D83E0217D8}"/>
              </a:ext>
            </a:extLst>
          </p:cNvPr>
          <p:cNvSpPr txBox="1"/>
          <p:nvPr/>
        </p:nvSpPr>
        <p:spPr>
          <a:xfrm>
            <a:off x="7793833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E6891-54A4-604C-B25F-A10F7E96F141}"/>
              </a:ext>
            </a:extLst>
          </p:cNvPr>
          <p:cNvSpPr txBox="1"/>
          <p:nvPr/>
        </p:nvSpPr>
        <p:spPr>
          <a:xfrm>
            <a:off x="2243136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30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669BC-F7D2-F347-AE26-145D906DC0E7}"/>
              </a:ext>
            </a:extLst>
          </p:cNvPr>
          <p:cNvSpPr txBox="1"/>
          <p:nvPr/>
        </p:nvSpPr>
        <p:spPr>
          <a:xfrm>
            <a:off x="8331994" y="2452211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70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D0C82-46E5-5D4A-A11A-EC2CC360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57115-7BCA-7D40-86AA-79914225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4463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341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부호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341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진수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00000001</a:t>
            </a:r>
            <a:r>
              <a:rPr kumimoji="1" lang="ko-KR" altLang="en-US" dirty="0"/>
              <a:t> </a:t>
            </a:r>
            <a:r>
              <a:rPr kumimoji="1" lang="en-US" altLang="ko-KR" dirty="0"/>
              <a:t>01010101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 err="1"/>
              <a:t>비트열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0</a:t>
            </a:r>
            <a:r>
              <a:rPr kumimoji="1" lang="en-US" altLang="ko-KR" dirty="0"/>
              <a:t>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00000001</a:t>
            </a:r>
            <a:r>
              <a:rPr kumimoji="1" lang="ko-KR" altLang="en-US" dirty="0"/>
              <a:t> </a:t>
            </a:r>
            <a:r>
              <a:rPr kumimoji="1" lang="en-US" altLang="ko-KR" dirty="0"/>
              <a:t>01010101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0F8C0-296B-0743-9A11-92F2A79F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154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D0C82-46E5-5D4A-A11A-EC2CC360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57115-7BCA-7D40-86AA-79914225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460500"/>
            <a:ext cx="5823857" cy="48958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300" dirty="0"/>
              <a:t>    </a:t>
            </a:r>
            <a:r>
              <a:rPr kumimoji="1" lang="en-US" altLang="ko-KR" sz="2300" dirty="0"/>
              <a:t>-341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sz="2300" dirty="0"/>
              <a:t>부호 </a:t>
            </a:r>
            <a:r>
              <a:rPr kumimoji="1" lang="en-US" altLang="ko-KR" sz="2300" dirty="0"/>
              <a:t>: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sz="2300" dirty="0"/>
              <a:t>341</a:t>
            </a:r>
            <a:r>
              <a:rPr kumimoji="1" lang="ko-KR" altLang="en-US" sz="2300" dirty="0"/>
              <a:t>의 </a:t>
            </a:r>
            <a:r>
              <a:rPr kumimoji="1" lang="en-US" altLang="ko-KR" sz="2300" dirty="0"/>
              <a:t>2</a:t>
            </a:r>
            <a:r>
              <a:rPr kumimoji="1" lang="ko-KR" altLang="en-US" sz="2300" dirty="0"/>
              <a:t>진수</a:t>
            </a:r>
            <a:endParaRPr kumimoji="1" lang="en-US" altLang="ko-KR" sz="23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300" dirty="0"/>
              <a:t>0000000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00000000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00000001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01010101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sz="2300" dirty="0"/>
              <a:t>1</a:t>
            </a:r>
            <a:r>
              <a:rPr kumimoji="1" lang="ko-KR" altLang="en-US" sz="2300" dirty="0"/>
              <a:t>의 보수</a:t>
            </a:r>
            <a:endParaRPr kumimoji="1" lang="en-US" altLang="ko-KR" sz="23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300" dirty="0"/>
              <a:t>1111111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11111111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11111110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10101010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2300" b="1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23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0F8C0-296B-0743-9A11-92F2A79F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45EE8B-94DC-3642-84E3-F754799E300D}"/>
              </a:ext>
            </a:extLst>
          </p:cNvPr>
          <p:cNvSpPr txBox="1">
            <a:spLocks/>
          </p:cNvSpPr>
          <p:nvPr/>
        </p:nvSpPr>
        <p:spPr>
          <a:xfrm>
            <a:off x="6096000" y="1460500"/>
            <a:ext cx="5823857" cy="4895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sz="2300" dirty="0"/>
              <a:t>1</a:t>
            </a:r>
            <a:r>
              <a:rPr kumimoji="1" lang="ko-KR" altLang="en-US" sz="2300" dirty="0"/>
              <a:t>의 보수 </a:t>
            </a:r>
            <a:r>
              <a:rPr kumimoji="1" lang="en-US" altLang="ko-KR" sz="2300" dirty="0"/>
              <a:t>+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2300" dirty="0"/>
              <a:t>1111111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11111111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11111110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10101011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sz="2300" dirty="0" err="1"/>
              <a:t>비트열</a:t>
            </a:r>
            <a:endParaRPr kumimoji="1" lang="en-US" altLang="ko-KR" sz="23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2300" dirty="0">
                <a:solidFill>
                  <a:srgbClr val="FF0000"/>
                </a:solidFill>
              </a:rPr>
              <a:t>1</a:t>
            </a:r>
            <a:r>
              <a:rPr kumimoji="1" lang="en-US" altLang="ko-KR" sz="2300" dirty="0"/>
              <a:t>1111111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11111111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11111110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10101011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ko-KR" sz="23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ko-KR" sz="23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80134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841</Words>
  <Application>Microsoft Macintosh PowerPoint</Application>
  <PresentationFormat>와이드스크린</PresentationFormat>
  <Paragraphs>370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Wingdings</vt:lpstr>
      <vt:lpstr>Office 테마</vt:lpstr>
      <vt:lpstr>2회차</vt:lpstr>
      <vt:lpstr>프로그램 실행하기 위한 3단계</vt:lpstr>
      <vt:lpstr>PowerPoint 프레젠테이션</vt:lpstr>
      <vt:lpstr>숫자 2개를 입력 받아 더한 결과를  출력하는 코드를 작성하라</vt:lpstr>
      <vt:lpstr>다음 코드의 결과 값은?</vt:lpstr>
      <vt:lpstr>정수 자료형</vt:lpstr>
      <vt:lpstr>정수</vt:lpstr>
      <vt:lpstr>정수</vt:lpstr>
      <vt:lpstr>정수</vt:lpstr>
      <vt:lpstr>정수 오버플로</vt:lpstr>
      <vt:lpstr>문자</vt:lpstr>
      <vt:lpstr>실수</vt:lpstr>
      <vt:lpstr>실수</vt:lpstr>
      <vt:lpstr>실수</vt:lpstr>
      <vt:lpstr>sizeof</vt:lpstr>
      <vt:lpstr>정수 승격</vt:lpstr>
      <vt:lpstr>캐스트</vt:lpstr>
      <vt:lpstr>제어의 흐름</vt:lpstr>
      <vt:lpstr>관계 연산자</vt:lpstr>
      <vt:lpstr>관계 연산자</vt:lpstr>
      <vt:lpstr>참과 거짓</vt:lpstr>
      <vt:lpstr>등가 연산자, 논리 연산자</vt:lpstr>
      <vt:lpstr>등가 연산자</vt:lpstr>
      <vt:lpstr>등가 연산자</vt:lpstr>
      <vt:lpstr>논리 연산자</vt:lpstr>
      <vt:lpstr>단축 평가</vt:lpstr>
      <vt:lpstr>예제 1</vt:lpstr>
      <vt:lpstr>if</vt:lpstr>
      <vt:lpstr>예제 2</vt:lpstr>
      <vt:lpstr>if – else 문</vt:lpstr>
      <vt:lpstr>예제 3</vt:lpstr>
      <vt:lpstr>if – else if – else 문</vt:lpstr>
      <vt:lpstr>? : 조건부 연산자</vt:lpstr>
      <vt:lpstr>? : 조건부 연산자</vt:lpstr>
      <vt:lpstr>while</vt:lpstr>
      <vt:lpstr>예제 4</vt:lpstr>
      <vt:lpstr>무한 루프</vt:lpstr>
      <vt:lpstr>for</vt:lpstr>
      <vt:lpstr>예제 5</vt:lpstr>
      <vt:lpstr>do-while</vt:lpstr>
      <vt:lpstr>do-while 예제</vt:lpstr>
      <vt:lpstr>break</vt:lpstr>
      <vt:lpstr>break 예제</vt:lpstr>
      <vt:lpstr>continue</vt:lpstr>
      <vt:lpstr>PowerPoint 프레젠테이션</vt:lpstr>
      <vt:lpstr>switch</vt:lpstr>
      <vt:lpstr>switch</vt:lpstr>
      <vt:lpstr>switch  예제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2회차</dc:title>
  <dc:creator>조한주</dc:creator>
  <cp:lastModifiedBy>조한주</cp:lastModifiedBy>
  <cp:revision>37</cp:revision>
  <dcterms:created xsi:type="dcterms:W3CDTF">2019-04-12T14:23:01Z</dcterms:created>
  <dcterms:modified xsi:type="dcterms:W3CDTF">2019-04-13T00:32:40Z</dcterms:modified>
</cp:coreProperties>
</file>