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60" r:id="rId3"/>
    <p:sldId id="300" r:id="rId4"/>
    <p:sldId id="301" r:id="rId5"/>
    <p:sldId id="302" r:id="rId6"/>
    <p:sldId id="346" r:id="rId7"/>
    <p:sldId id="351" r:id="rId8"/>
    <p:sldId id="349" r:id="rId9"/>
    <p:sldId id="350" r:id="rId10"/>
    <p:sldId id="347" r:id="rId11"/>
    <p:sldId id="324" r:id="rId12"/>
    <p:sldId id="323" r:id="rId13"/>
    <p:sldId id="325" r:id="rId14"/>
    <p:sldId id="326" r:id="rId15"/>
    <p:sldId id="327" r:id="rId16"/>
    <p:sldId id="348" r:id="rId17"/>
    <p:sldId id="332" r:id="rId18"/>
    <p:sldId id="333" r:id="rId19"/>
    <p:sldId id="334" r:id="rId20"/>
    <p:sldId id="335" r:id="rId21"/>
    <p:sldId id="336" r:id="rId22"/>
    <p:sldId id="337" r:id="rId23"/>
    <p:sldId id="338" r:id="rId24"/>
    <p:sldId id="339" r:id="rId25"/>
    <p:sldId id="340" r:id="rId26"/>
    <p:sldId id="341" r:id="rId27"/>
    <p:sldId id="342" r:id="rId28"/>
    <p:sldId id="343" r:id="rId29"/>
    <p:sldId id="344" r:id="rId30"/>
    <p:sldId id="345" r:id="rId31"/>
    <p:sldId id="259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92D"/>
    <a:srgbClr val="F9C917"/>
    <a:srgbClr val="00A800"/>
    <a:srgbClr val="005B00"/>
    <a:srgbClr val="E6E6E6"/>
    <a:srgbClr val="ED895A"/>
    <a:srgbClr val="009C00"/>
    <a:srgbClr val="FF895A"/>
    <a:srgbClr val="FBD75A"/>
    <a:srgbClr val="C60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3561" autoAdjust="0"/>
  </p:normalViewPr>
  <p:slideViewPr>
    <p:cSldViewPr>
      <p:cViewPr>
        <p:scale>
          <a:sx n="400" d="100"/>
          <a:sy n="400" d="100"/>
        </p:scale>
        <p:origin x="-12084" y="-108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619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7783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716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0262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0781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6410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943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8208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0943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053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0792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2837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228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2588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8086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2173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0813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422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2040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487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2641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9876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175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897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795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977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029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869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2019-08-23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2019-08-23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da-infra/aladdin/blob/dev/prometheus/metrics_definitions.go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 smtClean="0">
                <a:solidFill>
                  <a:schemeClr val="bg1"/>
                </a:solidFill>
              </a:rPr>
              <a:t> </a:t>
            </a:r>
            <a:r>
              <a:rPr lang="en-US" altLang="ko-KR" sz="4400" b="1" spc="-150" dirty="0" smtClean="0">
                <a:solidFill>
                  <a:schemeClr val="bg1"/>
                </a:solidFill>
              </a:rPr>
              <a:t>Aladdin Visualizer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4170566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 smtClean="0">
                <a:solidFill>
                  <a:schemeClr val="bg1"/>
                </a:solidFill>
              </a:rPr>
              <a:t>팀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SODA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 dirty="0" smtClean="0">
                <a:solidFill>
                  <a:schemeClr val="tx2">
                    <a:lumMod val="50000"/>
                  </a:schemeClr>
                </a:solidFill>
              </a:rPr>
              <a:t>오픈 인프라 개발 경진대회 개발 프로젝트 산출물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</a:t>
            </a:r>
            <a:r>
              <a:rPr lang="ko-KR" altLang="en-US" sz="1200" dirty="0">
                <a:solidFill>
                  <a:schemeClr val="bg1"/>
                </a:solidFill>
              </a:rPr>
              <a:t>오픈 인프라 개발 경진대회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08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Infrastructure Tab</a:t>
            </a:r>
            <a:endParaRPr lang="ko-KR" altLang="en-US" sz="28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내용 개체 틀 7" descr="스크린샷, 실내, 컴퓨터이(가) 표시된 사진&#10;&#10;자동 생성된 설명">
            <a:extLst>
              <a:ext uri="{FF2B5EF4-FFF2-40B4-BE49-F238E27FC236}">
                <a16:creationId xmlns:a16="http://schemas.microsoft.com/office/drawing/2014/main" id="{C7794658-28A9-45A6-80D2-4BBD6B8A0A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00" y="1988841"/>
            <a:ext cx="8172400" cy="44211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28387" y="2636912"/>
            <a:ext cx="184973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5356117" y="2636912"/>
            <a:ext cx="184973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302186" y="2996952"/>
            <a:ext cx="184973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059832" y="2996952"/>
            <a:ext cx="184973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331640" y="4725144"/>
            <a:ext cx="184973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038136" y="4725144"/>
            <a:ext cx="184973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548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</a:t>
            </a:r>
            <a:r>
              <a:rPr lang="ko-KR" altLang="en-US" sz="1200" dirty="0">
                <a:solidFill>
                  <a:schemeClr val="bg1"/>
                </a:solidFill>
              </a:rPr>
              <a:t>오픈 인프라 개발 경진대회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Infrastructure Tab</a:t>
            </a:r>
            <a:endParaRPr lang="ko-KR" altLang="en-US" sz="28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내용 개체 틀 4">
            <a:extLst>
              <a:ext uri="{FF2B5EF4-FFF2-40B4-BE49-F238E27FC236}">
                <a16:creationId xmlns:a16="http://schemas.microsoft.com/office/drawing/2014/main" id="{F37015B7-2E32-414C-8FD5-73335118AA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0618626"/>
              </p:ext>
            </p:extLst>
          </p:nvPr>
        </p:nvGraphicFramePr>
        <p:xfrm>
          <a:off x="467544" y="2041684"/>
          <a:ext cx="8208912" cy="4354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3745769458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4125838662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1682922079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3399177176"/>
                    </a:ext>
                  </a:extLst>
                </a:gridCol>
              </a:tblGrid>
              <a:tr h="3153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번호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분류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Query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77785538"/>
                  </a:ext>
                </a:extLst>
              </a:tr>
              <a:tr h="5539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latin typeface="+mn-lt"/>
                        </a:rPr>
                        <a:t>1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1" dirty="0">
                          <a:latin typeface="+mn-lt"/>
                        </a:rPr>
                        <a:t>Host</a:t>
                      </a:r>
                      <a:endParaRPr lang="ko-KR" altLang="en-US" sz="1400" b="1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kube_node_labels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kube_node_status_condition</a:t>
                      </a:r>
                      <a:endParaRPr lang="en-US" altLang="ko-KR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+mn-lt"/>
                        </a:rPr>
                        <a:t>전체 </a:t>
                      </a:r>
                      <a:r>
                        <a:rPr lang="ko-KR" altLang="en-US" sz="1400" dirty="0" smtClean="0">
                          <a:latin typeface="+mn-lt"/>
                        </a:rPr>
                        <a:t>호스트 </a:t>
                      </a:r>
                      <a:r>
                        <a:rPr lang="ko-KR" altLang="en-US" sz="1400" dirty="0">
                          <a:latin typeface="+mn-lt"/>
                        </a:rPr>
                        <a:t>수와 현재 준비된 </a:t>
                      </a:r>
                      <a:r>
                        <a:rPr lang="en-US" altLang="ko-KR" sz="1400" dirty="0" smtClean="0">
                          <a:latin typeface="+mn-lt"/>
                        </a:rPr>
                        <a:t/>
                      </a:r>
                      <a:br>
                        <a:rPr lang="en-US" altLang="ko-KR" sz="1400" dirty="0" smtClean="0">
                          <a:latin typeface="+mn-lt"/>
                        </a:rPr>
                      </a:br>
                      <a:r>
                        <a:rPr lang="ko-KR" altLang="en-US" sz="1400" dirty="0" smtClean="0">
                          <a:latin typeface="+mn-lt"/>
                        </a:rPr>
                        <a:t>상태의 </a:t>
                      </a:r>
                      <a:r>
                        <a:rPr lang="ko-KR" altLang="en-US" sz="1400" dirty="0">
                          <a:latin typeface="+mn-lt"/>
                        </a:rPr>
                        <a:t>호스트를 보여준다</a:t>
                      </a:r>
                      <a:r>
                        <a:rPr lang="en-US" altLang="ko-KR" sz="1400" dirty="0">
                          <a:latin typeface="+mn-lt"/>
                        </a:rPr>
                        <a:t>.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6815983"/>
                  </a:ext>
                </a:extLst>
              </a:tr>
              <a:tr h="5539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latin typeface="+mn-lt"/>
                        </a:rPr>
                        <a:t>2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1" dirty="0" err="1">
                          <a:latin typeface="+mn-lt"/>
                        </a:rPr>
                        <a:t>DockerContainer</a:t>
                      </a:r>
                      <a:endParaRPr lang="ko-KR" altLang="en-US" sz="1400" b="1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kube_pod_container_status_running</a:t>
                      </a:r>
                      <a:endParaRPr lang="en-US" altLang="ko-KR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+mn-lt"/>
                        </a:rPr>
                        <a:t>인프라 안에 있는 총 </a:t>
                      </a:r>
                      <a:r>
                        <a:rPr lang="ko-KR" altLang="en-US" sz="1400" dirty="0" err="1" smtClean="0">
                          <a:latin typeface="+mn-lt"/>
                        </a:rPr>
                        <a:t>파드</a:t>
                      </a:r>
                      <a:r>
                        <a:rPr lang="ko-KR" altLang="en-US" sz="1400" baseline="0" dirty="0" smtClean="0">
                          <a:latin typeface="+mn-lt"/>
                        </a:rPr>
                        <a:t> </a:t>
                      </a:r>
                      <a:r>
                        <a:rPr lang="ko-KR" altLang="en-US" sz="1400" dirty="0" smtClean="0">
                          <a:latin typeface="+mn-lt"/>
                        </a:rPr>
                        <a:t>수를 </a:t>
                      </a:r>
                      <a:r>
                        <a:rPr lang="en-US" altLang="ko-KR" sz="1400" dirty="0" smtClean="0">
                          <a:latin typeface="+mn-lt"/>
                        </a:rPr>
                        <a:t/>
                      </a:r>
                      <a:br>
                        <a:rPr lang="en-US" altLang="ko-KR" sz="1400" dirty="0" smtClean="0">
                          <a:latin typeface="+mn-lt"/>
                        </a:rPr>
                      </a:br>
                      <a:r>
                        <a:rPr lang="ko-KR" altLang="en-US" sz="1400" dirty="0" smtClean="0">
                          <a:latin typeface="+mn-lt"/>
                        </a:rPr>
                        <a:t>보여준다</a:t>
                      </a:r>
                      <a:r>
                        <a:rPr lang="en-US" altLang="ko-KR" sz="1400" dirty="0">
                          <a:latin typeface="+mn-lt"/>
                        </a:rPr>
                        <a:t>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20435060"/>
                  </a:ext>
                </a:extLst>
              </a:tr>
              <a:tr h="5539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latin typeface="+mn-lt"/>
                        </a:rPr>
                        <a:t>3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1" dirty="0">
                          <a:latin typeface="+mn-lt"/>
                        </a:rPr>
                        <a:t>Infrastructure Map</a:t>
                      </a:r>
                      <a:endParaRPr lang="ko-KR" altLang="en-US" sz="1400" b="1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machine_cpu_cores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node_cpu_seconds_total</a:t>
                      </a:r>
                      <a:endParaRPr lang="en-US" altLang="ko-KR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+mn-lt"/>
                        </a:rPr>
                        <a:t>인프라 안에 있는 컨테이너들의 </a:t>
                      </a:r>
                      <a:r>
                        <a:rPr lang="en-US" altLang="ko-KR" sz="1400" dirty="0">
                          <a:latin typeface="+mn-lt"/>
                        </a:rPr>
                        <a:t>CPU </a:t>
                      </a:r>
                      <a:r>
                        <a:rPr lang="ko-KR" altLang="en-US" sz="1400" dirty="0">
                          <a:latin typeface="+mn-lt"/>
                        </a:rPr>
                        <a:t>사용량을 보여준다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43664357"/>
                  </a:ext>
                </a:extLst>
              </a:tr>
              <a:tr h="5539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latin typeface="+mn-lt"/>
                        </a:rPr>
                        <a:t>4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1" dirty="0">
                          <a:latin typeface="+mn-lt"/>
                        </a:rPr>
                        <a:t>Container Map</a:t>
                      </a:r>
                      <a:endParaRPr lang="ko-KR" altLang="en-US" sz="1400" b="1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node_labels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container_cpu_usage_seconds_total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+mn-lt"/>
                        </a:rPr>
                        <a:t>각각의 </a:t>
                      </a:r>
                      <a:r>
                        <a:rPr lang="ko-KR" altLang="en-US" sz="1400" dirty="0" smtClean="0">
                          <a:latin typeface="+mn-lt"/>
                        </a:rPr>
                        <a:t>컨테이너 안에 </a:t>
                      </a:r>
                      <a:r>
                        <a:rPr lang="ko-KR" altLang="en-US" sz="1400" dirty="0">
                          <a:latin typeface="+mn-lt"/>
                        </a:rPr>
                        <a:t>있는 </a:t>
                      </a:r>
                      <a:r>
                        <a:rPr lang="en-US" altLang="ko-KR" sz="1400" dirty="0" smtClean="0">
                          <a:latin typeface="+mn-lt"/>
                        </a:rPr>
                        <a:t/>
                      </a:r>
                      <a:br>
                        <a:rPr lang="en-US" altLang="ko-KR" sz="1400" dirty="0" smtClean="0">
                          <a:latin typeface="+mn-lt"/>
                        </a:rPr>
                      </a:br>
                      <a:r>
                        <a:rPr lang="ko-KR" altLang="en-US" sz="1400" dirty="0" err="1" smtClean="0">
                          <a:latin typeface="+mn-lt"/>
                        </a:rPr>
                        <a:t>파드들의</a:t>
                      </a:r>
                      <a:r>
                        <a:rPr lang="ko-KR" altLang="en-US" sz="1400" dirty="0" smtClean="0">
                          <a:latin typeface="+mn-lt"/>
                        </a:rPr>
                        <a:t> </a:t>
                      </a:r>
                      <a:r>
                        <a:rPr lang="en-US" altLang="ko-KR" sz="1400" dirty="0">
                          <a:latin typeface="+mn-lt"/>
                        </a:rPr>
                        <a:t>CPU </a:t>
                      </a:r>
                      <a:r>
                        <a:rPr lang="ko-KR" altLang="en-US" sz="1400" dirty="0">
                          <a:latin typeface="+mn-lt"/>
                        </a:rPr>
                        <a:t>사용량을 보여준다</a:t>
                      </a:r>
                      <a:r>
                        <a:rPr lang="en-US" altLang="ko-KR" sz="1400" dirty="0">
                          <a:latin typeface="+mn-lt"/>
                        </a:rPr>
                        <a:t>. 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18331625"/>
                  </a:ext>
                </a:extLst>
              </a:tr>
              <a:tr h="5539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latin typeface="+mn-lt"/>
                        </a:rPr>
                        <a:t>5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1" dirty="0">
                          <a:latin typeface="+mn-lt"/>
                        </a:rPr>
                        <a:t>Node Top CPU</a:t>
                      </a:r>
                      <a:endParaRPr lang="ko-KR" altLang="en-US" sz="1400" b="1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node_cpu_seconds_total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node_annotations</a:t>
                      </a:r>
                      <a:endParaRPr lang="en-US" altLang="ko-KR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+mn-lt"/>
                        </a:rPr>
                        <a:t>CPU </a:t>
                      </a:r>
                      <a:r>
                        <a:rPr lang="ko-KR" altLang="en-US" sz="1400" dirty="0">
                          <a:latin typeface="+mn-lt"/>
                        </a:rPr>
                        <a:t>사용량이 가장 큰 노드 </a:t>
                      </a:r>
                      <a:r>
                        <a:rPr lang="en-US" altLang="ko-KR" sz="1400" dirty="0" smtClean="0">
                          <a:latin typeface="+mn-lt"/>
                        </a:rPr>
                        <a:t/>
                      </a:r>
                      <a:br>
                        <a:rPr lang="en-US" altLang="ko-KR" sz="1400" dirty="0" smtClean="0">
                          <a:latin typeface="+mn-lt"/>
                        </a:rPr>
                      </a:br>
                      <a:r>
                        <a:rPr lang="en-US" altLang="ko-KR" sz="1400" dirty="0" smtClean="0">
                          <a:latin typeface="+mn-lt"/>
                        </a:rPr>
                        <a:t>3</a:t>
                      </a:r>
                      <a:r>
                        <a:rPr lang="ko-KR" altLang="en-US" sz="1400" dirty="0">
                          <a:latin typeface="+mn-lt"/>
                        </a:rPr>
                        <a:t>개를 보여준다</a:t>
                      </a:r>
                      <a:r>
                        <a:rPr lang="en-US" altLang="ko-KR" sz="1400" dirty="0">
                          <a:latin typeface="+mn-lt"/>
                        </a:rPr>
                        <a:t>.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72315142"/>
                  </a:ext>
                </a:extLst>
              </a:tr>
              <a:tr h="126982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latin typeface="+mn-lt"/>
                        </a:rPr>
                        <a:t>6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1" dirty="0">
                          <a:latin typeface="+mn-lt"/>
                        </a:rPr>
                        <a:t>Node Top Memory</a:t>
                      </a:r>
                      <a:endParaRPr lang="ko-KR" altLang="en-US" sz="1400" b="1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node_memory_MemFree_bytes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node_memory_Cached_bytes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node_memory_Buffers_bytes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node_memory_MemTotal_bytes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node_annotations</a:t>
                      </a:r>
                      <a:endParaRPr lang="en-US" altLang="ko-KR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+mn-lt"/>
                        </a:rPr>
                        <a:t>메모리 사용량이 가장 큰 노드 </a:t>
                      </a:r>
                      <a:r>
                        <a:rPr lang="en-US" altLang="ko-KR" sz="1400" dirty="0" smtClean="0">
                          <a:latin typeface="+mn-lt"/>
                        </a:rPr>
                        <a:t/>
                      </a:r>
                      <a:br>
                        <a:rPr lang="en-US" altLang="ko-KR" sz="1400" dirty="0" smtClean="0">
                          <a:latin typeface="+mn-lt"/>
                        </a:rPr>
                      </a:br>
                      <a:r>
                        <a:rPr lang="en-US" altLang="ko-KR" sz="1400" dirty="0" smtClean="0">
                          <a:latin typeface="+mn-lt"/>
                        </a:rPr>
                        <a:t>3</a:t>
                      </a:r>
                      <a:r>
                        <a:rPr lang="ko-KR" altLang="en-US" sz="1400" dirty="0">
                          <a:latin typeface="+mn-lt"/>
                        </a:rPr>
                        <a:t>개를 보여준다</a:t>
                      </a:r>
                      <a:r>
                        <a:rPr lang="en-US" altLang="ko-KR" sz="1400" dirty="0">
                          <a:latin typeface="+mn-lt"/>
                        </a:rPr>
                        <a:t>.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38890120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580006" y="2420888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80006" y="2987370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80006" y="3553852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80006" y="4116579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580006" y="4653136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80006" y="5189693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98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</a:t>
            </a:r>
            <a:r>
              <a:rPr lang="ko-KR" altLang="en-US" sz="1200" dirty="0">
                <a:solidFill>
                  <a:schemeClr val="bg1"/>
                </a:solidFill>
              </a:rPr>
              <a:t>오픈 인프라 개발 경진대회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Node Top CPU</a:t>
            </a:r>
            <a:endParaRPr lang="ko-KR" altLang="en-US" sz="28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790170" y="3288985"/>
            <a:ext cx="2664296" cy="1720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3F4FEBB-F47C-E649-9F0D-9B2649B34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141" y="3734045"/>
            <a:ext cx="2520280" cy="115748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E64B9F2-4088-2441-8C4A-15658442A5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82" t="20231" r="83744" b="12405"/>
          <a:stretch/>
        </p:blipFill>
        <p:spPr>
          <a:xfrm>
            <a:off x="4246554" y="3419683"/>
            <a:ext cx="1339913" cy="167526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6E88701-C7DD-5F44-A8E8-E72AEE8DFD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448" t="25801" r="56024" b="9399"/>
          <a:stretch/>
        </p:blipFill>
        <p:spPr>
          <a:xfrm>
            <a:off x="7126874" y="2282933"/>
            <a:ext cx="1082267" cy="118915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8A62CCBE-925B-234F-A05E-BC1715DF8D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352" t="28505" r="31554" b="13949"/>
          <a:stretch/>
        </p:blipFill>
        <p:spPr>
          <a:xfrm>
            <a:off x="7139676" y="3886644"/>
            <a:ext cx="952947" cy="103175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671B7515-ABAA-864A-ABDE-0D6E5FA460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954" t="24070" r="9656" b="8566"/>
          <a:stretch/>
        </p:blipFill>
        <p:spPr>
          <a:xfrm>
            <a:off x="7126874" y="5426879"/>
            <a:ext cx="792088" cy="1154086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3670490" y="4149305"/>
            <a:ext cx="576064" cy="16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 rot="19645437">
            <a:off x="5297471" y="3318901"/>
            <a:ext cx="1795922" cy="2098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 rot="1588049">
            <a:off x="5327930" y="5210562"/>
            <a:ext cx="1735003" cy="1642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화살표 30"/>
          <p:cNvSpPr/>
          <p:nvPr/>
        </p:nvSpPr>
        <p:spPr>
          <a:xfrm>
            <a:off x="5379712" y="4312789"/>
            <a:ext cx="1628900" cy="179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137105" y="1975534"/>
            <a:ext cx="1061804" cy="2115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master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137105" y="3675046"/>
            <a:ext cx="1061804" cy="2115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slave1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126874" y="5145468"/>
            <a:ext cx="1061804" cy="2115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slave2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54117" y="3290325"/>
            <a:ext cx="22003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</a:rPr>
              <a:t>Node Top CPU</a:t>
            </a:r>
            <a:endParaRPr lang="ko-KR" altLang="en-US" sz="2000" b="1" spc="-150" dirty="0">
              <a:solidFill>
                <a:schemeClr val="accent6">
                  <a:lumMod val="60000"/>
                  <a:lumOff val="40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3528" y="1985988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200000"/>
              </a:lnSpc>
              <a:buFontTx/>
              <a:buChar char="-"/>
            </a:pPr>
            <a:r>
              <a:rPr lang="en-US" altLang="ko-KR" sz="1200" b="1" dirty="0" smtClean="0"/>
              <a:t>‘Node Top CPU’</a:t>
            </a:r>
            <a:r>
              <a:rPr lang="ko-KR" altLang="en-US" sz="1200" b="1" dirty="0" smtClean="0"/>
              <a:t>를 통해 가장 </a:t>
            </a:r>
            <a:r>
              <a:rPr lang="en-US" altLang="ko-KR" sz="1200" b="1" dirty="0" smtClean="0"/>
              <a:t>CPU</a:t>
            </a:r>
            <a:r>
              <a:rPr lang="ko-KR" altLang="en-US" sz="1200" b="1" dirty="0" smtClean="0"/>
              <a:t>를 많이 사용하는 노드를 파악할 수 있고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ko-KR" altLang="en-US" sz="1200" b="1" dirty="0" smtClean="0"/>
              <a:t>이를 </a:t>
            </a:r>
            <a:r>
              <a:rPr lang="en-US" altLang="ko-KR" sz="1200" b="1" dirty="0" smtClean="0"/>
              <a:t>‘honeycomb’</a:t>
            </a:r>
            <a:r>
              <a:rPr lang="ko-KR" altLang="en-US" sz="1200" b="1" dirty="0" smtClean="0"/>
              <a:t>라는 라이브러리를 통해 시각화하여 각 노드 상태를 파악한다</a:t>
            </a:r>
            <a:r>
              <a:rPr lang="en-US" altLang="ko-KR" sz="1200" b="1" dirty="0" smtClean="0"/>
              <a:t>.</a:t>
            </a:r>
            <a:r>
              <a:rPr lang="ko-KR" altLang="en-US" sz="1200" b="1" dirty="0" smtClean="0"/>
              <a:t>  </a:t>
            </a:r>
            <a:endParaRPr lang="en-US" altLang="ko-KR" sz="1200" b="1" dirty="0" smtClean="0"/>
          </a:p>
        </p:txBody>
      </p:sp>
      <p:sp>
        <p:nvSpPr>
          <p:cNvPr id="37" name="직사각형 36"/>
          <p:cNvSpPr/>
          <p:nvPr/>
        </p:nvSpPr>
        <p:spPr>
          <a:xfrm>
            <a:off x="3753179" y="3132837"/>
            <a:ext cx="2426910" cy="2334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Infrastructure Map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10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</a:t>
            </a:r>
            <a:r>
              <a:rPr lang="ko-KR" altLang="en-US" sz="1200" dirty="0">
                <a:solidFill>
                  <a:schemeClr val="bg1"/>
                </a:solidFill>
              </a:rPr>
              <a:t>오픈 인프라 개발 경진대회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</a:t>
            </a:r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Kubernetes Tab</a:t>
            </a:r>
            <a:endParaRPr lang="ko-KR" altLang="en-US" sz="28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내용 개체 틀 5" descr="스크린샷, 실내, 모니터, 컴퓨터이(가) 표시된 사진&#10;&#10;자동 생성된 설명">
            <a:extLst>
              <a:ext uri="{FF2B5EF4-FFF2-40B4-BE49-F238E27FC236}">
                <a16:creationId xmlns:a16="http://schemas.microsoft.com/office/drawing/2014/main" id="{D8AEF84D-30A0-4E24-AFDE-167B391B0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64" y="2024844"/>
            <a:ext cx="7848872" cy="444302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843808" y="2680467"/>
            <a:ext cx="184973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7089130" y="3224477"/>
            <a:ext cx="184973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5362513" y="3223492"/>
            <a:ext cx="184973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909279" y="3229651"/>
            <a:ext cx="184973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635896" y="3223492"/>
            <a:ext cx="184973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228184" y="2677762"/>
            <a:ext cx="184973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423179" y="3605489"/>
            <a:ext cx="184973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891083" y="3605489"/>
            <a:ext cx="184973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089130" y="3605489"/>
            <a:ext cx="184973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226787" y="4649604"/>
            <a:ext cx="381365" cy="29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10</a:t>
            </a:r>
            <a:endParaRPr lang="ko-KR" altLang="en-US" sz="1400" dirty="0"/>
          </a:p>
        </p:txBody>
      </p:sp>
      <p:sp>
        <p:nvSpPr>
          <p:cNvPr id="30" name="직사각형 29"/>
          <p:cNvSpPr/>
          <p:nvPr/>
        </p:nvSpPr>
        <p:spPr>
          <a:xfrm>
            <a:off x="5846819" y="4649603"/>
            <a:ext cx="381365" cy="29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0120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</a:t>
            </a:r>
            <a:r>
              <a:rPr lang="ko-KR" altLang="en-US" sz="1200" dirty="0">
                <a:solidFill>
                  <a:schemeClr val="bg1"/>
                </a:solidFill>
              </a:rPr>
              <a:t>오픈 인프라 개발 경진대회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Kubernetes Tab</a:t>
            </a:r>
            <a:endParaRPr lang="ko-KR" altLang="en-US" sz="28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내용 개체 틀 4">
            <a:extLst>
              <a:ext uri="{FF2B5EF4-FFF2-40B4-BE49-F238E27FC236}">
                <a16:creationId xmlns:a16="http://schemas.microsoft.com/office/drawing/2014/main" id="{F37015B7-2E32-414C-8FD5-73335118AA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5195463"/>
              </p:ext>
            </p:extLst>
          </p:nvPr>
        </p:nvGraphicFramePr>
        <p:xfrm>
          <a:off x="467544" y="2041685"/>
          <a:ext cx="8208912" cy="4423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3745769458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4125838662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1682922079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3399177176"/>
                    </a:ext>
                  </a:extLst>
                </a:gridCol>
              </a:tblGrid>
              <a:tr h="3167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번호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분류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Query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77785538"/>
                  </a:ext>
                </a:extLst>
              </a:tr>
              <a:tr h="48790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latin typeface="+mn-lt"/>
                        </a:rPr>
                        <a:t>1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b="1" dirty="0"/>
                        <a:t>Nodes</a:t>
                      </a:r>
                      <a:endParaRPr lang="ko-KR" altLang="en-US" sz="12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kube_node_labels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kube_node_status_condition</a:t>
                      </a:r>
                      <a:endParaRPr lang="en-US" altLang="ko-KR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전체 노드들 중 준비된 상태의 노드를 보여준다</a:t>
                      </a:r>
                      <a:r>
                        <a:rPr lang="en-US" altLang="ko-KR" sz="1200" dirty="0"/>
                        <a:t>. 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6815983"/>
                  </a:ext>
                </a:extLst>
              </a:tr>
              <a:tr h="48790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latin typeface="+mn-lt"/>
                        </a:rPr>
                        <a:t>2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b="1" dirty="0"/>
                        <a:t>Namespace</a:t>
                      </a:r>
                      <a:endParaRPr lang="ko-KR" altLang="en-US" sz="12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kube_namespace_labels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kube_namespace_status_phase</a:t>
                      </a:r>
                      <a:endParaRPr lang="en-US" altLang="ko-KR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전체 네임스페이스 중 활성화 된 </a:t>
                      </a:r>
                      <a:r>
                        <a:rPr lang="en-US" altLang="ko-KR" sz="1200" dirty="0" smtClean="0"/>
                        <a:t/>
                      </a:r>
                      <a:br>
                        <a:rPr lang="en-US" altLang="ko-KR" sz="1200" dirty="0" smtClean="0"/>
                      </a:br>
                      <a:r>
                        <a:rPr lang="ko-KR" altLang="en-US" sz="1200" dirty="0" smtClean="0"/>
                        <a:t>네임스페이스를 </a:t>
                      </a:r>
                      <a:r>
                        <a:rPr lang="ko-KR" altLang="en-US" sz="1200" dirty="0"/>
                        <a:t>보여준다</a:t>
                      </a:r>
                      <a:r>
                        <a:rPr lang="en-US" altLang="ko-KR" sz="1200" dirty="0"/>
                        <a:t>. 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20435060"/>
                  </a:ext>
                </a:extLst>
              </a:tr>
              <a:tr h="8987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latin typeface="+mn-lt"/>
                        </a:rPr>
                        <a:t>3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b="1" dirty="0"/>
                        <a:t>Daemon Sets</a:t>
                      </a:r>
                      <a:endParaRPr lang="ko-KR" altLang="en-US" sz="12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kube_daemonset_labels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kube_daemonset_labels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kube_deployment_status_replicas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kube_deployment_status_replicas_available</a:t>
                      </a:r>
                      <a:endParaRPr lang="en-US" altLang="ko-KR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전체 </a:t>
                      </a:r>
                      <a:r>
                        <a:rPr lang="ko-KR" altLang="en-US" sz="1200" dirty="0" smtClean="0"/>
                        <a:t>데몬 셋 </a:t>
                      </a:r>
                      <a:r>
                        <a:rPr lang="ko-KR" altLang="en-US" sz="1200" dirty="0"/>
                        <a:t>중 </a:t>
                      </a:r>
                      <a:r>
                        <a:rPr lang="ko-KR" altLang="en-US" sz="1200" dirty="0" smtClean="0"/>
                        <a:t>사용 가능한 데몬 셋을 </a:t>
                      </a:r>
                      <a:r>
                        <a:rPr lang="en-US" altLang="ko-KR" sz="1200" dirty="0" smtClean="0"/>
                        <a:t/>
                      </a:r>
                      <a:br>
                        <a:rPr lang="en-US" altLang="ko-KR" sz="1200" dirty="0" smtClean="0"/>
                      </a:br>
                      <a:r>
                        <a:rPr lang="ko-KR" altLang="en-US" sz="1200" dirty="0" smtClean="0"/>
                        <a:t>보여준다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43664357"/>
                  </a:ext>
                </a:extLst>
              </a:tr>
              <a:tr h="8987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latin typeface="+mn-lt"/>
                        </a:rPr>
                        <a:t>4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b="1" dirty="0"/>
                        <a:t>Deployment</a:t>
                      </a:r>
                      <a:endParaRPr lang="ko-KR" altLang="en-US" sz="12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kube_deployment_labels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kube_deployment_labels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kube_deployment_status_replicas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kube_deployment_status_replicas_available</a:t>
                      </a:r>
                      <a:endParaRPr lang="en-US" altLang="ko-KR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전체 </a:t>
                      </a:r>
                      <a:r>
                        <a:rPr lang="ko-KR" altLang="en-US" sz="1200" dirty="0" err="1"/>
                        <a:t>디플로이먼트</a:t>
                      </a:r>
                      <a:r>
                        <a:rPr lang="ko-KR" altLang="en-US" sz="1200" dirty="0"/>
                        <a:t> 중 </a:t>
                      </a:r>
                      <a:r>
                        <a:rPr lang="ko-KR" altLang="en-US" sz="1200" dirty="0" smtClean="0"/>
                        <a:t>사용 가능한 </a:t>
                      </a:r>
                      <a:r>
                        <a:rPr lang="en-US" altLang="ko-KR" sz="1200" dirty="0" smtClean="0"/>
                        <a:t/>
                      </a:r>
                      <a:br>
                        <a:rPr lang="en-US" altLang="ko-KR" sz="1200" dirty="0" smtClean="0"/>
                      </a:br>
                      <a:r>
                        <a:rPr lang="ko-KR" altLang="en-US" sz="1200" dirty="0" err="1" smtClean="0"/>
                        <a:t>디플로이먼트를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/>
                        <a:t>보여준다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18331625"/>
                  </a:ext>
                </a:extLst>
              </a:tr>
              <a:tr h="8987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latin typeface="+mn-lt"/>
                        </a:rPr>
                        <a:t>5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b="1" dirty="0"/>
                        <a:t>Replica Sets</a:t>
                      </a:r>
                      <a:endParaRPr lang="ko-KR" altLang="en-US" sz="12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kube_replicaset_labels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kube_replicaset_labels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kube_replicaset_status_replicas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kube_deployment_status_replicas_available</a:t>
                      </a:r>
                      <a:endParaRPr lang="en-US" altLang="ko-KR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전체 </a:t>
                      </a:r>
                      <a:r>
                        <a:rPr lang="ko-KR" altLang="en-US" sz="1200" dirty="0" err="1" smtClean="0"/>
                        <a:t>레플리카</a:t>
                      </a:r>
                      <a:r>
                        <a:rPr lang="ko-KR" altLang="en-US" sz="1200" dirty="0" smtClean="0"/>
                        <a:t> 셋 </a:t>
                      </a:r>
                      <a:r>
                        <a:rPr lang="ko-KR" altLang="en-US" sz="1200" dirty="0"/>
                        <a:t>중 </a:t>
                      </a:r>
                      <a:r>
                        <a:rPr lang="ko-KR" altLang="en-US" sz="1200" dirty="0" smtClean="0"/>
                        <a:t>사용 가능한 </a:t>
                      </a:r>
                      <a:r>
                        <a:rPr lang="en-US" altLang="ko-KR" sz="1200" dirty="0" smtClean="0"/>
                        <a:t/>
                      </a:r>
                      <a:br>
                        <a:rPr lang="en-US" altLang="ko-KR" sz="1200" dirty="0" smtClean="0"/>
                      </a:br>
                      <a:r>
                        <a:rPr lang="ko-KR" altLang="en-US" sz="1200" dirty="0" err="1" smtClean="0"/>
                        <a:t>레플리카</a:t>
                      </a:r>
                      <a:r>
                        <a:rPr lang="ko-KR" altLang="en-US" sz="1200" dirty="0" smtClean="0"/>
                        <a:t> 셋을 </a:t>
                      </a:r>
                      <a:r>
                        <a:rPr lang="ko-KR" altLang="en-US" sz="1200" dirty="0"/>
                        <a:t>보여준다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72315142"/>
                  </a:ext>
                </a:extLst>
              </a:tr>
              <a:tr h="4228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latin typeface="+mn-lt"/>
                        </a:rPr>
                        <a:t>6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b="1" dirty="0"/>
                        <a:t>Pods</a:t>
                      </a:r>
                      <a:endParaRPr lang="ko-KR" altLang="en-US" sz="12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pod_labels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pod_status_phase</a:t>
                      </a:r>
                      <a:endParaRPr lang="en-US" altLang="ko-KR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전체 </a:t>
                      </a:r>
                      <a:r>
                        <a:rPr lang="ko-KR" altLang="en-US" sz="1200" dirty="0" err="1" smtClean="0"/>
                        <a:t>파드</a:t>
                      </a:r>
                      <a:r>
                        <a:rPr lang="ko-KR" altLang="en-US" sz="1200" dirty="0" smtClean="0"/>
                        <a:t> 중 </a:t>
                      </a:r>
                      <a:r>
                        <a:rPr lang="ko-KR" altLang="en-US" sz="1200" dirty="0"/>
                        <a:t>사용중인 </a:t>
                      </a:r>
                      <a:r>
                        <a:rPr lang="ko-KR" altLang="en-US" sz="1200" dirty="0" err="1"/>
                        <a:t>파드를</a:t>
                      </a:r>
                      <a:r>
                        <a:rPr lang="ko-KR" altLang="en-US" sz="1200" dirty="0"/>
                        <a:t> 보여준다</a:t>
                      </a:r>
                      <a:r>
                        <a:rPr lang="en-US" altLang="ko-KR" sz="1200" dirty="0"/>
                        <a:t>. 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38890120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580006" y="2420888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80006" y="2924944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80006" y="3429000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80006" y="4293096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580006" y="5229200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80006" y="6093296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164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>
                <a:solidFill>
                  <a:schemeClr val="bg1"/>
                </a:solidFill>
              </a:rPr>
              <a:t>2019 </a:t>
            </a:r>
            <a:r>
              <a:rPr lang="ko-KR" altLang="en-US" sz="1200" dirty="0">
                <a:solidFill>
                  <a:schemeClr val="bg1"/>
                </a:solidFill>
              </a:rPr>
              <a:t>오픈 인프라 개발 경진대회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Kubernetes Tab</a:t>
            </a:r>
            <a:endParaRPr lang="ko-KR" altLang="en-US" sz="28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내용 개체 틀 4">
            <a:extLst>
              <a:ext uri="{FF2B5EF4-FFF2-40B4-BE49-F238E27FC236}">
                <a16:creationId xmlns:a16="http://schemas.microsoft.com/office/drawing/2014/main" id="{F37015B7-2E32-414C-8FD5-73335118AA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2471273"/>
              </p:ext>
            </p:extLst>
          </p:nvPr>
        </p:nvGraphicFramePr>
        <p:xfrm>
          <a:off x="467544" y="2041684"/>
          <a:ext cx="8208912" cy="4339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3745769458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4125838662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1682922079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3399177176"/>
                    </a:ext>
                  </a:extLst>
                </a:gridCol>
              </a:tblGrid>
              <a:tr h="3092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번호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분류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Query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77785538"/>
                  </a:ext>
                </a:extLst>
              </a:tr>
              <a:tr h="67706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latin typeface="+mn-lt"/>
                        </a:rPr>
                        <a:t>1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/>
                        <a:t>Cluster CPU Utilization</a:t>
                      </a:r>
                      <a:endParaRPr lang="ko-KR" altLang="en-US" sz="12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machine_cpu_cores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container_cpu_usage_seconds_total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클러스터의 </a:t>
                      </a:r>
                      <a:r>
                        <a:rPr lang="en-US" altLang="ko-KR" sz="1200" dirty="0"/>
                        <a:t>CPU </a:t>
                      </a:r>
                      <a:r>
                        <a:rPr lang="ko-KR" altLang="en-US" sz="1200" dirty="0"/>
                        <a:t>사용량을 </a:t>
                      </a:r>
                      <a:r>
                        <a:rPr lang="en-US" altLang="ko-KR" sz="1200" dirty="0" smtClean="0"/>
                        <a:t>Gauge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/>
                      </a:r>
                      <a:br>
                        <a:rPr lang="en-US" altLang="ko-KR" sz="1200" dirty="0" smtClean="0"/>
                      </a:br>
                      <a:r>
                        <a:rPr lang="ko-KR" altLang="en-US" sz="1200" dirty="0" smtClean="0"/>
                        <a:t>차트로 </a:t>
                      </a:r>
                      <a:r>
                        <a:rPr lang="ko-KR" altLang="en-US" sz="1200" dirty="0"/>
                        <a:t>보여준다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 smtClean="0"/>
                        <a:t>차트 안의 </a:t>
                      </a:r>
                      <a:r>
                        <a:rPr lang="ko-KR" altLang="en-US" sz="1200" dirty="0"/>
                        <a:t>정보는 </a:t>
                      </a:r>
                      <a:r>
                        <a:rPr lang="en-US" altLang="ko-KR" sz="1200" dirty="0" smtClean="0"/>
                        <a:t/>
                      </a:r>
                      <a:br>
                        <a:rPr lang="en-US" altLang="ko-KR" sz="1200" dirty="0" smtClean="0"/>
                      </a:br>
                      <a:r>
                        <a:rPr lang="ko-KR" altLang="en-US" sz="1200" dirty="0" smtClean="0"/>
                        <a:t>현재 </a:t>
                      </a:r>
                      <a:r>
                        <a:rPr lang="ko-KR" altLang="en-US" sz="1200" dirty="0"/>
                        <a:t>사용중인 </a:t>
                      </a:r>
                      <a:r>
                        <a:rPr lang="en-US" altLang="ko-KR" sz="1200" dirty="0"/>
                        <a:t>CPU </a:t>
                      </a:r>
                      <a:r>
                        <a:rPr lang="ko-KR" altLang="en-US" sz="1200" dirty="0"/>
                        <a:t>사용량의 값이다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6815983"/>
                  </a:ext>
                </a:extLst>
              </a:tr>
              <a:tr h="107829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latin typeface="+mn-lt"/>
                        </a:rPr>
                        <a:t>2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/>
                        <a:t>Cluster Memory Utilization</a:t>
                      </a:r>
                      <a:endParaRPr lang="ko-KR" altLang="en-US" sz="12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machine_memory_bytes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container_memory_usage_bytes</a:t>
                      </a:r>
                      <a:endParaRPr lang="en-US" altLang="ko-KR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클러스터의 메모리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사용량을 </a:t>
                      </a:r>
                      <a:r>
                        <a:rPr lang="en-US" altLang="ko-KR" sz="1200" dirty="0" smtClean="0"/>
                        <a:t>Gauge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/>
                      </a:r>
                      <a:br>
                        <a:rPr lang="en-US" altLang="ko-KR" sz="1200" dirty="0" smtClean="0"/>
                      </a:br>
                      <a:r>
                        <a:rPr lang="ko-KR" altLang="en-US" sz="1200" dirty="0" smtClean="0"/>
                        <a:t>차트로 </a:t>
                      </a:r>
                      <a:r>
                        <a:rPr lang="ko-KR" altLang="en-US" sz="1200" dirty="0"/>
                        <a:t>보여준다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 smtClean="0"/>
                        <a:t>차트 </a:t>
                      </a:r>
                      <a:r>
                        <a:rPr lang="ko-KR" altLang="en-US" sz="1200" dirty="0"/>
                        <a:t>안의 정보는 현재 </a:t>
                      </a:r>
                      <a:r>
                        <a:rPr lang="en-US" altLang="ko-KR" sz="1200" dirty="0" smtClean="0"/>
                        <a:t/>
                      </a:r>
                      <a:br>
                        <a:rPr lang="en-US" altLang="ko-KR" sz="1200" dirty="0" smtClean="0"/>
                      </a:br>
                      <a:r>
                        <a:rPr lang="ko-KR" altLang="en-US" sz="1200" dirty="0" smtClean="0"/>
                        <a:t>사용중인 </a:t>
                      </a:r>
                      <a:r>
                        <a:rPr lang="ko-KR" altLang="en-US" sz="1200" dirty="0"/>
                        <a:t>메모리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사용량의 값이다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20435060"/>
                  </a:ext>
                </a:extLst>
              </a:tr>
              <a:tr h="7583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latin typeface="+mn-lt"/>
                        </a:rPr>
                        <a:t>3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/>
                        <a:t>Cluster Pod Utilization</a:t>
                      </a:r>
                      <a:endParaRPr lang="ko-KR" altLang="en-US" sz="12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kube_node_status_allocatable_pods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kube_pod_status_phase</a:t>
                      </a:r>
                      <a:endParaRPr lang="en-US" altLang="ko-KR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클러스터의 사용중인 </a:t>
                      </a:r>
                      <a:r>
                        <a:rPr lang="ko-KR" altLang="en-US" sz="1200" dirty="0" err="1"/>
                        <a:t>파드를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 smtClean="0"/>
                        <a:t>Gauge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/>
                      </a:r>
                      <a:br>
                        <a:rPr lang="en-US" altLang="ko-KR" sz="1200" dirty="0" smtClean="0"/>
                      </a:br>
                      <a:r>
                        <a:rPr lang="ko-KR" altLang="en-US" sz="1200" dirty="0" smtClean="0"/>
                        <a:t>차트로 </a:t>
                      </a:r>
                      <a:r>
                        <a:rPr lang="ko-KR" altLang="en-US" sz="1200" dirty="0"/>
                        <a:t>보여준다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 smtClean="0"/>
                        <a:t>차트 </a:t>
                      </a:r>
                      <a:r>
                        <a:rPr lang="ko-KR" altLang="en-US" sz="1200" dirty="0"/>
                        <a:t>안의 정보는 현재 </a:t>
                      </a:r>
                      <a:r>
                        <a:rPr lang="en-US" altLang="ko-KR" sz="1200" dirty="0" smtClean="0"/>
                        <a:t/>
                      </a:r>
                      <a:br>
                        <a:rPr lang="en-US" altLang="ko-KR" sz="1200" dirty="0" smtClean="0"/>
                      </a:br>
                      <a:r>
                        <a:rPr lang="ko-KR" altLang="en-US" sz="1200" dirty="0" smtClean="0"/>
                        <a:t>사용중인 </a:t>
                      </a:r>
                      <a:r>
                        <a:rPr lang="ko-KR" altLang="en-US" sz="1200" dirty="0" err="1"/>
                        <a:t>파드의</a:t>
                      </a:r>
                      <a:r>
                        <a:rPr lang="ko-KR" altLang="en-US" sz="1200" dirty="0"/>
                        <a:t> 수이다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43664357"/>
                  </a:ext>
                </a:extLst>
              </a:tr>
              <a:tr h="7583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latin typeface="+mn-lt"/>
                        </a:rPr>
                        <a:t>4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/>
                        <a:t>Pod Top CPU</a:t>
                      </a:r>
                      <a:endParaRPr lang="ko-KR" altLang="en-US" sz="12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container_cpu_usage_seconds_total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container_memory_usage_bytes</a:t>
                      </a:r>
                      <a:r>
                        <a:rPr lang="fr-FR" altLang="ko-K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kube_pod_info</a:t>
                      </a:r>
                      <a:endParaRPr lang="en-US" altLang="ko-KR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CPU </a:t>
                      </a:r>
                      <a:r>
                        <a:rPr lang="ko-KR" altLang="en-US" sz="1200" dirty="0"/>
                        <a:t>사용량이 가장 큰 </a:t>
                      </a:r>
                      <a:r>
                        <a:rPr lang="ko-KR" altLang="en-US" sz="1200" dirty="0" err="1"/>
                        <a:t>파드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개를 </a:t>
                      </a:r>
                      <a:r>
                        <a:rPr lang="en-US" altLang="ko-KR" sz="1200" dirty="0" smtClean="0"/>
                        <a:t/>
                      </a:r>
                      <a:br>
                        <a:rPr lang="en-US" altLang="ko-KR" sz="1200" dirty="0" smtClean="0"/>
                      </a:br>
                      <a:r>
                        <a:rPr lang="ko-KR" altLang="en-US" sz="1200" dirty="0" smtClean="0"/>
                        <a:t>보여준다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18331625"/>
                  </a:ext>
                </a:extLst>
              </a:tr>
              <a:tr h="7583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latin typeface="+mn-lt"/>
                        </a:rPr>
                        <a:t>5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/>
                        <a:t>Pod Top Memory</a:t>
                      </a:r>
                      <a:endParaRPr lang="ko-KR" altLang="en-US" sz="12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container_memory_usage_bytes</a:t>
                      </a:r>
                      <a:r>
                        <a:rPr lang="fr-FR" altLang="ko-K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machine_memory_bytes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kube_pod_info</a:t>
                      </a:r>
                      <a:endParaRPr lang="en-US" altLang="ko-KR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메모리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/>
                        <a:t>사용량이 가장 큰 </a:t>
                      </a:r>
                      <a:r>
                        <a:rPr lang="ko-KR" altLang="en-US" sz="1200" dirty="0" err="1"/>
                        <a:t>파드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개를 </a:t>
                      </a:r>
                      <a:r>
                        <a:rPr lang="en-US" altLang="ko-KR" sz="1200" dirty="0" smtClean="0"/>
                        <a:t/>
                      </a:r>
                      <a:br>
                        <a:rPr lang="en-US" altLang="ko-KR" sz="1200" dirty="0" smtClean="0"/>
                      </a:br>
                      <a:r>
                        <a:rPr lang="ko-KR" altLang="en-US" sz="1200" dirty="0" smtClean="0"/>
                        <a:t>보여준다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72315142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580006" y="2420888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80006" y="3068960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80006" y="4149080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28225" y="4941168"/>
            <a:ext cx="39159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10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528225" y="5661248"/>
            <a:ext cx="39159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98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04301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</a:t>
            </a:r>
            <a:r>
              <a:rPr lang="ko-KR" altLang="en-US" sz="1200" dirty="0">
                <a:solidFill>
                  <a:schemeClr val="bg1"/>
                </a:solidFill>
              </a:rPr>
              <a:t>오픈 인프라 개발 경진대회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Pod Top CPU</a:t>
            </a:r>
            <a:endParaRPr lang="ko-KR" altLang="en-US" sz="28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790170" y="3924257"/>
            <a:ext cx="2664296" cy="1720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3541948" y="4750659"/>
            <a:ext cx="1318083" cy="1655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754645" y="3176295"/>
            <a:ext cx="1573639" cy="204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kiali</a:t>
            </a:r>
            <a:r>
              <a:rPr lang="en-US" altLang="ko-KR" sz="1600" dirty="0" smtClean="0">
                <a:solidFill>
                  <a:schemeClr val="tx1"/>
                </a:solidFill>
              </a:rPr>
              <a:t>-operator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54117" y="3925597"/>
            <a:ext cx="22003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</a:rPr>
              <a:t>Pod Top CPU</a:t>
            </a:r>
            <a:endParaRPr lang="ko-KR" altLang="en-US" sz="2000" b="1" spc="-150" dirty="0">
              <a:solidFill>
                <a:schemeClr val="accent6">
                  <a:lumMod val="60000"/>
                  <a:lumOff val="40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7544" y="2103213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200000"/>
              </a:lnSpc>
              <a:buFontTx/>
              <a:buChar char="-"/>
            </a:pPr>
            <a:r>
              <a:rPr lang="en-US" altLang="ko-KR" sz="1200" b="1" dirty="0" smtClean="0"/>
              <a:t>‘Pod Top CPU’</a:t>
            </a:r>
            <a:r>
              <a:rPr lang="ko-KR" altLang="en-US" sz="1200" b="1" dirty="0" smtClean="0"/>
              <a:t>를 통해 가장 </a:t>
            </a:r>
            <a:r>
              <a:rPr lang="en-US" altLang="ko-KR" sz="1200" b="1" dirty="0" smtClean="0"/>
              <a:t>CPU</a:t>
            </a:r>
            <a:r>
              <a:rPr lang="ko-KR" altLang="en-US" sz="1200" b="1" dirty="0" smtClean="0"/>
              <a:t>를 많이 사용하는 </a:t>
            </a:r>
            <a:r>
              <a:rPr lang="ko-KR" altLang="en-US" sz="1200" b="1" dirty="0" err="1" smtClean="0"/>
              <a:t>파드를</a:t>
            </a:r>
            <a:r>
              <a:rPr lang="ko-KR" altLang="en-US" sz="1200" b="1" dirty="0" smtClean="0"/>
              <a:t> 파악할 수 있고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ko-KR" altLang="en-US" sz="1200" b="1" dirty="0" smtClean="0"/>
              <a:t>이를 </a:t>
            </a:r>
            <a:r>
              <a:rPr lang="en-US" altLang="ko-KR" sz="1200" b="1" dirty="0" smtClean="0"/>
              <a:t>‘honeycomb’</a:t>
            </a:r>
            <a:r>
              <a:rPr lang="ko-KR" altLang="en-US" sz="1200" b="1" dirty="0" smtClean="0"/>
              <a:t>라는 라이브러리를 통해 시각화하여 각 </a:t>
            </a:r>
            <a:r>
              <a:rPr lang="ko-KR" altLang="en-US" sz="1200" b="1" dirty="0" err="1" smtClean="0"/>
              <a:t>파드</a:t>
            </a:r>
            <a:r>
              <a:rPr lang="ko-KR" altLang="en-US" sz="1200" b="1" dirty="0" smtClean="0"/>
              <a:t> 상태를 파악한다</a:t>
            </a:r>
            <a:r>
              <a:rPr lang="en-US" altLang="ko-KR" sz="1200" b="1" dirty="0" smtClean="0"/>
              <a:t>.</a:t>
            </a:r>
            <a:r>
              <a:rPr lang="ko-KR" altLang="en-US" sz="1200" b="1" dirty="0" smtClean="0"/>
              <a:t>  </a:t>
            </a:r>
            <a:endParaRPr lang="en-US" altLang="ko-KR" sz="1200" b="1" dirty="0" smtClean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6DCF59BB-7310-0746-ACAB-1844605B8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652" y="4443055"/>
            <a:ext cx="2479257" cy="105353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FCE549C3-0B20-AF45-8580-BD6BDF64FD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8771" y="3591626"/>
            <a:ext cx="865389" cy="1005558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E651B879-8D6D-084F-9AD3-CBCB3D85DC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0181" y="3503473"/>
            <a:ext cx="1088657" cy="119156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DA70EA7A-DC39-3C4E-AF1F-A1AF179E9C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9485" y="5137713"/>
            <a:ext cx="1203960" cy="1309802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BFC8B468-AB1E-374C-A699-848E6FF80D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3096" y="5121621"/>
            <a:ext cx="1242826" cy="1341987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6781438" y="3190753"/>
            <a:ext cx="1573639" cy="204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Istio</a:t>
            </a:r>
            <a:r>
              <a:rPr lang="en-US" altLang="ko-KR" sz="1600" dirty="0" smtClean="0">
                <a:solidFill>
                  <a:schemeClr val="tx1"/>
                </a:solidFill>
              </a:rPr>
              <a:t>-system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754645" y="4850132"/>
            <a:ext cx="1573639" cy="204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kube</a:t>
            </a:r>
            <a:r>
              <a:rPr lang="en-US" altLang="ko-KR" sz="1600" dirty="0" smtClean="0">
                <a:solidFill>
                  <a:schemeClr val="tx1"/>
                </a:solidFill>
              </a:rPr>
              <a:t>-system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028198" y="4893287"/>
            <a:ext cx="1080120" cy="202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default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25746" y="4469149"/>
            <a:ext cx="1513739" cy="225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Namespace</a:t>
            </a:r>
            <a:r>
              <a:rPr lang="ko-KR" altLang="en-US" sz="1200" dirty="0" smtClean="0">
                <a:solidFill>
                  <a:schemeClr val="tx1"/>
                </a:solidFill>
              </a:rPr>
              <a:t>로 구분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57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</a:t>
            </a:r>
            <a:r>
              <a:rPr lang="ko-KR" altLang="en-US" sz="1200" dirty="0">
                <a:solidFill>
                  <a:schemeClr val="bg1"/>
                </a:solidFill>
              </a:rPr>
              <a:t>오픈 인프라 개발 경진대회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Node Tab</a:t>
            </a:r>
            <a:endParaRPr lang="ko-KR" altLang="en-US" sz="28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내용 개체 틀 8" descr="스크린샷이(가) 표시된 사진&#10;&#10;자동 생성된 설명">
            <a:extLst>
              <a:ext uri="{FF2B5EF4-FFF2-40B4-BE49-F238E27FC236}">
                <a16:creationId xmlns:a16="http://schemas.microsoft.com/office/drawing/2014/main" id="{8BAE113D-1D7A-45F8-81B0-9D4735238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01" y="1966946"/>
            <a:ext cx="7917198" cy="447698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319273" y="2636913"/>
            <a:ext cx="184973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644008" y="2636913"/>
            <a:ext cx="184973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6720780" y="2636913"/>
            <a:ext cx="184973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602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>
                <a:solidFill>
                  <a:schemeClr val="bg1"/>
                </a:solidFill>
              </a:rPr>
              <a:t>2019 </a:t>
            </a:r>
            <a:r>
              <a:rPr lang="ko-KR" altLang="en-US" sz="1200" dirty="0">
                <a:solidFill>
                  <a:schemeClr val="bg1"/>
                </a:solidFill>
              </a:rPr>
              <a:t>오픈 인프라 개발 경진대회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Node Tab</a:t>
            </a:r>
            <a:endParaRPr lang="ko-KR" altLang="en-US" sz="28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내용 개체 틀 4">
            <a:extLst>
              <a:ext uri="{FF2B5EF4-FFF2-40B4-BE49-F238E27FC236}">
                <a16:creationId xmlns:a16="http://schemas.microsoft.com/office/drawing/2014/main" id="{F37015B7-2E32-414C-8FD5-73335118AA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3735794"/>
              </p:ext>
            </p:extLst>
          </p:nvPr>
        </p:nvGraphicFramePr>
        <p:xfrm>
          <a:off x="467544" y="2041684"/>
          <a:ext cx="8208912" cy="2822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3745769458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4125838662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1682922079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3399177176"/>
                    </a:ext>
                  </a:extLst>
                </a:gridCol>
              </a:tblGrid>
              <a:tr h="3092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번호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분류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Query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77785538"/>
                  </a:ext>
                </a:extLst>
              </a:tr>
              <a:tr h="67706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latin typeface="+mn-lt"/>
                        </a:rPr>
                        <a:t>1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Name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kube_node_labels</a:t>
                      </a:r>
                      <a:endParaRPr lang="en-US" altLang="ko-KR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노드의 이름을 보여준다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6815983"/>
                  </a:ext>
                </a:extLst>
              </a:tr>
              <a:tr h="107829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latin typeface="+mn-lt"/>
                        </a:rPr>
                        <a:t>2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Label</a:t>
                      </a:r>
                      <a:endParaRPr lang="ko-KR" altLang="en-US" sz="16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kube_node_labels</a:t>
                      </a:r>
                      <a:endParaRPr lang="en-US" altLang="ko-KR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노드의 라벨을 보여준다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20435060"/>
                  </a:ext>
                </a:extLst>
              </a:tr>
              <a:tr h="7583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latin typeface="+mn-lt"/>
                        </a:rPr>
                        <a:t>3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Creation Timestamp</a:t>
                      </a:r>
                      <a:endParaRPr lang="ko-KR" altLang="en-US" sz="16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kube_node_created</a:t>
                      </a:r>
                      <a:endParaRPr lang="en-US" altLang="ko-KR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노드가 만들어진 시간을 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smtClean="0"/>
                        <a:t>보여준다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43664357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580006" y="2420888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80006" y="3068960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80006" y="4149080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860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</a:t>
            </a:r>
            <a:r>
              <a:rPr lang="ko-KR" altLang="en-US" sz="1200" dirty="0">
                <a:solidFill>
                  <a:schemeClr val="bg1"/>
                </a:solidFill>
              </a:rPr>
              <a:t>오픈 인프라 개발 경진대회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17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Namespace Tab</a:t>
            </a:r>
            <a:endParaRPr lang="ko-KR" altLang="en-US" sz="28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3148614B-A3B4-484F-A107-7C2A0AE6A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94" y="2090272"/>
            <a:ext cx="7758227" cy="439894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442811" y="2708920"/>
            <a:ext cx="184973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716016" y="2708920"/>
            <a:ext cx="184973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6732240" y="2708920"/>
            <a:ext cx="184973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90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95736" y="1772816"/>
            <a:ext cx="8496944" cy="3456384"/>
            <a:chOff x="1637232" y="1772816"/>
            <a:chExt cx="8496944" cy="3456384"/>
          </a:xfrm>
        </p:grpSpPr>
        <p:sp>
          <p:nvSpPr>
            <p:cNvPr id="18" name="직사각형 17"/>
            <p:cNvSpPr/>
            <p:nvPr/>
          </p:nvSpPr>
          <p:spPr>
            <a:xfrm>
              <a:off x="1647865" y="3284984"/>
              <a:ext cx="1368152" cy="1944216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37232" y="1772816"/>
              <a:ext cx="84969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01    02    03</a:t>
              </a:r>
              <a:endParaRPr lang="ko-KR" altLang="en-US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1771313" y="2708920"/>
              <a:ext cx="115212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3438130" y="2708920"/>
              <a:ext cx="115212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5166322" y="2708920"/>
              <a:ext cx="115212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637232" y="2843644"/>
              <a:ext cx="13681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 smtClean="0">
                  <a:solidFill>
                    <a:schemeClr val="bg1"/>
                  </a:solidFill>
                  <a:latin typeface="+mj-ea"/>
                  <a:ea typeface="+mj-ea"/>
                </a:rPr>
                <a:t>프로젝트 소개</a:t>
              </a:r>
              <a:endParaRPr lang="ko-KR" altLang="en-US" sz="1600" b="1" spc="-15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47865" y="3429000"/>
              <a:ext cx="1368152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spc="-150" dirty="0" smtClean="0"/>
                <a:t>- </a:t>
              </a:r>
              <a:r>
                <a:rPr lang="ko-KR" altLang="en-US" sz="1000" b="1" spc="-150" dirty="0" smtClean="0"/>
                <a:t>프로젝트 소개</a:t>
              </a:r>
            </a:p>
            <a:p>
              <a:endParaRPr lang="en-US" altLang="ko-KR" sz="1200" b="1" spc="-150" dirty="0" smtClean="0"/>
            </a:p>
            <a:p>
              <a:r>
                <a:rPr lang="en-US" altLang="ko-KR" sz="1200" b="1" spc="-150" dirty="0" smtClean="0"/>
                <a:t>- </a:t>
              </a:r>
              <a:r>
                <a:rPr lang="ko-KR" altLang="en-US" sz="1000" b="1" spc="-150" dirty="0" smtClean="0"/>
                <a:t>기존 마이크로 </a:t>
              </a:r>
              <a:r>
                <a:rPr lang="ko-KR" altLang="en-US" sz="1000" b="1" spc="-150" dirty="0" err="1" smtClean="0"/>
                <a:t>서비스간</a:t>
              </a:r>
              <a:r>
                <a:rPr lang="ko-KR" altLang="en-US" sz="1000" b="1" spc="-150" dirty="0" smtClean="0"/>
                <a:t> 네트워크 사용률 시각화 서비스 구조</a:t>
              </a:r>
              <a:endParaRPr lang="en-US" altLang="ko-KR" sz="1000" b="1" spc="-150" dirty="0" smtClean="0"/>
            </a:p>
            <a:p>
              <a:pPr>
                <a:buFontTx/>
                <a:buChar char="-"/>
              </a:pPr>
              <a:endParaRPr lang="en-US" altLang="ko-KR" sz="1200" b="1" spc="-150" dirty="0" smtClean="0"/>
            </a:p>
            <a:p>
              <a:r>
                <a:rPr lang="en-US" altLang="ko-KR" sz="1200" b="1" spc="-150" dirty="0"/>
                <a:t>- </a:t>
              </a:r>
              <a:r>
                <a:rPr lang="en-US" altLang="ko-KR" sz="1000" b="1" spc="-150" dirty="0"/>
                <a:t>Aladdin Visualizer’ </a:t>
              </a:r>
              <a:r>
                <a:rPr lang="en-US" altLang="ko-KR" sz="1000" b="1" spc="-150" dirty="0" smtClean="0"/>
                <a:t/>
              </a:r>
              <a:br>
                <a:rPr lang="en-US" altLang="ko-KR" sz="1000" b="1" spc="-150" dirty="0" smtClean="0"/>
              </a:br>
              <a:r>
                <a:rPr lang="ko-KR" altLang="en-US" sz="1000" b="1" dirty="0" smtClean="0"/>
                <a:t>마이크로 </a:t>
              </a:r>
              <a:r>
                <a:rPr lang="ko-KR" altLang="en-US" sz="1000" b="1" dirty="0" err="1"/>
                <a:t>서비스간</a:t>
              </a:r>
              <a:r>
                <a:rPr lang="ko-KR" altLang="en-US" sz="1000" b="1" dirty="0"/>
                <a:t> 네트워크 사용률 시각화 서비스 구조</a:t>
              </a:r>
              <a:r>
                <a:rPr lang="ko-KR" altLang="en-US" sz="1000" b="1" spc="-150" dirty="0"/>
                <a:t> </a:t>
              </a:r>
              <a:endParaRPr lang="ko-KR" altLang="en-US" sz="1000" b="1" spc="-150" dirty="0" smtClean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376057" y="3284984"/>
              <a:ext cx="1368152" cy="1944216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104249" y="3284984"/>
              <a:ext cx="1368152" cy="1944216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76057" y="3429000"/>
              <a:ext cx="136815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spc="-150" dirty="0" smtClean="0"/>
                <a:t>- Aladdin </a:t>
              </a:r>
              <a:r>
                <a:rPr lang="ko-KR" altLang="en-US" sz="1200" b="1" spc="-150" dirty="0" err="1" smtClean="0"/>
                <a:t>메트릭</a:t>
              </a:r>
              <a:endParaRPr lang="ko-KR" altLang="en-US" sz="1200" b="1" spc="-150" dirty="0" smtClean="0"/>
            </a:p>
            <a:p>
              <a:endParaRPr lang="en-US" altLang="ko-KR" sz="1200" b="1" spc="-150" dirty="0" smtClean="0"/>
            </a:p>
            <a:p>
              <a:r>
                <a:rPr lang="en-US" altLang="ko-KR" sz="1200" b="1" spc="-150" dirty="0" smtClean="0"/>
                <a:t>- </a:t>
              </a:r>
              <a:r>
                <a:rPr lang="en-US" altLang="ko-KR" sz="1200" b="1" spc="-150" dirty="0"/>
                <a:t>h</a:t>
              </a:r>
              <a:r>
                <a:rPr lang="en-US" altLang="ko-KR" sz="1200" b="1" spc="-150" dirty="0" smtClean="0"/>
                <a:t>oneycomb </a:t>
              </a:r>
              <a:br>
                <a:rPr lang="en-US" altLang="ko-KR" sz="1200" b="1" spc="-150" dirty="0" smtClean="0"/>
              </a:br>
              <a:r>
                <a:rPr lang="en-US" altLang="ko-KR" sz="1200" b="1" spc="-150" dirty="0" smtClean="0"/>
                <a:t>  </a:t>
              </a:r>
              <a:r>
                <a:rPr lang="ko-KR" altLang="en-US" sz="1200" b="1" spc="-150" dirty="0" smtClean="0"/>
                <a:t>라이브러리</a:t>
              </a:r>
              <a:endParaRPr lang="en-US" altLang="ko-KR" sz="1200" b="1" spc="-150" dirty="0" smtClean="0"/>
            </a:p>
            <a:p>
              <a:pPr>
                <a:buFontTx/>
                <a:buChar char="-"/>
              </a:pPr>
              <a:endParaRPr lang="en-US" altLang="ko-KR" sz="1200" b="1" spc="-150" dirty="0" smtClean="0"/>
            </a:p>
            <a:p>
              <a:endParaRPr lang="ko-KR" altLang="en-US" sz="1200" b="1" spc="-150" dirty="0" smtClean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104249" y="3429000"/>
              <a:ext cx="13681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spc="-150" dirty="0" smtClean="0"/>
                <a:t>- Infrastructure Tab</a:t>
              </a:r>
              <a:endParaRPr lang="ko-KR" altLang="en-US" sz="1200" b="1" spc="-150" dirty="0" smtClean="0"/>
            </a:p>
            <a:p>
              <a:endParaRPr lang="en-US" altLang="ko-KR" sz="1200" b="1" spc="-150" dirty="0" smtClean="0"/>
            </a:p>
            <a:p>
              <a:r>
                <a:rPr lang="en-US" altLang="ko-KR" sz="1200" b="1" spc="-150" dirty="0" smtClean="0"/>
                <a:t>- Kubernetes Tab</a:t>
              </a:r>
            </a:p>
            <a:p>
              <a:pPr>
                <a:buFontTx/>
                <a:buChar char="-"/>
              </a:pPr>
              <a:endParaRPr lang="en-US" altLang="ko-KR" sz="1200" b="1" spc="-150" dirty="0" smtClean="0"/>
            </a:p>
            <a:p>
              <a:endParaRPr lang="ko-KR" altLang="en-US" sz="1200" b="1" spc="-150" dirty="0" smtClean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149400" y="2843644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pc="-150" dirty="0" smtClean="0">
                  <a:solidFill>
                    <a:schemeClr val="bg1"/>
                  </a:solidFill>
                  <a:latin typeface="+mj-ea"/>
                </a:rPr>
                <a:t>Aladdin</a:t>
              </a:r>
              <a:endParaRPr lang="ko-KR" altLang="en-US" b="1" spc="-150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877592" y="2843644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pc="-150" dirty="0" smtClean="0">
                  <a:solidFill>
                    <a:schemeClr val="bg1"/>
                  </a:solidFill>
                  <a:latin typeface="+mj-ea"/>
                </a:rPr>
                <a:t>Aladdin</a:t>
              </a:r>
              <a:r>
                <a:rPr lang="ko-KR" altLang="en-US" b="1" spc="-150" dirty="0" smtClean="0">
                  <a:solidFill>
                    <a:schemeClr val="bg1"/>
                  </a:solidFill>
                  <a:latin typeface="+mj-ea"/>
                </a:rPr>
                <a:t> </a:t>
              </a:r>
              <a:r>
                <a:rPr lang="en-US" altLang="ko-KR" b="1" spc="-150" dirty="0">
                  <a:solidFill>
                    <a:schemeClr val="bg1"/>
                  </a:solidFill>
                  <a:latin typeface="+mj-ea"/>
                </a:rPr>
                <a:t>UI</a:t>
              </a:r>
              <a:endParaRPr lang="ko-KR" altLang="en-US" b="1" spc="-150" dirty="0">
                <a:solidFill>
                  <a:schemeClr val="bg1"/>
                </a:solidFill>
                <a:latin typeface="+mj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</a:t>
            </a:r>
            <a:r>
              <a:rPr lang="ko-KR" altLang="en-US" sz="1200" dirty="0">
                <a:solidFill>
                  <a:schemeClr val="bg1"/>
                </a:solidFill>
              </a:rPr>
              <a:t>오픈 인프라 개발 경진대회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18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Namespace Tab</a:t>
            </a:r>
            <a:endParaRPr lang="ko-KR" altLang="en-US" sz="28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내용 개체 틀 4">
            <a:extLst>
              <a:ext uri="{FF2B5EF4-FFF2-40B4-BE49-F238E27FC236}">
                <a16:creationId xmlns:a16="http://schemas.microsoft.com/office/drawing/2014/main" id="{F37015B7-2E32-414C-8FD5-73335118AA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6916400"/>
              </p:ext>
            </p:extLst>
          </p:nvPr>
        </p:nvGraphicFramePr>
        <p:xfrm>
          <a:off x="467544" y="2041684"/>
          <a:ext cx="8208912" cy="2822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3745769458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4125838662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1682922079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3399177176"/>
                    </a:ext>
                  </a:extLst>
                </a:gridCol>
              </a:tblGrid>
              <a:tr h="3092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번호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분류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Query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77785538"/>
                  </a:ext>
                </a:extLst>
              </a:tr>
              <a:tr h="67706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latin typeface="+mn-lt"/>
                        </a:rPr>
                        <a:t>1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mtClean="0"/>
                        <a:t>Name</a:t>
                      </a:r>
                      <a:endParaRPr lang="en-US" altLang="ko-KR" sz="16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kube_namespace_labels</a:t>
                      </a:r>
                      <a:endParaRPr lang="en-US" altLang="ko-KR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네임스페이스의 이름을 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smtClean="0"/>
                        <a:t>보여준다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6815983"/>
                  </a:ext>
                </a:extLst>
              </a:tr>
              <a:tr h="107829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latin typeface="+mn-lt"/>
                        </a:rPr>
                        <a:t>2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mtClean="0"/>
                        <a:t>Label</a:t>
                      </a:r>
                      <a:endParaRPr lang="ko-KR" altLang="en-US" sz="16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kube_namespace_labels</a:t>
                      </a:r>
                      <a:endParaRPr lang="en-US" altLang="ko-KR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네임스페이스의 라벨을 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smtClean="0"/>
                        <a:t>보여준다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20435060"/>
                  </a:ext>
                </a:extLst>
              </a:tr>
              <a:tr h="7583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latin typeface="+mn-lt"/>
                        </a:rPr>
                        <a:t>3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Creation Timestamp</a:t>
                      </a:r>
                      <a:endParaRPr lang="ko-KR" altLang="en-US" sz="16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kube_namespace_created</a:t>
                      </a:r>
                      <a:endParaRPr lang="en-US" altLang="ko-KR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네임스페이스가 만들어진 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smtClean="0"/>
                        <a:t>시간을 </a:t>
                      </a:r>
                      <a:r>
                        <a:rPr lang="ko-KR" altLang="en-US" sz="1600" dirty="0"/>
                        <a:t>보여준다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43664357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580006" y="2420888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80006" y="3068960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80006" y="4149080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866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</a:t>
            </a:r>
            <a:r>
              <a:rPr lang="ko-KR" altLang="en-US" sz="1200" dirty="0">
                <a:solidFill>
                  <a:schemeClr val="bg1"/>
                </a:solidFill>
              </a:rPr>
              <a:t>오픈 인프라 개발 경진대회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pc="-150" dirty="0" err="1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Daemonset</a:t>
            </a:r>
            <a:r>
              <a:rPr lang="en-US" altLang="ko-KR" sz="28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 Tab</a:t>
            </a:r>
            <a:endParaRPr lang="ko-KR" altLang="en-US" sz="28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내용 개체 틀 4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id="{52127E37-AC8C-49FC-A6C2-FF66AB8FC7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06" y="2071171"/>
            <a:ext cx="7627387" cy="431764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835696" y="2726794"/>
            <a:ext cx="184973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3275856" y="2726794"/>
            <a:ext cx="184973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4605144" y="2721663"/>
            <a:ext cx="184973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948144" y="2716471"/>
            <a:ext cx="184973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7071801" y="2716471"/>
            <a:ext cx="184973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85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</a:t>
            </a:r>
            <a:r>
              <a:rPr lang="ko-KR" altLang="en-US" sz="1200" dirty="0">
                <a:solidFill>
                  <a:schemeClr val="bg1"/>
                </a:solidFill>
              </a:rPr>
              <a:t>오픈 인프라 개발 경진대회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20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pc="-150" dirty="0" err="1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Daemonset</a:t>
            </a:r>
            <a:r>
              <a:rPr lang="en-US" altLang="ko-KR" sz="28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 Tab</a:t>
            </a:r>
            <a:endParaRPr lang="ko-KR" altLang="en-US" sz="28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내용 개체 틀 4">
            <a:extLst>
              <a:ext uri="{FF2B5EF4-FFF2-40B4-BE49-F238E27FC236}">
                <a16:creationId xmlns:a16="http://schemas.microsoft.com/office/drawing/2014/main" id="{F37015B7-2E32-414C-8FD5-73335118AA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5085918"/>
              </p:ext>
            </p:extLst>
          </p:nvPr>
        </p:nvGraphicFramePr>
        <p:xfrm>
          <a:off x="467544" y="2041685"/>
          <a:ext cx="8208912" cy="4459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3745769458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4125838662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1682922079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3399177176"/>
                    </a:ext>
                  </a:extLst>
                </a:gridCol>
              </a:tblGrid>
              <a:tr h="2949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번호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분류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Query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77785538"/>
                  </a:ext>
                </a:extLst>
              </a:tr>
              <a:tr h="64580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latin typeface="+mn-lt"/>
                        </a:rPr>
                        <a:t>1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Namespace</a:t>
                      </a:r>
                      <a:endParaRPr lang="ko-KR" altLang="en-US" sz="16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kube_daemonset_labels</a:t>
                      </a:r>
                      <a:endParaRPr lang="en-US" altLang="ko-KR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데몬 셋의 네임스페이스를 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smtClean="0"/>
                        <a:t>보여준다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6815983"/>
                  </a:ext>
                </a:extLst>
              </a:tr>
              <a:tr h="1028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latin typeface="+mn-lt"/>
                        </a:rPr>
                        <a:t>2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Name</a:t>
                      </a:r>
                      <a:endParaRPr lang="ko-KR" altLang="en-US" sz="16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kube_daemonset_labels</a:t>
                      </a:r>
                      <a:endParaRPr lang="en-US" altLang="ko-KR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데몬 셋의 이름을 보여준다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20435060"/>
                  </a:ext>
                </a:extLst>
              </a:tr>
              <a:tr h="72331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latin typeface="+mn-lt"/>
                        </a:rPr>
                        <a:t>3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Label</a:t>
                      </a:r>
                      <a:endParaRPr lang="ko-KR" altLang="en-US" sz="16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kube_daemonset_labels</a:t>
                      </a:r>
                      <a:endParaRPr lang="en-US" altLang="ko-KR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데몬 셋의 라벨을 보여준다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43664357"/>
                  </a:ext>
                </a:extLst>
              </a:tr>
              <a:tr h="9957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Pod</a:t>
                      </a:r>
                      <a:endParaRPr lang="ko-KR" altLang="en-US" sz="16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kube_daemonset_status_current_number_scheduled</a:t>
                      </a:r>
                      <a:r>
                        <a:rPr lang="en-US" altLang="ko-KR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kube_daemonset_status_desired_number_scheduled</a:t>
                      </a:r>
                      <a:endParaRPr lang="en-US" altLang="ko-KR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사용 가능한 </a:t>
                      </a:r>
                      <a:r>
                        <a:rPr lang="ko-KR" altLang="en-US" sz="1600" dirty="0"/>
                        <a:t>데몬 셋을 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smtClean="0"/>
                        <a:t>보여준다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75404185"/>
                  </a:ext>
                </a:extLst>
              </a:tr>
              <a:tr h="72331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Creation Timestamp</a:t>
                      </a:r>
                      <a:endParaRPr lang="ko-KR" altLang="en-US" sz="16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kube_daemonset_created</a:t>
                      </a:r>
                      <a:endParaRPr lang="en-US" altLang="ko-KR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데몬 셋이 만들어진 시간을 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smtClean="0"/>
                        <a:t>보여준다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60394701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580006" y="2420888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80006" y="3068960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80006" y="4077072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72145" y="4797152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580006" y="5824427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584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</a:t>
            </a:r>
            <a:r>
              <a:rPr lang="ko-KR" altLang="en-US" sz="1200" dirty="0">
                <a:solidFill>
                  <a:schemeClr val="bg1"/>
                </a:solidFill>
              </a:rPr>
              <a:t>오픈 인프라 개발 경진대회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2</a:t>
            </a:r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Deployment Tab</a:t>
            </a:r>
            <a:endParaRPr lang="ko-KR" altLang="en-US" sz="28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내용 개체 틀 4">
            <a:extLst>
              <a:ext uri="{FF2B5EF4-FFF2-40B4-BE49-F238E27FC236}">
                <a16:creationId xmlns:a16="http://schemas.microsoft.com/office/drawing/2014/main" id="{20E140C9-4068-4E31-8EC2-BE5708395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84" y="2146114"/>
            <a:ext cx="7286631" cy="412041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79712" y="2780928"/>
            <a:ext cx="184973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3347864" y="2780928"/>
            <a:ext cx="184973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4603051" y="2775797"/>
            <a:ext cx="184973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899195" y="2770605"/>
            <a:ext cx="184973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927785" y="2770605"/>
            <a:ext cx="184973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653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</a:t>
            </a:r>
            <a:r>
              <a:rPr lang="ko-KR" altLang="en-US" sz="1200" dirty="0">
                <a:solidFill>
                  <a:schemeClr val="bg1"/>
                </a:solidFill>
              </a:rPr>
              <a:t>오픈 인프라 개발 경진대회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22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Deployment Tab</a:t>
            </a:r>
            <a:endParaRPr lang="ko-KR" altLang="en-US" sz="28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내용 개체 틀 4">
            <a:extLst>
              <a:ext uri="{FF2B5EF4-FFF2-40B4-BE49-F238E27FC236}">
                <a16:creationId xmlns:a16="http://schemas.microsoft.com/office/drawing/2014/main" id="{F37015B7-2E32-414C-8FD5-73335118AA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1879077"/>
              </p:ext>
            </p:extLst>
          </p:nvPr>
        </p:nvGraphicFramePr>
        <p:xfrm>
          <a:off x="467544" y="2041685"/>
          <a:ext cx="8208912" cy="4459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3745769458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4125838662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1682922079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3399177176"/>
                    </a:ext>
                  </a:extLst>
                </a:gridCol>
              </a:tblGrid>
              <a:tr h="2949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번호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분류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Query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77785538"/>
                  </a:ext>
                </a:extLst>
              </a:tr>
              <a:tr h="64580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latin typeface="+mn-lt"/>
                        </a:rPr>
                        <a:t>1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Namespace</a:t>
                      </a:r>
                      <a:endParaRPr lang="ko-KR" altLang="en-US" sz="16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kube_deployment_labels</a:t>
                      </a:r>
                      <a:endParaRPr lang="en-US" altLang="ko-KR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디플로이먼트의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smtClean="0"/>
                        <a:t>네임스페이스를 </a:t>
                      </a:r>
                      <a:r>
                        <a:rPr lang="ko-KR" altLang="en-US" sz="1600" dirty="0"/>
                        <a:t>보여준다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6815983"/>
                  </a:ext>
                </a:extLst>
              </a:tr>
              <a:tr h="1028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latin typeface="+mn-lt"/>
                        </a:rPr>
                        <a:t>2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Name</a:t>
                      </a:r>
                      <a:endParaRPr lang="ko-KR" altLang="en-US" sz="16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kube_deployment_labels</a:t>
                      </a:r>
                      <a:endParaRPr lang="en-US" altLang="ko-KR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/>
                        <a:t>디플로이먼트의</a:t>
                      </a:r>
                      <a:r>
                        <a:rPr lang="ko-KR" altLang="en-US" sz="1600" dirty="0"/>
                        <a:t> 이름을 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smtClean="0"/>
                        <a:t>보여준다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20435060"/>
                  </a:ext>
                </a:extLst>
              </a:tr>
              <a:tr h="72331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latin typeface="+mn-lt"/>
                        </a:rPr>
                        <a:t>3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Label</a:t>
                      </a:r>
                      <a:endParaRPr lang="ko-KR" altLang="en-US" sz="16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kube_deployment_labels</a:t>
                      </a:r>
                      <a:endParaRPr lang="en-US" altLang="ko-KR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/>
                        <a:t>디플로이먼트의</a:t>
                      </a:r>
                      <a:r>
                        <a:rPr lang="ko-KR" altLang="en-US" sz="1600" dirty="0"/>
                        <a:t> 라벨을 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smtClean="0"/>
                        <a:t>보여준다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43664357"/>
                  </a:ext>
                </a:extLst>
              </a:tr>
              <a:tr h="9957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Pod</a:t>
                      </a:r>
                      <a:endParaRPr lang="ko-KR" altLang="en-US" sz="16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kube_deployment_status_replicas</a:t>
                      </a:r>
                      <a:r>
                        <a:rPr lang="en-US" altLang="ko-KR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kube_deployment_status_replicas_available</a:t>
                      </a:r>
                      <a:endParaRPr lang="en-US" altLang="ko-KR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사용 가능한 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err="1" smtClean="0"/>
                        <a:t>디플로이먼트를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/>
                        <a:t>보여준다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75404185"/>
                  </a:ext>
                </a:extLst>
              </a:tr>
              <a:tr h="72331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Creation Timestamp</a:t>
                      </a:r>
                      <a:endParaRPr lang="ko-KR" altLang="en-US" sz="16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kube_deployment_created</a:t>
                      </a:r>
                      <a:endParaRPr lang="en-US" altLang="ko-KR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/>
                        <a:t>디플로이먼트가</a:t>
                      </a:r>
                      <a:r>
                        <a:rPr lang="ko-KR" altLang="en-US" sz="1600" dirty="0"/>
                        <a:t> 만들어진 시간을 보여준다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60394701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580006" y="2420888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80006" y="3068960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80006" y="4077072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72145" y="4797152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580006" y="5824427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749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</a:t>
            </a:r>
            <a:r>
              <a:rPr lang="ko-KR" altLang="en-US" sz="1200" dirty="0">
                <a:solidFill>
                  <a:schemeClr val="bg1"/>
                </a:solidFill>
              </a:rPr>
              <a:t>오픈 인프라 개발 경진대회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23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pc="-150" dirty="0" err="1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Replicaset</a:t>
            </a:r>
            <a:r>
              <a:rPr lang="en-US" altLang="ko-KR" sz="28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 Tab</a:t>
            </a:r>
            <a:endParaRPr lang="ko-KR" altLang="en-US" sz="28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내용 개체 틀 4">
            <a:extLst>
              <a:ext uri="{FF2B5EF4-FFF2-40B4-BE49-F238E27FC236}">
                <a16:creationId xmlns:a16="http://schemas.microsoft.com/office/drawing/2014/main" id="{3DA2A844-54DE-4926-A496-5832E7618A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16" y="1933573"/>
            <a:ext cx="7884368" cy="443495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764232" y="2577327"/>
            <a:ext cx="184973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3275856" y="2577327"/>
            <a:ext cx="184973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4644008" y="2577327"/>
            <a:ext cx="184973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012160" y="2570351"/>
            <a:ext cx="184973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7171303" y="2577327"/>
            <a:ext cx="184973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503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</a:t>
            </a:r>
            <a:r>
              <a:rPr lang="ko-KR" altLang="en-US" sz="1200" dirty="0">
                <a:solidFill>
                  <a:schemeClr val="bg1"/>
                </a:solidFill>
              </a:rPr>
              <a:t>오픈 인프라 개발 경진대회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24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pc="-150" dirty="0" err="1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Replicaset</a:t>
            </a:r>
            <a:r>
              <a:rPr lang="en-US" altLang="ko-KR" sz="28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 Tab</a:t>
            </a:r>
            <a:endParaRPr lang="ko-KR" altLang="en-US" sz="28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내용 개체 틀 4">
            <a:extLst>
              <a:ext uri="{FF2B5EF4-FFF2-40B4-BE49-F238E27FC236}">
                <a16:creationId xmlns:a16="http://schemas.microsoft.com/office/drawing/2014/main" id="{F37015B7-2E32-414C-8FD5-73335118AA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4371701"/>
              </p:ext>
            </p:extLst>
          </p:nvPr>
        </p:nvGraphicFramePr>
        <p:xfrm>
          <a:off x="467544" y="2041685"/>
          <a:ext cx="8208912" cy="4411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3745769458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4125838662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1682922079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3399177176"/>
                    </a:ext>
                  </a:extLst>
                </a:gridCol>
              </a:tblGrid>
              <a:tr h="2949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번호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분류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Query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77785538"/>
                  </a:ext>
                </a:extLst>
              </a:tr>
              <a:tr h="64580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latin typeface="+mn-lt"/>
                        </a:rPr>
                        <a:t>1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Namespace</a:t>
                      </a:r>
                      <a:endParaRPr lang="ko-KR" altLang="en-US" sz="16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kube_replicaset_labels</a:t>
                      </a:r>
                      <a:endParaRPr lang="en-US" altLang="ko-KR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레플리카</a:t>
                      </a:r>
                      <a:r>
                        <a:rPr lang="ko-KR" altLang="en-US" sz="1600" dirty="0"/>
                        <a:t> 셋의 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smtClean="0"/>
                        <a:t>네임스페이스를 </a:t>
                      </a:r>
                      <a:r>
                        <a:rPr lang="ko-KR" altLang="en-US" sz="1600" dirty="0"/>
                        <a:t>보여준다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6815983"/>
                  </a:ext>
                </a:extLst>
              </a:tr>
              <a:tr h="10284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latin typeface="+mn-lt"/>
                        </a:rPr>
                        <a:t>2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Name</a:t>
                      </a:r>
                      <a:endParaRPr lang="ko-KR" altLang="en-US" sz="16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kube_replicaset_labels</a:t>
                      </a:r>
                      <a:endParaRPr lang="en-US" altLang="ko-KR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/>
                        <a:t>레플리카</a:t>
                      </a:r>
                      <a:r>
                        <a:rPr lang="ko-KR" altLang="en-US" sz="1600" dirty="0"/>
                        <a:t> 셋의 이름을 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smtClean="0"/>
                        <a:t>보여준다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20435060"/>
                  </a:ext>
                </a:extLst>
              </a:tr>
              <a:tr h="72331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latin typeface="+mn-lt"/>
                        </a:rPr>
                        <a:t>3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Label</a:t>
                      </a:r>
                      <a:endParaRPr lang="ko-KR" altLang="en-US" sz="16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kube_replicaset_labels</a:t>
                      </a:r>
                      <a:endParaRPr lang="en-US" altLang="ko-KR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/>
                        <a:t>레플리카</a:t>
                      </a:r>
                      <a:r>
                        <a:rPr lang="ko-KR" altLang="en-US" sz="1600" dirty="0"/>
                        <a:t> 셋의 라벨을 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smtClean="0"/>
                        <a:t>보여준다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43664357"/>
                  </a:ext>
                </a:extLst>
              </a:tr>
              <a:tr h="9957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Pod</a:t>
                      </a:r>
                      <a:endParaRPr lang="ko-KR" altLang="en-US" sz="16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kube_replicaset_status_replicas</a:t>
                      </a:r>
                      <a:r>
                        <a:rPr lang="en-US" altLang="ko-KR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kube_replicaset_status_ready_replicas</a:t>
                      </a:r>
                      <a:endParaRPr lang="en-US" altLang="ko-KR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사용 가능한 </a:t>
                      </a:r>
                      <a:r>
                        <a:rPr lang="ko-KR" altLang="en-US" sz="1600" dirty="0" err="1"/>
                        <a:t>레플리카</a:t>
                      </a:r>
                      <a:r>
                        <a:rPr lang="ko-KR" altLang="en-US" sz="1600" dirty="0"/>
                        <a:t> 셋을 보여준다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75404185"/>
                  </a:ext>
                </a:extLst>
              </a:tr>
              <a:tr h="72331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Creation Timestamp</a:t>
                      </a:r>
                      <a:endParaRPr lang="ko-KR" altLang="en-US" sz="16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kube_replicaset_created</a:t>
                      </a:r>
                      <a:endParaRPr lang="en-US" altLang="ko-KR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/>
                        <a:t>레플리카</a:t>
                      </a:r>
                      <a:r>
                        <a:rPr lang="ko-KR" altLang="en-US" sz="1600" dirty="0"/>
                        <a:t> 셋이 만들어진 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smtClean="0"/>
                        <a:t>시간을 </a:t>
                      </a:r>
                      <a:r>
                        <a:rPr lang="ko-KR" altLang="en-US" sz="1600" dirty="0"/>
                        <a:t>보여준다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60394701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580006" y="2420888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80006" y="3068960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80006" y="4077072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72145" y="4797152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580006" y="5824427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68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</a:t>
            </a:r>
            <a:r>
              <a:rPr lang="ko-KR" altLang="en-US" sz="1200" dirty="0">
                <a:solidFill>
                  <a:schemeClr val="bg1"/>
                </a:solidFill>
              </a:rPr>
              <a:t>오픈 인프라 개발 경진대회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25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Pod Tab</a:t>
            </a:r>
            <a:endParaRPr lang="ko-KR" altLang="en-US" sz="28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내용 개체 틀 4" descr="스크린샷, 실내, 모니터이(가) 표시된 사진&#10;&#10;자동 생성된 설명">
            <a:extLst>
              <a:ext uri="{FF2B5EF4-FFF2-40B4-BE49-F238E27FC236}">
                <a16:creationId xmlns:a16="http://schemas.microsoft.com/office/drawing/2014/main" id="{BAA2CDC0-6B27-4CC4-AFF4-B4AB330634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20" y="1988841"/>
            <a:ext cx="7956376" cy="448581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335472" y="2298482"/>
            <a:ext cx="184973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835696" y="4797152"/>
            <a:ext cx="184973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3275856" y="4797152"/>
            <a:ext cx="184973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667736" y="4801791"/>
            <a:ext cx="184973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059616" y="4797152"/>
            <a:ext cx="184973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7164288" y="4797152"/>
            <a:ext cx="184973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26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</a:t>
            </a:r>
            <a:r>
              <a:rPr lang="ko-KR" altLang="en-US" sz="1200" dirty="0">
                <a:solidFill>
                  <a:schemeClr val="bg1"/>
                </a:solidFill>
              </a:rPr>
              <a:t>오픈 인프라 개발 경진대회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26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Pod Tab</a:t>
            </a:r>
            <a:endParaRPr lang="ko-KR" altLang="en-US" sz="28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내용 개체 틀 4">
            <a:extLst>
              <a:ext uri="{FF2B5EF4-FFF2-40B4-BE49-F238E27FC236}">
                <a16:creationId xmlns:a16="http://schemas.microsoft.com/office/drawing/2014/main" id="{F37015B7-2E32-414C-8FD5-73335118AA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2103701"/>
              </p:ext>
            </p:extLst>
          </p:nvPr>
        </p:nvGraphicFramePr>
        <p:xfrm>
          <a:off x="467544" y="2041685"/>
          <a:ext cx="8208912" cy="4372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3745769458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4125838662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1682922079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3399177176"/>
                    </a:ext>
                  </a:extLst>
                </a:gridCol>
              </a:tblGrid>
              <a:tr h="249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번호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분류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Query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77785538"/>
                  </a:ext>
                </a:extLst>
              </a:tr>
              <a:tr h="5457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latin typeface="+mn-lt"/>
                        </a:rPr>
                        <a:t>1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Pod Map</a:t>
                      </a:r>
                      <a:endParaRPr lang="ko-KR" altLang="en-US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container_cpu_usage_seconds_total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네임스페이스별 </a:t>
                      </a:r>
                      <a:r>
                        <a:rPr lang="ko-KR" altLang="en-US" sz="1400" dirty="0" err="1"/>
                        <a:t>파드의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CPU </a:t>
                      </a: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ko-KR" altLang="en-US" sz="1400" dirty="0" smtClean="0"/>
                        <a:t>사용량을 </a:t>
                      </a:r>
                      <a:r>
                        <a:rPr lang="ko-KR" altLang="en-US" sz="1400" dirty="0"/>
                        <a:t>보여준다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6815983"/>
                  </a:ext>
                </a:extLst>
              </a:tr>
              <a:tr h="8692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latin typeface="+mn-lt"/>
                        </a:rPr>
                        <a:t>2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Namespace</a:t>
                      </a:r>
                      <a:endParaRPr lang="ko-KR" altLang="en-US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kube_pod_labels</a:t>
                      </a:r>
                      <a:endParaRPr lang="en-US" altLang="ko-KR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파드의</a:t>
                      </a:r>
                      <a:r>
                        <a:rPr lang="ko-KR" altLang="en-US" sz="1400" dirty="0"/>
                        <a:t> 네임스페이스를 </a:t>
                      </a: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ko-KR" altLang="en-US" sz="1400" dirty="0" smtClean="0"/>
                        <a:t>보여준다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20435060"/>
                  </a:ext>
                </a:extLst>
              </a:tr>
              <a:tr h="6112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latin typeface="+mn-lt"/>
                        </a:rPr>
                        <a:t>3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Name</a:t>
                      </a:r>
                      <a:endParaRPr lang="ko-KR" altLang="en-US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kube_pod_labels</a:t>
                      </a:r>
                      <a:endParaRPr lang="en-US" altLang="ko-KR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파드의</a:t>
                      </a:r>
                      <a:r>
                        <a:rPr lang="ko-KR" altLang="en-US" sz="1400" dirty="0"/>
                        <a:t> 이름을 보여준다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43664357"/>
                  </a:ext>
                </a:extLst>
              </a:tr>
              <a:tr h="8415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Label</a:t>
                      </a:r>
                      <a:endParaRPr lang="ko-KR" altLang="en-US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kube_pod_labels</a:t>
                      </a:r>
                      <a:endParaRPr lang="en-US" altLang="ko-KR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파드의</a:t>
                      </a:r>
                      <a:r>
                        <a:rPr lang="ko-KR" altLang="en-US" sz="1400" dirty="0"/>
                        <a:t> 라벨을 보여준다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75404185"/>
                  </a:ext>
                </a:extLst>
              </a:tr>
              <a:tr h="6112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Pod</a:t>
                      </a:r>
                      <a:endParaRPr lang="ko-KR" altLang="en-US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kube_pod_status_phase</a:t>
                      </a:r>
                      <a:endParaRPr lang="en-US" altLang="ko-KR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사용가능 한 </a:t>
                      </a:r>
                      <a:r>
                        <a:rPr lang="ko-KR" altLang="en-US" sz="1400" dirty="0" err="1"/>
                        <a:t>파드를</a:t>
                      </a:r>
                      <a:r>
                        <a:rPr lang="ko-KR" altLang="en-US" sz="1400" dirty="0"/>
                        <a:t> 보여준다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60394701"/>
                  </a:ext>
                </a:extLst>
              </a:tr>
              <a:tr h="6112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Creation Timestamp</a:t>
                      </a:r>
                      <a:endParaRPr lang="ko-KR" altLang="en-US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kube_pod_created</a:t>
                      </a:r>
                      <a:endParaRPr lang="en-US" altLang="ko-KR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파드가</a:t>
                      </a:r>
                      <a:r>
                        <a:rPr lang="ko-KR" altLang="en-US" sz="1400" dirty="0"/>
                        <a:t> 만들어진 시간을 </a:t>
                      </a: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ko-KR" altLang="en-US" sz="1400" dirty="0" smtClean="0"/>
                        <a:t>보여준다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9599841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580006" y="2348880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80006" y="2924944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80006" y="3789040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72145" y="4437112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580006" y="5229200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80006" y="5858109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031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</a:t>
            </a:r>
            <a:r>
              <a:rPr lang="ko-KR" altLang="en-US" sz="1200" dirty="0">
                <a:solidFill>
                  <a:schemeClr val="bg1"/>
                </a:solidFill>
              </a:rPr>
              <a:t>오픈 인프라 개발 경진대회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27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Graph Tab</a:t>
            </a:r>
            <a:endParaRPr lang="ko-KR" altLang="en-US" sz="28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229B1CB9-2946-43C7-A634-B78F38A628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90" y="2041685"/>
            <a:ext cx="7819219" cy="439831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331640" y="5445224"/>
            <a:ext cx="7149969" cy="9947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9153" y="5310419"/>
            <a:ext cx="184973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48478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/>
              <a:t>• </a:t>
            </a:r>
            <a:r>
              <a:rPr lang="ko-KR" altLang="en-US" b="1" spc="-150" dirty="0" err="1" smtClean="0"/>
              <a:t>지정주제</a:t>
            </a:r>
            <a:endParaRPr lang="ko-KR" altLang="en-US" b="1" spc="-150" dirty="0"/>
          </a:p>
        </p:txBody>
      </p:sp>
      <p:sp>
        <p:nvSpPr>
          <p:cNvPr id="37" name="TextBox 36"/>
          <p:cNvSpPr txBox="1"/>
          <p:nvPr/>
        </p:nvSpPr>
        <p:spPr>
          <a:xfrm>
            <a:off x="539552" y="1931786"/>
            <a:ext cx="82089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b="1" dirty="0" smtClean="0"/>
              <a:t>-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Kubernetes network metrics</a:t>
            </a:r>
            <a:r>
              <a:rPr lang="ko-KR" altLang="en-US" sz="1400" b="1" dirty="0" smtClean="0"/>
              <a:t>등을 이용한 마이크로 </a:t>
            </a:r>
            <a:r>
              <a:rPr lang="ko-KR" altLang="en-US" sz="1400" b="1" dirty="0" err="1" smtClean="0"/>
              <a:t>서비스간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네크워크</a:t>
            </a:r>
            <a:r>
              <a:rPr lang="ko-KR" altLang="en-US" sz="1400" b="1" dirty="0" smtClean="0"/>
              <a:t> 사용률 시각화 서비스 개발</a:t>
            </a:r>
            <a:endParaRPr lang="en-US" altLang="ko-KR" sz="1400" b="1" dirty="0" smtClean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  </a:t>
            </a:r>
            <a:r>
              <a:rPr lang="en-US" altLang="ko-KR" sz="1400" b="1" dirty="0" smtClean="0"/>
              <a:t>· metrics </a:t>
            </a:r>
            <a:r>
              <a:rPr lang="ko-KR" altLang="en-US" sz="1400" b="1" dirty="0" smtClean="0"/>
              <a:t>정보는 </a:t>
            </a:r>
            <a:r>
              <a:rPr lang="en-US" altLang="ko-KR" sz="1400" b="1" dirty="0" err="1" smtClean="0"/>
              <a:t>istio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모듈 사용</a:t>
            </a:r>
            <a:endParaRPr lang="en-US" altLang="ko-KR" sz="1400" b="1" dirty="0" smtClean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smtClean="0"/>
              <a:t> · </a:t>
            </a:r>
            <a:r>
              <a:rPr lang="ko-KR" altLang="en-US" sz="1400" b="1" dirty="0" smtClean="0"/>
              <a:t>시각화 도구는 오픈소스 사용 가능</a:t>
            </a:r>
            <a:endParaRPr lang="en-US" altLang="ko-KR" sz="1400" b="1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2019 </a:t>
            </a:r>
            <a:r>
              <a:rPr lang="ko-KR" altLang="en-US" sz="1200" dirty="0" smtClean="0">
                <a:solidFill>
                  <a:schemeClr val="bg1"/>
                </a:solidFill>
              </a:rPr>
              <a:t>오픈 인프라 개발 경진대회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프로젝트 소개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9552" y="373242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/>
              <a:t>• </a:t>
            </a:r>
            <a:r>
              <a:rPr lang="ko-KR" altLang="en-US" b="1" spc="-150" dirty="0" smtClean="0"/>
              <a:t>프로젝트 소개</a:t>
            </a:r>
            <a:endParaRPr lang="ko-KR" altLang="en-US" b="1" spc="-150" dirty="0"/>
          </a:p>
        </p:txBody>
      </p:sp>
      <p:sp>
        <p:nvSpPr>
          <p:cNvPr id="21" name="TextBox 20"/>
          <p:cNvSpPr txBox="1"/>
          <p:nvPr/>
        </p:nvSpPr>
        <p:spPr>
          <a:xfrm>
            <a:off x="467544" y="4149080"/>
            <a:ext cx="82089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b="1" dirty="0" smtClean="0"/>
              <a:t>-</a:t>
            </a:r>
            <a:r>
              <a:rPr lang="ko-KR" altLang="en-US" sz="1400" b="1" dirty="0" smtClean="0"/>
              <a:t> 마이크로 </a:t>
            </a:r>
            <a:r>
              <a:rPr lang="ko-KR" altLang="en-US" sz="1400" b="1" dirty="0" err="1" smtClean="0"/>
              <a:t>서비스간</a:t>
            </a:r>
            <a:r>
              <a:rPr lang="ko-KR" altLang="en-US" sz="1400" b="1" dirty="0" smtClean="0"/>
              <a:t> 네트워크 사용률 시각화 서비스에 인프라</a:t>
            </a:r>
            <a:r>
              <a:rPr lang="en-US" altLang="ko-KR" sz="1400" b="1" dirty="0" smtClean="0"/>
              <a:t>, </a:t>
            </a:r>
            <a:r>
              <a:rPr lang="ko-KR" altLang="en-US" sz="1400" b="1" dirty="0" err="1" smtClean="0"/>
              <a:t>쿠버네티스</a:t>
            </a:r>
            <a:r>
              <a:rPr lang="ko-KR" altLang="en-US" sz="1400" b="1" dirty="0" smtClean="0"/>
              <a:t> 클러스터 정보를 넣어 </a:t>
            </a: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en-US" altLang="ko-KR" sz="1400" b="1" dirty="0" smtClean="0"/>
              <a:t>  </a:t>
            </a:r>
            <a:r>
              <a:rPr lang="ko-KR" altLang="en-US" sz="1400" b="1" dirty="0" smtClean="0"/>
              <a:t>마이크로 서비스 </a:t>
            </a:r>
            <a:r>
              <a:rPr lang="ko-KR" altLang="en-US" sz="1400" b="1" dirty="0" smtClean="0"/>
              <a:t>뿐만 </a:t>
            </a:r>
            <a:r>
              <a:rPr lang="ko-KR" altLang="en-US" sz="1400" b="1" dirty="0" smtClean="0"/>
              <a:t>아니라 다양한 정보를 볼 수 있도록  </a:t>
            </a:r>
            <a:r>
              <a:rPr lang="en-US" altLang="ko-KR" sz="1400" b="1" dirty="0" smtClean="0"/>
              <a:t>Aladdin Visualizer  </a:t>
            </a:r>
            <a:r>
              <a:rPr lang="ko-KR" altLang="en-US" sz="1400" b="1" dirty="0" smtClean="0"/>
              <a:t>개발</a:t>
            </a:r>
            <a:endParaRPr lang="en-US" altLang="ko-KR" sz="1400" b="1" dirty="0" smtClean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  </a:t>
            </a:r>
            <a:r>
              <a:rPr lang="en-US" altLang="ko-KR" sz="1400" b="1" dirty="0" smtClean="0"/>
              <a:t>· </a:t>
            </a:r>
            <a:r>
              <a:rPr lang="en-US" altLang="ko-KR" sz="1400" b="1" dirty="0" err="1"/>
              <a:t>I</a:t>
            </a:r>
            <a:r>
              <a:rPr lang="en-US" altLang="ko-KR" sz="1400" b="1" dirty="0" err="1" smtClean="0"/>
              <a:t>stio</a:t>
            </a:r>
            <a:r>
              <a:rPr lang="en-US" altLang="ko-KR" sz="1400" b="1" dirty="0" smtClean="0"/>
              <a:t>, </a:t>
            </a:r>
            <a:r>
              <a:rPr lang="en-US" altLang="ko-KR" sz="1400" b="1" dirty="0" err="1" smtClean="0"/>
              <a:t>kube</a:t>
            </a:r>
            <a:r>
              <a:rPr lang="en-US" altLang="ko-KR" sz="1400" b="1" dirty="0" smtClean="0"/>
              <a:t>-state-metrics, node-exporter </a:t>
            </a:r>
            <a:r>
              <a:rPr lang="ko-KR" altLang="en-US" sz="1400" b="1" dirty="0" smtClean="0"/>
              <a:t>사용하여 </a:t>
            </a:r>
            <a:r>
              <a:rPr lang="ko-KR" altLang="en-US" sz="1400" b="1" dirty="0" err="1" smtClean="0"/>
              <a:t>메트릭</a:t>
            </a:r>
            <a:r>
              <a:rPr lang="ko-KR" altLang="en-US" sz="1400" b="1" dirty="0" smtClean="0"/>
              <a:t> 수집</a:t>
            </a:r>
            <a:endParaRPr lang="en-US" altLang="ko-KR" sz="1400" b="1" dirty="0" smtClean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 smtClean="0"/>
              <a:t>  · </a:t>
            </a:r>
            <a:r>
              <a:rPr lang="ko-KR" altLang="en-US" sz="1400" b="1" dirty="0"/>
              <a:t>시각화 도구 </a:t>
            </a:r>
            <a:r>
              <a:rPr lang="en-US" altLang="ko-KR" sz="1400" b="1" dirty="0" smtClean="0"/>
              <a:t>: </a:t>
            </a:r>
            <a:r>
              <a:rPr lang="en-US" altLang="ko-KR" sz="1400" b="1" dirty="0" err="1"/>
              <a:t>patternfly</a:t>
            </a:r>
            <a:r>
              <a:rPr lang="en-US" altLang="ko-KR" sz="1400" b="1" dirty="0"/>
              <a:t>-react, react-bootstrap-table, honeycomb </a:t>
            </a:r>
            <a:r>
              <a:rPr lang="ko-KR" altLang="en-US" sz="1400" b="1" dirty="0" smtClean="0"/>
              <a:t>등 사용</a:t>
            </a:r>
            <a:endParaRPr lang="en-US" altLang="ko-KR" sz="1400" b="1" dirty="0"/>
          </a:p>
        </p:txBody>
      </p:sp>
      <p:sp>
        <p:nvSpPr>
          <p:cNvPr id="4" name="직사각형 3"/>
          <p:cNvSpPr/>
          <p:nvPr/>
        </p:nvSpPr>
        <p:spPr>
          <a:xfrm>
            <a:off x="5364088" y="4757415"/>
            <a:ext cx="1584176" cy="255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06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</a:t>
            </a:r>
            <a:r>
              <a:rPr lang="ko-KR" altLang="en-US" sz="1200" dirty="0">
                <a:solidFill>
                  <a:schemeClr val="bg1"/>
                </a:solidFill>
              </a:rPr>
              <a:t>오픈 인프라 개발 경진대회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28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Graph Tab</a:t>
            </a:r>
            <a:endParaRPr lang="ko-KR" altLang="en-US" sz="28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내용 개체 틀 4">
            <a:extLst>
              <a:ext uri="{FF2B5EF4-FFF2-40B4-BE49-F238E27FC236}">
                <a16:creationId xmlns:a16="http://schemas.microsoft.com/office/drawing/2014/main" id="{F37015B7-2E32-414C-8FD5-73335118AA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028148"/>
              </p:ext>
            </p:extLst>
          </p:nvPr>
        </p:nvGraphicFramePr>
        <p:xfrm>
          <a:off x="467544" y="2329717"/>
          <a:ext cx="8208912" cy="2539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3745769458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125838662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1682922079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3399177176"/>
                    </a:ext>
                  </a:extLst>
                </a:gridCol>
              </a:tblGrid>
              <a:tr h="456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번호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분류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Query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77785538"/>
                  </a:ext>
                </a:extLst>
              </a:tr>
              <a:tr h="208332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latin typeface="+mn-lt"/>
                        </a:rPr>
                        <a:t>1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Table</a:t>
                      </a:r>
                      <a:endParaRPr lang="ko-KR" altLang="en-US" sz="16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request_count</a:t>
                      </a:r>
                      <a:r>
                        <a:rPr lang="en-US" altLang="ko-KR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request_error_count</a:t>
                      </a:r>
                      <a:r>
                        <a:rPr lang="en-US" altLang="ko-KR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request_duration</a:t>
                      </a:r>
                      <a:endParaRPr lang="en-US" altLang="ko-KR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네임스페이스에 속해 있는 서비스들의</a:t>
                      </a:r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en-US" altLang="ko-KR" sz="1600" dirty="0" smtClean="0"/>
                        <a:t>Workloads, Requests, P50 </a:t>
                      </a:r>
                      <a:r>
                        <a:rPr lang="en-US" altLang="ko-KR" sz="1600" dirty="0"/>
                        <a:t>Latency, 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en-US" altLang="ko-KR" sz="1600" dirty="0" smtClean="0"/>
                        <a:t>P90 </a:t>
                      </a:r>
                      <a:r>
                        <a:rPr lang="en-US" altLang="ko-KR" sz="1600" dirty="0"/>
                        <a:t>Latency, </a:t>
                      </a:r>
                      <a:r>
                        <a:rPr lang="en-US" altLang="ko-KR" sz="1600" dirty="0" smtClean="0"/>
                        <a:t>P99 </a:t>
                      </a:r>
                      <a:r>
                        <a:rPr lang="en-US" altLang="ko-KR" sz="1600" dirty="0"/>
                        <a:t>Latency</a:t>
                      </a:r>
                      <a:r>
                        <a:rPr lang="en-US" altLang="ko-KR" sz="1600" dirty="0" smtClean="0"/>
                        <a:t>, Success </a:t>
                      </a:r>
                      <a:r>
                        <a:rPr lang="en-US" altLang="ko-KR" sz="1600" dirty="0"/>
                        <a:t>Rate</a:t>
                      </a:r>
                      <a:r>
                        <a:rPr lang="ko-KR" altLang="en-US" sz="1600" dirty="0"/>
                        <a:t>를 보여준다</a:t>
                      </a:r>
                      <a:r>
                        <a:rPr lang="en-US" altLang="ko-KR" sz="1600" dirty="0"/>
                        <a:t>. </a:t>
                      </a:r>
                      <a:endParaRPr lang="ko-KR" altLang="en-US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6815983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580006" y="2852936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212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</a:t>
            </a:r>
            <a:r>
              <a:rPr lang="ko-KR" altLang="en-US" sz="1200" dirty="0">
                <a:solidFill>
                  <a:schemeClr val="bg1"/>
                </a:solidFill>
              </a:rPr>
              <a:t>오픈 인프라 개발 경진대회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</a:rPr>
              <a:t>팀</a:t>
            </a:r>
            <a:r>
              <a:rPr lang="en-US" altLang="ko-KR" sz="1600" b="1" dirty="0" smtClean="0">
                <a:solidFill>
                  <a:schemeClr val="tx2">
                    <a:lumMod val="50000"/>
                  </a:schemeClr>
                </a:solidFill>
              </a:rPr>
              <a:t>SODA</a:t>
            </a:r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/>
              <a:t>• </a:t>
            </a:r>
            <a:r>
              <a:rPr lang="ko-KR" altLang="en-US" b="1" spc="-150" dirty="0" smtClean="0"/>
              <a:t>기존 </a:t>
            </a:r>
            <a:r>
              <a:rPr lang="ko-KR" altLang="en-US" b="1" dirty="0"/>
              <a:t>마이크로 </a:t>
            </a:r>
            <a:r>
              <a:rPr lang="ko-KR" altLang="en-US" b="1" dirty="0" err="1"/>
              <a:t>서비스간</a:t>
            </a:r>
            <a:r>
              <a:rPr lang="ko-KR" altLang="en-US" b="1" dirty="0"/>
              <a:t> 네트워크 사용률 시각화 </a:t>
            </a:r>
            <a:r>
              <a:rPr lang="ko-KR" altLang="en-US" b="1" dirty="0" smtClean="0"/>
              <a:t>서비스 구조</a:t>
            </a:r>
            <a:r>
              <a:rPr lang="ko-KR" altLang="en-US" b="1" spc="-150" dirty="0" smtClean="0"/>
              <a:t> </a:t>
            </a:r>
            <a:endParaRPr lang="ko-KR" altLang="en-US" b="1" spc="-150" dirty="0"/>
          </a:p>
        </p:txBody>
      </p:sp>
      <p:sp>
        <p:nvSpPr>
          <p:cNvPr id="37" name="TextBox 36"/>
          <p:cNvSpPr txBox="1"/>
          <p:nvPr/>
        </p:nvSpPr>
        <p:spPr>
          <a:xfrm>
            <a:off x="539552" y="1931786"/>
            <a:ext cx="82089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b="1" dirty="0" smtClean="0"/>
              <a:t>-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‘</a:t>
            </a:r>
            <a:r>
              <a:rPr lang="en-US" altLang="ko-KR" sz="1400" b="1" dirty="0" err="1" smtClean="0"/>
              <a:t>Istio</a:t>
            </a:r>
            <a:r>
              <a:rPr lang="en-US" altLang="ko-KR" sz="1400" b="1" dirty="0" smtClean="0"/>
              <a:t> – Prometheus – </a:t>
            </a:r>
            <a:r>
              <a:rPr lang="en-US" altLang="ko-KR" sz="1400" b="1" dirty="0" err="1" smtClean="0"/>
              <a:t>Kiali</a:t>
            </a:r>
            <a:r>
              <a:rPr lang="en-US" altLang="ko-KR" sz="1400" b="1" dirty="0" smtClean="0"/>
              <a:t>’</a:t>
            </a:r>
            <a:r>
              <a:rPr lang="ko-KR" altLang="en-US" sz="1400" b="1" dirty="0" smtClean="0"/>
              <a:t>로 이루어져 있고 </a:t>
            </a:r>
            <a:r>
              <a:rPr lang="en-US" altLang="ko-KR" sz="1400" b="1" dirty="0" smtClean="0"/>
              <a:t>Prometheus</a:t>
            </a:r>
            <a:r>
              <a:rPr lang="ko-KR" altLang="en-US" sz="1400" b="1" dirty="0" smtClean="0"/>
              <a:t>는 </a:t>
            </a:r>
            <a:r>
              <a:rPr lang="en-US" altLang="ko-KR" sz="1400" b="1" dirty="0" err="1" smtClean="0"/>
              <a:t>Istio</a:t>
            </a:r>
            <a:r>
              <a:rPr lang="ko-KR" altLang="en-US" sz="1400" b="1" dirty="0" smtClean="0"/>
              <a:t>의 네트워크 </a:t>
            </a:r>
            <a:r>
              <a:rPr lang="ko-KR" altLang="en-US" sz="1400" b="1" dirty="0" err="1" smtClean="0"/>
              <a:t>메트릭을</a:t>
            </a:r>
            <a:r>
              <a:rPr lang="ko-KR" altLang="en-US" sz="1400" b="1" dirty="0" smtClean="0"/>
              <a:t> 저장한다</a:t>
            </a:r>
            <a:r>
              <a:rPr lang="en-US" altLang="ko-KR" sz="1400" b="1" dirty="0" smtClean="0"/>
              <a:t>.</a:t>
            </a:r>
          </a:p>
          <a:p>
            <a:pPr fontAlgn="base">
              <a:lnSpc>
                <a:spcPct val="200000"/>
              </a:lnSpc>
            </a:pPr>
            <a:r>
              <a:rPr lang="en-US" altLang="ko-KR" sz="1400" b="1" dirty="0" smtClean="0"/>
              <a:t>- ‘</a:t>
            </a:r>
            <a:r>
              <a:rPr lang="en-US" altLang="ko-KR" sz="1400" b="1" dirty="0" err="1" smtClean="0"/>
              <a:t>Kiali</a:t>
            </a:r>
            <a:r>
              <a:rPr lang="en-US" altLang="ko-KR" sz="1400" b="1" dirty="0" smtClean="0"/>
              <a:t>’</a:t>
            </a:r>
            <a:r>
              <a:rPr lang="ko-KR" altLang="en-US" sz="1400" b="1" dirty="0" smtClean="0"/>
              <a:t>는 </a:t>
            </a:r>
            <a:r>
              <a:rPr lang="en-US" altLang="ko-KR" sz="1400" b="1" dirty="0" smtClean="0"/>
              <a:t>Prometheus</a:t>
            </a:r>
            <a:r>
              <a:rPr lang="ko-KR" altLang="en-US" sz="1400" b="1" dirty="0" smtClean="0"/>
              <a:t>에 저장된 데이터를 이용하여 </a:t>
            </a:r>
            <a:r>
              <a:rPr lang="en-US" altLang="ko-KR" sz="1400" b="1" dirty="0" smtClean="0"/>
              <a:t>Mesh Topology, Health</a:t>
            </a:r>
            <a:r>
              <a:rPr lang="ko-KR" altLang="en-US" sz="1400" b="1" dirty="0" smtClean="0"/>
              <a:t>를 계산하고 </a:t>
            </a:r>
            <a:r>
              <a:rPr lang="ko-KR" altLang="en-US" sz="1400" b="1" dirty="0" err="1" smtClean="0"/>
              <a:t>메트릭을</a:t>
            </a:r>
            <a:r>
              <a:rPr lang="ko-KR" altLang="en-US" sz="1400" b="1" dirty="0" smtClean="0"/>
              <a:t> 보여준다</a:t>
            </a:r>
            <a:r>
              <a:rPr lang="en-US" altLang="ko-KR" sz="1400" b="1" dirty="0" smtClean="0"/>
              <a:t>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2019 </a:t>
            </a:r>
            <a:r>
              <a:rPr lang="ko-KR" altLang="en-US" sz="1200" dirty="0" smtClean="0">
                <a:solidFill>
                  <a:schemeClr val="bg1"/>
                </a:solidFill>
              </a:rPr>
              <a:t>오픈 인프라 개발 경진대회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프로젝트 소개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D9E8A88-A7E8-42E9-ADF4-79054599C90B}"/>
              </a:ext>
            </a:extLst>
          </p:cNvPr>
          <p:cNvGrpSpPr/>
          <p:nvPr/>
        </p:nvGrpSpPr>
        <p:grpSpPr>
          <a:xfrm>
            <a:off x="1775519" y="3399243"/>
            <a:ext cx="5592961" cy="2816493"/>
            <a:chOff x="1775519" y="3724975"/>
            <a:chExt cx="5592961" cy="2816493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D655F31-BE0D-450F-B0D9-B22F3959FD81}"/>
                </a:ext>
              </a:extLst>
            </p:cNvPr>
            <p:cNvSpPr/>
            <p:nvPr/>
          </p:nvSpPr>
          <p:spPr>
            <a:xfrm>
              <a:off x="3671899" y="3724975"/>
              <a:ext cx="1800200" cy="4320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Kiali</a:t>
              </a:r>
              <a:endParaRPr lang="ko-KR" altLang="en-US" dirty="0"/>
            </a:p>
          </p:txBody>
        </p:sp>
        <p:cxnSp>
          <p:nvCxnSpPr>
            <p:cNvPr id="19" name="연결선: 꺾임 18">
              <a:extLst>
                <a:ext uri="{FF2B5EF4-FFF2-40B4-BE49-F238E27FC236}">
                  <a16:creationId xmlns:a16="http://schemas.microsoft.com/office/drawing/2014/main" id="{82B98748-F074-4ECB-9BF7-9907B7EAA9AF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 rot="10800000" flipV="1">
              <a:off x="1775520" y="3940996"/>
              <a:ext cx="1896387" cy="1764318"/>
            </a:xfrm>
            <a:prstGeom prst="bentConnector3">
              <a:avLst>
                <a:gd name="adj1" fmla="val 123744"/>
              </a:avLst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연결선: 꺾임 25">
              <a:extLst>
                <a:ext uri="{FF2B5EF4-FFF2-40B4-BE49-F238E27FC236}">
                  <a16:creationId xmlns:a16="http://schemas.microsoft.com/office/drawing/2014/main" id="{97A50126-8294-4EDB-8853-25C343E30DC5}"/>
                </a:ext>
              </a:extLst>
            </p:cNvPr>
            <p:cNvCxnSpPr>
              <a:cxnSpLocks/>
              <a:stCxn id="18" idx="3"/>
              <a:endCxn id="24" idx="3"/>
            </p:cNvCxnSpPr>
            <p:nvPr/>
          </p:nvCxnSpPr>
          <p:spPr>
            <a:xfrm>
              <a:off x="5472099" y="3940999"/>
              <a:ext cx="1896381" cy="1756252"/>
            </a:xfrm>
            <a:prstGeom prst="bentConnector3">
              <a:avLst>
                <a:gd name="adj1" fmla="val 124231"/>
              </a:avLst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B6511E9-6EA0-40C8-B789-D6C18E40F439}"/>
                </a:ext>
              </a:extLst>
            </p:cNvPr>
            <p:cNvSpPr/>
            <p:nvPr/>
          </p:nvSpPr>
          <p:spPr>
            <a:xfrm>
              <a:off x="1775527" y="4581130"/>
              <a:ext cx="2016216" cy="28803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External Services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2EA313D-A9AF-4319-8889-34086755D2CF}"/>
                </a:ext>
              </a:extLst>
            </p:cNvPr>
            <p:cNvSpPr/>
            <p:nvPr/>
          </p:nvSpPr>
          <p:spPr>
            <a:xfrm>
              <a:off x="5352256" y="4554929"/>
              <a:ext cx="2016216" cy="28803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Metrics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E681F3F-8234-48D7-81EE-DDE77EC05B52}"/>
                </a:ext>
              </a:extLst>
            </p:cNvPr>
            <p:cNvSpPr/>
            <p:nvPr/>
          </p:nvSpPr>
          <p:spPr>
            <a:xfrm>
              <a:off x="1775519" y="4869159"/>
              <a:ext cx="2016224" cy="16723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E4DF55A-5E78-4383-B948-7299202CD515}"/>
                </a:ext>
              </a:extLst>
            </p:cNvPr>
            <p:cNvSpPr/>
            <p:nvPr/>
          </p:nvSpPr>
          <p:spPr>
            <a:xfrm>
              <a:off x="5352256" y="4869158"/>
              <a:ext cx="2016224" cy="165618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ED4D0CF-D7F8-4279-A673-F97DF868CD5E}"/>
                </a:ext>
              </a:extLst>
            </p:cNvPr>
            <p:cNvSpPr/>
            <p:nvPr/>
          </p:nvSpPr>
          <p:spPr>
            <a:xfrm>
              <a:off x="1907704" y="5157192"/>
              <a:ext cx="1728192" cy="4320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Prometheus</a:t>
              </a:r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FBE776D-F816-40FC-A373-867B84A7E841}"/>
                </a:ext>
              </a:extLst>
            </p:cNvPr>
            <p:cNvSpPr/>
            <p:nvPr/>
          </p:nvSpPr>
          <p:spPr>
            <a:xfrm>
              <a:off x="1907704" y="5805264"/>
              <a:ext cx="1728192" cy="4320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Kubernetes</a:t>
              </a:r>
              <a:endParaRPr lang="ko-KR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F35067A-82E0-4DD4-96F4-FABCEE2E2A20}"/>
                </a:ext>
              </a:extLst>
            </p:cNvPr>
            <p:cNvSpPr/>
            <p:nvPr/>
          </p:nvSpPr>
          <p:spPr>
            <a:xfrm>
              <a:off x="5496268" y="5517231"/>
              <a:ext cx="1728192" cy="4320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Istio</a:t>
              </a:r>
              <a:endParaRPr lang="ko-KR" altLang="en-US" dirty="0"/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BD88335A-A916-4E7F-88ED-E096F9C02D85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>
              <a:off x="4355976" y="5697251"/>
              <a:ext cx="9962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67D74E0D-1FE8-4389-A950-921DFCED6C29}"/>
                </a:ext>
              </a:extLst>
            </p:cNvPr>
            <p:cNvCxnSpPr>
              <a:cxnSpLocks/>
            </p:cNvCxnSpPr>
            <p:nvPr/>
          </p:nvCxnSpPr>
          <p:spPr>
            <a:xfrm>
              <a:off x="4355976" y="5373216"/>
              <a:ext cx="0" cy="7200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339A9B28-373B-4030-BF66-1293F14A732F}"/>
                </a:ext>
              </a:extLst>
            </p:cNvPr>
            <p:cNvCxnSpPr/>
            <p:nvPr/>
          </p:nvCxnSpPr>
          <p:spPr>
            <a:xfrm flipH="1">
              <a:off x="3791743" y="5373216"/>
              <a:ext cx="56423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56C90C83-2D4F-4BE1-BC5A-7BC0BB53206C}"/>
                </a:ext>
              </a:extLst>
            </p:cNvPr>
            <p:cNvCxnSpPr/>
            <p:nvPr/>
          </p:nvCxnSpPr>
          <p:spPr>
            <a:xfrm flipH="1">
              <a:off x="3791743" y="6093296"/>
              <a:ext cx="56423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526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484784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/>
              <a:t>• ‘Aladdin Visualizer’ </a:t>
            </a:r>
            <a:r>
              <a:rPr lang="ko-KR" altLang="en-US" b="1" dirty="0" smtClean="0"/>
              <a:t>마이크로 </a:t>
            </a:r>
            <a:r>
              <a:rPr lang="ko-KR" altLang="en-US" b="1" dirty="0" err="1"/>
              <a:t>서비스간</a:t>
            </a:r>
            <a:r>
              <a:rPr lang="ko-KR" altLang="en-US" b="1" dirty="0"/>
              <a:t> 네트워크 사용률 시각화 </a:t>
            </a:r>
            <a:r>
              <a:rPr lang="ko-KR" altLang="en-US" b="1" dirty="0" smtClean="0"/>
              <a:t>서비스 구조</a:t>
            </a:r>
            <a:r>
              <a:rPr lang="ko-KR" altLang="en-US" b="1" spc="-150" dirty="0" smtClean="0"/>
              <a:t> </a:t>
            </a:r>
            <a:endParaRPr lang="ko-KR" altLang="en-US" b="1" spc="-150" dirty="0"/>
          </a:p>
        </p:txBody>
      </p:sp>
      <p:sp>
        <p:nvSpPr>
          <p:cNvPr id="37" name="TextBox 36"/>
          <p:cNvSpPr txBox="1"/>
          <p:nvPr/>
        </p:nvSpPr>
        <p:spPr>
          <a:xfrm>
            <a:off x="539552" y="1931786"/>
            <a:ext cx="82089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b="1" dirty="0" smtClean="0"/>
              <a:t>-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‘</a:t>
            </a:r>
            <a:r>
              <a:rPr lang="en-US" altLang="ko-KR" sz="1400" b="1" dirty="0" err="1" smtClean="0"/>
              <a:t>Istio</a:t>
            </a:r>
            <a:r>
              <a:rPr lang="en-US" altLang="ko-KR" sz="1400" b="1" dirty="0" smtClean="0"/>
              <a:t> – Prometheus – </a:t>
            </a:r>
            <a:r>
              <a:rPr lang="en-US" altLang="ko-KR" sz="1400" b="1" dirty="0" err="1" smtClean="0"/>
              <a:t>Kiali</a:t>
            </a:r>
            <a:r>
              <a:rPr lang="en-US" altLang="ko-KR" sz="1400" b="1" dirty="0" smtClean="0"/>
              <a:t>’</a:t>
            </a:r>
            <a:r>
              <a:rPr lang="ko-KR" altLang="en-US" sz="1400" b="1" dirty="0" smtClean="0"/>
              <a:t>로 이루어진 것은 동일하나 </a:t>
            </a:r>
            <a:r>
              <a:rPr lang="en-US" altLang="ko-KR" sz="1400" b="1" dirty="0" smtClean="0"/>
              <a:t>Prometheus</a:t>
            </a:r>
            <a:r>
              <a:rPr lang="ko-KR" altLang="en-US" sz="1400" b="1" dirty="0" smtClean="0"/>
              <a:t>를 통해 </a:t>
            </a:r>
            <a:r>
              <a:rPr lang="en-US" altLang="ko-KR" sz="1400" b="1" dirty="0" err="1" smtClean="0"/>
              <a:t>Istio</a:t>
            </a:r>
            <a:r>
              <a:rPr lang="ko-KR" altLang="en-US" sz="1400" b="1" dirty="0" smtClean="0"/>
              <a:t>의 네트워크 </a:t>
            </a:r>
            <a:r>
              <a:rPr lang="ko-KR" altLang="en-US" sz="1400" b="1" dirty="0" err="1" smtClean="0"/>
              <a:t>메트릭</a:t>
            </a:r>
            <a:r>
              <a:rPr lang="ko-KR" altLang="en-US" sz="1400" b="1" dirty="0" smtClean="0"/>
              <a:t> 뿐만 아니라 </a:t>
            </a:r>
            <a:r>
              <a:rPr lang="en-US" altLang="ko-KR" sz="1400" b="1" dirty="0" err="1" smtClean="0"/>
              <a:t>kube</a:t>
            </a:r>
            <a:r>
              <a:rPr lang="en-US" altLang="ko-KR" sz="1400" b="1" dirty="0" smtClean="0"/>
              <a:t>-state-metrics, node-exporter</a:t>
            </a:r>
            <a:r>
              <a:rPr lang="ko-KR" altLang="en-US" sz="1400" b="1" dirty="0" smtClean="0"/>
              <a:t>를 통해 다양한 </a:t>
            </a:r>
            <a:r>
              <a:rPr lang="ko-KR" altLang="en-US" sz="1400" b="1" dirty="0" err="1" smtClean="0"/>
              <a:t>메트릭을</a:t>
            </a:r>
            <a:r>
              <a:rPr lang="ko-KR" altLang="en-US" sz="1400" b="1" dirty="0" smtClean="0"/>
              <a:t> 저장한다</a:t>
            </a:r>
            <a:r>
              <a:rPr lang="en-US" altLang="ko-KR" sz="1400" b="1" dirty="0" smtClean="0"/>
              <a:t>.</a:t>
            </a:r>
          </a:p>
          <a:p>
            <a:pPr fontAlgn="base">
              <a:lnSpc>
                <a:spcPct val="200000"/>
              </a:lnSpc>
            </a:pPr>
            <a:r>
              <a:rPr lang="en-US" altLang="ko-KR" sz="1400" b="1" dirty="0" smtClean="0"/>
              <a:t>- ‘Aladdin’</a:t>
            </a:r>
            <a:r>
              <a:rPr lang="ko-KR" altLang="en-US" sz="1400" b="1" dirty="0" smtClean="0"/>
              <a:t>는 </a:t>
            </a:r>
            <a:r>
              <a:rPr lang="en-US" altLang="ko-KR" sz="1400" b="1" dirty="0" smtClean="0"/>
              <a:t>Prometheus</a:t>
            </a:r>
            <a:r>
              <a:rPr lang="ko-KR" altLang="en-US" sz="1400" b="1" dirty="0" smtClean="0"/>
              <a:t>에 저장된 데이터를 이용하여 </a:t>
            </a:r>
            <a:r>
              <a:rPr lang="en-US" altLang="ko-KR" sz="1400" b="1" dirty="0" smtClean="0"/>
              <a:t>Infrastructure, Kubernetes Cluster </a:t>
            </a:r>
            <a:r>
              <a:rPr lang="ko-KR" altLang="en-US" sz="1400" b="1" dirty="0" smtClean="0"/>
              <a:t>정보를 보여준다</a:t>
            </a:r>
            <a:r>
              <a:rPr lang="en-US" altLang="ko-KR" sz="1400" b="1" dirty="0" smtClean="0"/>
              <a:t>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2019 </a:t>
            </a:r>
            <a:r>
              <a:rPr lang="ko-KR" altLang="en-US" sz="1200" dirty="0" smtClean="0">
                <a:solidFill>
                  <a:schemeClr val="bg1"/>
                </a:solidFill>
              </a:rPr>
              <a:t>오픈 인프라 개발 경진대회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프로젝트 소개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3C56ECA-AF6C-41CD-8E69-593C556FBC8C}"/>
              </a:ext>
            </a:extLst>
          </p:cNvPr>
          <p:cNvGrpSpPr/>
          <p:nvPr/>
        </p:nvGrpSpPr>
        <p:grpSpPr>
          <a:xfrm>
            <a:off x="1775519" y="3609020"/>
            <a:ext cx="5592961" cy="2816493"/>
            <a:chOff x="1775519" y="3724975"/>
            <a:chExt cx="5592961" cy="2816493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FB9018B-E95F-46DF-B5FF-1BBECC2ECF75}"/>
                </a:ext>
              </a:extLst>
            </p:cNvPr>
            <p:cNvSpPr/>
            <p:nvPr/>
          </p:nvSpPr>
          <p:spPr>
            <a:xfrm>
              <a:off x="3671899" y="3724975"/>
              <a:ext cx="1800200" cy="4320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Aladdin</a:t>
              </a:r>
              <a:endParaRPr lang="ko-KR" altLang="en-US" dirty="0"/>
            </a:p>
          </p:txBody>
        </p:sp>
        <p:cxnSp>
          <p:nvCxnSpPr>
            <p:cNvPr id="19" name="연결선: 꺾임 99">
              <a:extLst>
                <a:ext uri="{FF2B5EF4-FFF2-40B4-BE49-F238E27FC236}">
                  <a16:creationId xmlns:a16="http://schemas.microsoft.com/office/drawing/2014/main" id="{66E0BDCC-3EF5-4114-94F1-007AD33FE39C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 rot="10800000" flipV="1">
              <a:off x="1775520" y="3940996"/>
              <a:ext cx="1896387" cy="1764318"/>
            </a:xfrm>
            <a:prstGeom prst="bentConnector3">
              <a:avLst>
                <a:gd name="adj1" fmla="val 123744"/>
              </a:avLst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연결선: 꺾임 100">
              <a:extLst>
                <a:ext uri="{FF2B5EF4-FFF2-40B4-BE49-F238E27FC236}">
                  <a16:creationId xmlns:a16="http://schemas.microsoft.com/office/drawing/2014/main" id="{52ACF0C6-9650-431E-B433-E1F81AC2C438}"/>
                </a:ext>
              </a:extLst>
            </p:cNvPr>
            <p:cNvCxnSpPr>
              <a:cxnSpLocks/>
              <a:stCxn id="18" idx="3"/>
              <a:endCxn id="24" idx="3"/>
            </p:cNvCxnSpPr>
            <p:nvPr/>
          </p:nvCxnSpPr>
          <p:spPr>
            <a:xfrm>
              <a:off x="5472099" y="3940999"/>
              <a:ext cx="1896381" cy="1756252"/>
            </a:xfrm>
            <a:prstGeom prst="bentConnector3">
              <a:avLst>
                <a:gd name="adj1" fmla="val 124231"/>
              </a:avLst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58CF442-2D9A-4312-BE21-4CC76D363F6B}"/>
                </a:ext>
              </a:extLst>
            </p:cNvPr>
            <p:cNvSpPr/>
            <p:nvPr/>
          </p:nvSpPr>
          <p:spPr>
            <a:xfrm>
              <a:off x="1775527" y="4581130"/>
              <a:ext cx="2016216" cy="28803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External Services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F01ECBA-6858-4E7A-AA87-CB10F13A0F1C}"/>
                </a:ext>
              </a:extLst>
            </p:cNvPr>
            <p:cNvSpPr/>
            <p:nvPr/>
          </p:nvSpPr>
          <p:spPr>
            <a:xfrm>
              <a:off x="5352256" y="4554929"/>
              <a:ext cx="2016216" cy="28803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Metrics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BE7850F-2208-4813-8608-77D224621F3E}"/>
                </a:ext>
              </a:extLst>
            </p:cNvPr>
            <p:cNvSpPr/>
            <p:nvPr/>
          </p:nvSpPr>
          <p:spPr>
            <a:xfrm>
              <a:off x="1775519" y="4869159"/>
              <a:ext cx="2016224" cy="16723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8B2D69A-F2C0-408A-B9FD-82D00C87644C}"/>
                </a:ext>
              </a:extLst>
            </p:cNvPr>
            <p:cNvSpPr/>
            <p:nvPr/>
          </p:nvSpPr>
          <p:spPr>
            <a:xfrm>
              <a:off x="5352256" y="4869158"/>
              <a:ext cx="2016224" cy="165618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40D7A30-78C5-4E15-961B-662CEFD13159}"/>
                </a:ext>
              </a:extLst>
            </p:cNvPr>
            <p:cNvSpPr/>
            <p:nvPr/>
          </p:nvSpPr>
          <p:spPr>
            <a:xfrm>
              <a:off x="1907704" y="5157192"/>
              <a:ext cx="1728192" cy="4320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Prometheus</a:t>
              </a:r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B0CE45A-4D42-4B71-8231-5D53CCC9A839}"/>
                </a:ext>
              </a:extLst>
            </p:cNvPr>
            <p:cNvSpPr/>
            <p:nvPr/>
          </p:nvSpPr>
          <p:spPr>
            <a:xfrm>
              <a:off x="1907704" y="5805264"/>
              <a:ext cx="1728192" cy="4320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Kubernetes</a:t>
              </a:r>
              <a:endParaRPr lang="ko-KR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BD22154-1982-498B-B665-90A2C8678AB7}"/>
                </a:ext>
              </a:extLst>
            </p:cNvPr>
            <p:cNvSpPr/>
            <p:nvPr/>
          </p:nvSpPr>
          <p:spPr>
            <a:xfrm>
              <a:off x="5496268" y="4980180"/>
              <a:ext cx="1728192" cy="4320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Istio</a:t>
              </a:r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87FF830-3F99-4433-8497-22DA6F77910C}"/>
                </a:ext>
              </a:extLst>
            </p:cNvPr>
            <p:cNvSpPr/>
            <p:nvPr/>
          </p:nvSpPr>
          <p:spPr>
            <a:xfrm>
              <a:off x="5496268" y="6021288"/>
              <a:ext cx="1728192" cy="4320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node-exporter</a:t>
              </a:r>
              <a:endParaRPr lang="ko-KR" altLang="en-US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618B07E-5C40-412F-9112-6A1EDAA6ECD6}"/>
                </a:ext>
              </a:extLst>
            </p:cNvPr>
            <p:cNvSpPr/>
            <p:nvPr/>
          </p:nvSpPr>
          <p:spPr>
            <a:xfrm>
              <a:off x="5496268" y="5517231"/>
              <a:ext cx="1728192" cy="4320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kube</a:t>
              </a:r>
              <a:r>
                <a:rPr lang="en-US" altLang="ko-KR" sz="1400" dirty="0"/>
                <a:t>-state-metrics</a:t>
              </a:r>
              <a:endParaRPr lang="ko-KR" altLang="en-US" sz="1400" dirty="0"/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5820888-5F36-42B9-8A2B-C6630736951B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>
              <a:off x="4355976" y="5697251"/>
              <a:ext cx="9962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4798FE17-B576-48EE-ACCA-53D6F292ECDC}"/>
                </a:ext>
              </a:extLst>
            </p:cNvPr>
            <p:cNvCxnSpPr>
              <a:cxnSpLocks/>
            </p:cNvCxnSpPr>
            <p:nvPr/>
          </p:nvCxnSpPr>
          <p:spPr>
            <a:xfrm>
              <a:off x="4355976" y="5373216"/>
              <a:ext cx="0" cy="7200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4C0DEC1F-C97D-402B-93C2-ACAEA5DB033D}"/>
                </a:ext>
              </a:extLst>
            </p:cNvPr>
            <p:cNvCxnSpPr/>
            <p:nvPr/>
          </p:nvCxnSpPr>
          <p:spPr>
            <a:xfrm flipH="1">
              <a:off x="3791743" y="5373216"/>
              <a:ext cx="56423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14E05F52-FFBB-4271-98EB-57921AB9E3E2}"/>
                </a:ext>
              </a:extLst>
            </p:cNvPr>
            <p:cNvCxnSpPr/>
            <p:nvPr/>
          </p:nvCxnSpPr>
          <p:spPr>
            <a:xfrm flipH="1">
              <a:off x="3791743" y="6093296"/>
              <a:ext cx="56423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BAC8F2F2-815F-4BE9-9B1B-E6662D0ECA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0032" y="5229201"/>
              <a:ext cx="0" cy="10081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D5D21F86-2D92-4078-A987-0FB91E69C5CD}"/>
                </a:ext>
              </a:extLst>
            </p:cNvPr>
            <p:cNvCxnSpPr/>
            <p:nvPr/>
          </p:nvCxnSpPr>
          <p:spPr>
            <a:xfrm>
              <a:off x="4860032" y="5229200"/>
              <a:ext cx="49222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41E5441D-3089-4AC1-AD1F-20B3B308F177}"/>
                </a:ext>
              </a:extLst>
            </p:cNvPr>
            <p:cNvCxnSpPr/>
            <p:nvPr/>
          </p:nvCxnSpPr>
          <p:spPr>
            <a:xfrm>
              <a:off x="4860032" y="6238428"/>
              <a:ext cx="49222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150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3568" y="1309449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/>
              <a:t>• </a:t>
            </a:r>
            <a:r>
              <a:rPr lang="ko-KR" altLang="en-US" b="1" spc="-150" dirty="0" smtClean="0"/>
              <a:t>기존 </a:t>
            </a:r>
            <a:r>
              <a:rPr lang="ko-KR" altLang="en-US" b="1" spc="-150" dirty="0" err="1" smtClean="0"/>
              <a:t>메트릭과</a:t>
            </a:r>
            <a:r>
              <a:rPr lang="ko-KR" altLang="en-US" b="1" spc="-150" dirty="0" smtClean="0"/>
              <a:t> </a:t>
            </a:r>
            <a:r>
              <a:rPr lang="en-US" altLang="ko-KR" b="1" spc="-150" dirty="0" smtClean="0"/>
              <a:t>Aladdin </a:t>
            </a:r>
            <a:r>
              <a:rPr lang="ko-KR" altLang="en-US" b="1" spc="-150" dirty="0" err="1" smtClean="0"/>
              <a:t>메트릭</a:t>
            </a:r>
            <a:r>
              <a:rPr lang="ko-KR" altLang="en-US" b="1" spc="-150" dirty="0" smtClean="0"/>
              <a:t> 수집 비교</a:t>
            </a:r>
            <a:endParaRPr lang="ko-KR" altLang="en-US" b="1" spc="-150" dirty="0"/>
          </a:p>
        </p:txBody>
      </p:sp>
      <p:sp>
        <p:nvSpPr>
          <p:cNvPr id="39" name="TextBox 38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2019 </a:t>
            </a:r>
            <a:r>
              <a:rPr lang="ko-KR" altLang="en-US" sz="1200" dirty="0" smtClean="0">
                <a:solidFill>
                  <a:schemeClr val="bg1"/>
                </a:solidFill>
              </a:rPr>
              <a:t>오픈 인프라 개발 경진대회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7434" y="836712"/>
            <a:ext cx="22003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Aladdin </a:t>
            </a:r>
            <a:r>
              <a:rPr lang="ko-KR" altLang="en-US" sz="2000" b="1" spc="-150" dirty="0" err="1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메트릭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83568" y="1638807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200000"/>
              </a:lnSpc>
              <a:buFontTx/>
              <a:buChar char="-"/>
            </a:pPr>
            <a:r>
              <a:rPr lang="en-US" altLang="ko-KR" sz="1200" b="1" dirty="0" smtClean="0"/>
              <a:t>‘Aladdin`</a:t>
            </a:r>
            <a:r>
              <a:rPr lang="ko-KR" altLang="en-US" sz="1200" b="1" dirty="0" smtClean="0"/>
              <a:t>은 </a:t>
            </a:r>
            <a:r>
              <a:rPr lang="en-US" altLang="ko-KR" sz="1200" b="1" dirty="0" smtClean="0"/>
              <a:t>‘</a:t>
            </a:r>
            <a:r>
              <a:rPr lang="en-US" altLang="ko-KR" sz="1200" b="1" dirty="0" err="1" smtClean="0"/>
              <a:t>istio</a:t>
            </a:r>
            <a:r>
              <a:rPr lang="en-US" altLang="ko-KR" sz="1200" b="1" dirty="0" smtClean="0"/>
              <a:t>’</a:t>
            </a:r>
            <a:r>
              <a:rPr lang="ko-KR" altLang="en-US" sz="1200" b="1" dirty="0" smtClean="0"/>
              <a:t>뿐만 아니라 </a:t>
            </a:r>
            <a:r>
              <a:rPr lang="en-US" altLang="ko-KR" sz="1200" b="1" dirty="0" smtClean="0"/>
              <a:t>`</a:t>
            </a:r>
            <a:r>
              <a:rPr lang="en-US" altLang="ko-KR" sz="1200" b="1" dirty="0" err="1" smtClean="0"/>
              <a:t>kube</a:t>
            </a:r>
            <a:r>
              <a:rPr lang="en-US" altLang="ko-KR" sz="1200" b="1" dirty="0" smtClean="0"/>
              <a:t>-state-metrics’, ‘node-exporter’ </a:t>
            </a:r>
            <a:r>
              <a:rPr lang="ko-KR" altLang="en-US" sz="1200" b="1" dirty="0" err="1" smtClean="0"/>
              <a:t>파드를</a:t>
            </a:r>
            <a:r>
              <a:rPr lang="ko-KR" altLang="en-US" sz="1200" b="1" dirty="0" smtClean="0"/>
              <a:t> 올려서 각종 </a:t>
            </a:r>
            <a:r>
              <a:rPr lang="ko-KR" altLang="en-US" sz="1200" b="1" dirty="0" err="1" smtClean="0"/>
              <a:t>메트릭을</a:t>
            </a:r>
            <a:r>
              <a:rPr lang="ko-KR" altLang="en-US" sz="1200" b="1" dirty="0" smtClean="0"/>
              <a:t> 받아온다</a:t>
            </a:r>
            <a:r>
              <a:rPr lang="en-US" altLang="ko-KR" sz="1200" b="1" dirty="0" smtClean="0"/>
              <a:t>.</a:t>
            </a:r>
          </a:p>
        </p:txBody>
      </p:sp>
      <p:grpSp>
        <p:nvGrpSpPr>
          <p:cNvPr id="61" name="그룹 60"/>
          <p:cNvGrpSpPr/>
          <p:nvPr/>
        </p:nvGrpSpPr>
        <p:grpSpPr>
          <a:xfrm>
            <a:off x="739936" y="3219707"/>
            <a:ext cx="3329564" cy="1815084"/>
            <a:chOff x="306332" y="1875065"/>
            <a:chExt cx="5039141" cy="3107870"/>
          </a:xfrm>
        </p:grpSpPr>
        <p:sp>
          <p:nvSpPr>
            <p:cNvPr id="62" name="직사각형 61"/>
            <p:cNvSpPr/>
            <p:nvPr/>
          </p:nvSpPr>
          <p:spPr>
            <a:xfrm>
              <a:off x="1950250" y="2887433"/>
              <a:ext cx="1751307" cy="1083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Prometheus</a:t>
              </a:r>
              <a:endParaRPr lang="ko-KR" altLang="en-US" sz="1400" dirty="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4321124" y="2887433"/>
              <a:ext cx="1024349" cy="1083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/>
                <a:t>Kiali</a:t>
              </a:r>
              <a:endParaRPr lang="ko-KR" altLang="en-US" sz="1400" dirty="0"/>
            </a:p>
          </p:txBody>
        </p:sp>
        <p:cxnSp>
          <p:nvCxnSpPr>
            <p:cNvPr id="64" name="직선 연결선 63"/>
            <p:cNvCxnSpPr/>
            <p:nvPr/>
          </p:nvCxnSpPr>
          <p:spPr>
            <a:xfrm>
              <a:off x="306334" y="1875065"/>
              <a:ext cx="102434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306332" y="3429000"/>
              <a:ext cx="102434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306332" y="4982935"/>
              <a:ext cx="102434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>
              <a:endCxn id="62" idx="1"/>
            </p:cNvCxnSpPr>
            <p:nvPr/>
          </p:nvCxnSpPr>
          <p:spPr>
            <a:xfrm>
              <a:off x="1330683" y="1875065"/>
              <a:ext cx="619567" cy="1553935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/>
            <p:cNvCxnSpPr>
              <a:endCxn id="62" idx="1"/>
            </p:cNvCxnSpPr>
            <p:nvPr/>
          </p:nvCxnSpPr>
          <p:spPr>
            <a:xfrm>
              <a:off x="1330683" y="3429000"/>
              <a:ext cx="619567" cy="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/>
            <p:cNvCxnSpPr>
              <a:endCxn id="62" idx="1"/>
            </p:cNvCxnSpPr>
            <p:nvPr/>
          </p:nvCxnSpPr>
          <p:spPr>
            <a:xfrm flipV="1">
              <a:off x="1330682" y="3429000"/>
              <a:ext cx="619568" cy="1553935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/>
            <p:cNvCxnSpPr/>
            <p:nvPr/>
          </p:nvCxnSpPr>
          <p:spPr>
            <a:xfrm>
              <a:off x="3701557" y="3429000"/>
              <a:ext cx="619567" cy="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그룹 70"/>
          <p:cNvGrpSpPr/>
          <p:nvPr/>
        </p:nvGrpSpPr>
        <p:grpSpPr>
          <a:xfrm>
            <a:off x="5361565" y="3269976"/>
            <a:ext cx="3329564" cy="1815084"/>
            <a:chOff x="306332" y="1875065"/>
            <a:chExt cx="5039141" cy="3107870"/>
          </a:xfrm>
        </p:grpSpPr>
        <p:sp>
          <p:nvSpPr>
            <p:cNvPr id="72" name="직사각형 71"/>
            <p:cNvSpPr/>
            <p:nvPr/>
          </p:nvSpPr>
          <p:spPr>
            <a:xfrm>
              <a:off x="1950250" y="2887433"/>
              <a:ext cx="1751307" cy="1083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Prometheus</a:t>
              </a:r>
              <a:endParaRPr lang="ko-KR" altLang="en-US" sz="1400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321124" y="2887433"/>
              <a:ext cx="1024349" cy="1083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/>
                <a:t>Kiali</a:t>
              </a:r>
              <a:endParaRPr lang="ko-KR" altLang="en-US" sz="1400" dirty="0"/>
            </a:p>
          </p:txBody>
        </p:sp>
        <p:cxnSp>
          <p:nvCxnSpPr>
            <p:cNvPr id="74" name="직선 연결선 73"/>
            <p:cNvCxnSpPr/>
            <p:nvPr/>
          </p:nvCxnSpPr>
          <p:spPr>
            <a:xfrm>
              <a:off x="306334" y="1875065"/>
              <a:ext cx="102434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306332" y="3429000"/>
              <a:ext cx="102434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306332" y="4982935"/>
              <a:ext cx="102434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/>
            <p:cNvCxnSpPr>
              <a:endCxn id="72" idx="1"/>
            </p:cNvCxnSpPr>
            <p:nvPr/>
          </p:nvCxnSpPr>
          <p:spPr>
            <a:xfrm>
              <a:off x="1330683" y="1875065"/>
              <a:ext cx="619567" cy="1553935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>
              <a:endCxn id="72" idx="1"/>
            </p:cNvCxnSpPr>
            <p:nvPr/>
          </p:nvCxnSpPr>
          <p:spPr>
            <a:xfrm>
              <a:off x="1330683" y="3429000"/>
              <a:ext cx="619567" cy="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/>
            <p:cNvCxnSpPr>
              <a:endCxn id="72" idx="1"/>
            </p:cNvCxnSpPr>
            <p:nvPr/>
          </p:nvCxnSpPr>
          <p:spPr>
            <a:xfrm flipV="1">
              <a:off x="1330682" y="3429000"/>
              <a:ext cx="619568" cy="1553935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/>
            <p:nvPr/>
          </p:nvCxnSpPr>
          <p:spPr>
            <a:xfrm>
              <a:off x="3701557" y="3429000"/>
              <a:ext cx="619567" cy="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684156"/>
              </p:ext>
            </p:extLst>
          </p:nvPr>
        </p:nvGraphicFramePr>
        <p:xfrm>
          <a:off x="4535996" y="3598487"/>
          <a:ext cx="151483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832">
                  <a:extLst>
                    <a:ext uri="{9D8B030D-6E8A-4147-A177-3AD203B41FA5}">
                      <a16:colId xmlns:a16="http://schemas.microsoft.com/office/drawing/2014/main" val="1720792955"/>
                    </a:ext>
                  </a:extLst>
                </a:gridCol>
              </a:tblGrid>
              <a:tr h="258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Node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162497"/>
                  </a:ext>
                </a:extLst>
              </a:tr>
              <a:tr h="2286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Istio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559440"/>
                  </a:ext>
                </a:extLst>
              </a:tr>
              <a:tr h="2286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Kube</a:t>
                      </a:r>
                      <a:r>
                        <a:rPr lang="en-US" altLang="ko-KR" sz="1200" dirty="0" smtClean="0"/>
                        <a:t>-state-metrics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889469"/>
                  </a:ext>
                </a:extLst>
              </a:tr>
              <a:tr h="2286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Node-exporter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753501"/>
                  </a:ext>
                </a:extLst>
              </a:tr>
            </a:tbl>
          </a:graphicData>
        </a:graphic>
      </p:graphicFrame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302110"/>
              </p:ext>
            </p:extLst>
          </p:nvPr>
        </p:nvGraphicFramePr>
        <p:xfrm>
          <a:off x="4881235" y="4926160"/>
          <a:ext cx="151483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832">
                  <a:extLst>
                    <a:ext uri="{9D8B030D-6E8A-4147-A177-3AD203B41FA5}">
                      <a16:colId xmlns:a16="http://schemas.microsoft.com/office/drawing/2014/main" val="1720792955"/>
                    </a:ext>
                  </a:extLst>
                </a:gridCol>
              </a:tblGrid>
              <a:tr h="258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Node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162497"/>
                  </a:ext>
                </a:extLst>
              </a:tr>
              <a:tr h="2286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Istio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559440"/>
                  </a:ext>
                </a:extLst>
              </a:tr>
              <a:tr h="2286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Kube</a:t>
                      </a:r>
                      <a:r>
                        <a:rPr lang="en-US" altLang="ko-KR" sz="1200" dirty="0" smtClean="0"/>
                        <a:t>-state-metrics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889469"/>
                  </a:ext>
                </a:extLst>
              </a:tr>
              <a:tr h="2286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Node-exporter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753501"/>
                  </a:ext>
                </a:extLst>
              </a:tr>
            </a:tbl>
          </a:graphicData>
        </a:graphic>
      </p:graphicFrame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297417"/>
              </p:ext>
            </p:extLst>
          </p:nvPr>
        </p:nvGraphicFramePr>
        <p:xfrm>
          <a:off x="4876153" y="2347393"/>
          <a:ext cx="151483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832">
                  <a:extLst>
                    <a:ext uri="{9D8B030D-6E8A-4147-A177-3AD203B41FA5}">
                      <a16:colId xmlns:a16="http://schemas.microsoft.com/office/drawing/2014/main" val="1720792955"/>
                    </a:ext>
                  </a:extLst>
                </a:gridCol>
              </a:tblGrid>
              <a:tr h="258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Node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162497"/>
                  </a:ext>
                </a:extLst>
              </a:tr>
              <a:tr h="2286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Istio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559440"/>
                  </a:ext>
                </a:extLst>
              </a:tr>
              <a:tr h="2286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Kube</a:t>
                      </a:r>
                      <a:r>
                        <a:rPr lang="en-US" altLang="ko-KR" sz="1200" dirty="0" smtClean="0"/>
                        <a:t>-state-metrics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889469"/>
                  </a:ext>
                </a:extLst>
              </a:tr>
              <a:tr h="2286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Node-exporter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753501"/>
                  </a:ext>
                </a:extLst>
              </a:tr>
            </a:tbl>
          </a:graphicData>
        </a:graphic>
      </p:graphicFrame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901617"/>
              </p:ext>
            </p:extLst>
          </p:nvPr>
        </p:nvGraphicFramePr>
        <p:xfrm>
          <a:off x="714252" y="2376955"/>
          <a:ext cx="849727" cy="884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727">
                  <a:extLst>
                    <a:ext uri="{9D8B030D-6E8A-4147-A177-3AD203B41FA5}">
                      <a16:colId xmlns:a16="http://schemas.microsoft.com/office/drawing/2014/main" val="702468336"/>
                    </a:ext>
                  </a:extLst>
                </a:gridCol>
              </a:tblGrid>
              <a:tr h="4422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Node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672286"/>
                  </a:ext>
                </a:extLst>
              </a:tr>
              <a:tr h="4422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Istio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392162"/>
                  </a:ext>
                </a:extLst>
              </a:tr>
            </a:tbl>
          </a:graphicData>
        </a:graphic>
      </p:graphicFrame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53419"/>
              </p:ext>
            </p:extLst>
          </p:nvPr>
        </p:nvGraphicFramePr>
        <p:xfrm>
          <a:off x="582528" y="3726739"/>
          <a:ext cx="849727" cy="884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727">
                  <a:extLst>
                    <a:ext uri="{9D8B030D-6E8A-4147-A177-3AD203B41FA5}">
                      <a16:colId xmlns:a16="http://schemas.microsoft.com/office/drawing/2014/main" val="702468336"/>
                    </a:ext>
                  </a:extLst>
                </a:gridCol>
              </a:tblGrid>
              <a:tr h="4422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Node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672286"/>
                  </a:ext>
                </a:extLst>
              </a:tr>
              <a:tr h="4422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Istio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392162"/>
                  </a:ext>
                </a:extLst>
              </a:tr>
            </a:tbl>
          </a:graphicData>
        </a:graphic>
      </p:graphicFrame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377595"/>
              </p:ext>
            </p:extLst>
          </p:nvPr>
        </p:nvGraphicFramePr>
        <p:xfrm>
          <a:off x="714251" y="4978290"/>
          <a:ext cx="849727" cy="884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727">
                  <a:extLst>
                    <a:ext uri="{9D8B030D-6E8A-4147-A177-3AD203B41FA5}">
                      <a16:colId xmlns:a16="http://schemas.microsoft.com/office/drawing/2014/main" val="702468336"/>
                    </a:ext>
                  </a:extLst>
                </a:gridCol>
              </a:tblGrid>
              <a:tr h="4422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Node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672286"/>
                  </a:ext>
                </a:extLst>
              </a:tr>
              <a:tr h="4422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Istio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392162"/>
                  </a:ext>
                </a:extLst>
              </a:tr>
            </a:tbl>
          </a:graphicData>
        </a:graphic>
      </p:graphicFrame>
      <p:sp>
        <p:nvSpPr>
          <p:cNvPr id="88" name="TextBox 87"/>
          <p:cNvSpPr txBox="1"/>
          <p:nvPr/>
        </p:nvSpPr>
        <p:spPr>
          <a:xfrm>
            <a:off x="1384558" y="6130694"/>
            <a:ext cx="2362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 smtClean="0">
                <a:solidFill>
                  <a:schemeClr val="tx2">
                    <a:lumMod val="75000"/>
                  </a:schemeClr>
                </a:solidFill>
              </a:rPr>
              <a:t>기존 </a:t>
            </a:r>
            <a:r>
              <a:rPr lang="ko-KR" altLang="en-US" b="1" spc="-150" dirty="0" err="1" smtClean="0">
                <a:solidFill>
                  <a:schemeClr val="tx2">
                    <a:lumMod val="75000"/>
                  </a:schemeClr>
                </a:solidFill>
              </a:rPr>
              <a:t>메트릭</a:t>
            </a:r>
            <a:r>
              <a:rPr lang="ko-KR" altLang="en-US" b="1" spc="-150" dirty="0" smtClean="0">
                <a:solidFill>
                  <a:schemeClr val="tx2">
                    <a:lumMod val="75000"/>
                  </a:schemeClr>
                </a:solidFill>
              </a:rPr>
              <a:t> 수집 구조</a:t>
            </a:r>
            <a:endParaRPr lang="en-US" altLang="ko-KR" b="1" spc="-15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3528" y="2100472"/>
            <a:ext cx="4032448" cy="39229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5361565" y="613522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>
                <a:solidFill>
                  <a:schemeClr val="tx2">
                    <a:lumMod val="75000"/>
                  </a:schemeClr>
                </a:solidFill>
              </a:rPr>
              <a:t>Aladdin</a:t>
            </a:r>
            <a:r>
              <a:rPr lang="ko-KR" altLang="en-US" b="1" spc="-15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ko-KR" altLang="en-US" b="1" spc="-150" dirty="0" err="1">
                <a:solidFill>
                  <a:schemeClr val="tx2">
                    <a:lumMod val="75000"/>
                  </a:schemeClr>
                </a:solidFill>
              </a:rPr>
              <a:t>메트릭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</a:rPr>
              <a:t> 수집 구조</a:t>
            </a:r>
            <a:endParaRPr lang="en-US" altLang="ko-KR" b="1" spc="-1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4355976" y="2100472"/>
            <a:ext cx="4464496" cy="39229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42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3568" y="1309449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/>
              <a:t>• </a:t>
            </a:r>
            <a:r>
              <a:rPr lang="ko-KR" altLang="en-US" b="1" spc="-150" dirty="0" smtClean="0"/>
              <a:t>기존 </a:t>
            </a:r>
            <a:r>
              <a:rPr lang="ko-KR" altLang="en-US" b="1" spc="-150" dirty="0" err="1" smtClean="0"/>
              <a:t>메트릭과</a:t>
            </a:r>
            <a:r>
              <a:rPr lang="ko-KR" altLang="en-US" b="1" spc="-150" dirty="0" smtClean="0"/>
              <a:t> </a:t>
            </a:r>
            <a:r>
              <a:rPr lang="en-US" altLang="ko-KR" b="1" spc="-150" dirty="0" smtClean="0"/>
              <a:t>Aladdin </a:t>
            </a:r>
            <a:r>
              <a:rPr lang="ko-KR" altLang="en-US" b="1" spc="-150" dirty="0" err="1" smtClean="0"/>
              <a:t>메트릭</a:t>
            </a:r>
            <a:r>
              <a:rPr lang="ko-KR" altLang="en-US" b="1" spc="-150" dirty="0" smtClean="0"/>
              <a:t> 비교</a:t>
            </a:r>
            <a:endParaRPr lang="ko-KR" altLang="en-US" b="1" spc="-150" dirty="0"/>
          </a:p>
        </p:txBody>
      </p:sp>
      <p:sp>
        <p:nvSpPr>
          <p:cNvPr id="39" name="TextBox 38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2019 </a:t>
            </a:r>
            <a:r>
              <a:rPr lang="ko-KR" altLang="en-US" sz="1200" dirty="0" smtClean="0">
                <a:solidFill>
                  <a:schemeClr val="bg1"/>
                </a:solidFill>
              </a:rPr>
              <a:t>오픈 인프라 개발 경진대회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7434" y="836712"/>
            <a:ext cx="22003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Aladdin </a:t>
            </a:r>
            <a:r>
              <a:rPr lang="ko-KR" altLang="en-US" sz="2000" b="1" spc="-150" dirty="0" err="1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메트릭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827584" y="2590728"/>
            <a:ext cx="3456384" cy="3718592"/>
            <a:chOff x="827584" y="2150177"/>
            <a:chExt cx="3456384" cy="4104456"/>
          </a:xfrm>
        </p:grpSpPr>
        <p:sp>
          <p:nvSpPr>
            <p:cNvPr id="5" name="직사각형 4"/>
            <p:cNvSpPr/>
            <p:nvPr/>
          </p:nvSpPr>
          <p:spPr>
            <a:xfrm>
              <a:off x="827584" y="2150177"/>
              <a:ext cx="3456384" cy="4104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1223628" y="2948459"/>
              <a:ext cx="2664296" cy="2997745"/>
              <a:chOff x="1162472" y="2244386"/>
              <a:chExt cx="2664296" cy="2997745"/>
            </a:xfrm>
          </p:grpSpPr>
          <p:sp>
            <p:nvSpPr>
              <p:cNvPr id="6" name="모서리가 둥근 직사각형 5"/>
              <p:cNvSpPr/>
              <p:nvPr/>
            </p:nvSpPr>
            <p:spPr>
              <a:xfrm>
                <a:off x="1162472" y="2244386"/>
                <a:ext cx="2664296" cy="381630"/>
              </a:xfrm>
              <a:prstGeom prst="round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 smtClean="0"/>
                  <a:t>requests_total</a:t>
                </a:r>
                <a:endParaRPr lang="ko-KR" altLang="en-US" sz="1600" dirty="0"/>
              </a:p>
            </p:txBody>
          </p:sp>
          <p:sp>
            <p:nvSpPr>
              <p:cNvPr id="22" name="모서리가 둥근 직사각형 21"/>
              <p:cNvSpPr/>
              <p:nvPr/>
            </p:nvSpPr>
            <p:spPr>
              <a:xfrm>
                <a:off x="1162472" y="2767609"/>
                <a:ext cx="2664296" cy="381630"/>
              </a:xfrm>
              <a:prstGeom prst="round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 smtClean="0"/>
                  <a:t>request_duration_seconds</a:t>
                </a:r>
                <a:endParaRPr lang="ko-KR" altLang="en-US" sz="1600" dirty="0"/>
              </a:p>
            </p:txBody>
          </p:sp>
          <p:sp>
            <p:nvSpPr>
              <p:cNvPr id="23" name="모서리가 둥근 직사각형 22"/>
              <p:cNvSpPr/>
              <p:nvPr/>
            </p:nvSpPr>
            <p:spPr>
              <a:xfrm>
                <a:off x="1162472" y="3290832"/>
                <a:ext cx="2664296" cy="381630"/>
              </a:xfrm>
              <a:prstGeom prst="round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 smtClean="0"/>
                  <a:t>request_bytes</a:t>
                </a:r>
                <a:endParaRPr lang="ko-KR" altLang="en-US" sz="1600" dirty="0"/>
              </a:p>
            </p:txBody>
          </p:sp>
          <p:sp>
            <p:nvSpPr>
              <p:cNvPr id="24" name="모서리가 둥근 직사각형 23"/>
              <p:cNvSpPr/>
              <p:nvPr/>
            </p:nvSpPr>
            <p:spPr>
              <a:xfrm>
                <a:off x="1162472" y="3814055"/>
                <a:ext cx="2664296" cy="381630"/>
              </a:xfrm>
              <a:prstGeom prst="round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 smtClean="0"/>
                  <a:t>response_bytes</a:t>
                </a:r>
                <a:endParaRPr lang="ko-KR" altLang="en-US" sz="1600" dirty="0"/>
              </a:p>
            </p:txBody>
          </p:sp>
          <p:sp>
            <p:nvSpPr>
              <p:cNvPr id="25" name="모서리가 둥근 직사각형 24"/>
              <p:cNvSpPr/>
              <p:nvPr/>
            </p:nvSpPr>
            <p:spPr>
              <a:xfrm>
                <a:off x="1162472" y="4337278"/>
                <a:ext cx="2664296" cy="381630"/>
              </a:xfrm>
              <a:prstGeom prst="round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 smtClean="0"/>
                  <a:t>tcp_received_bytes_total</a:t>
                </a:r>
                <a:endParaRPr lang="ko-KR" altLang="en-US" sz="1600" dirty="0"/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1162472" y="4860501"/>
                <a:ext cx="2664296" cy="381630"/>
              </a:xfrm>
              <a:prstGeom prst="round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 smtClean="0"/>
                  <a:t>tcp_sent_bytes_total</a:t>
                </a:r>
                <a:endParaRPr lang="ko-KR" altLang="en-US" sz="1600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1907704" y="2230131"/>
              <a:ext cx="1637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spc="-150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기존 </a:t>
              </a:r>
              <a:r>
                <a:rPr lang="ko-KR" altLang="en-US" b="1" spc="-150" dirty="0" err="1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메트릭</a:t>
              </a:r>
              <a:endParaRPr lang="en-US" altLang="ko-KR" b="1" spc="-150" dirty="0" smtClean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860032" y="2590728"/>
            <a:ext cx="3456384" cy="3718592"/>
            <a:chOff x="4860032" y="2150177"/>
            <a:chExt cx="3456384" cy="4104456"/>
          </a:xfrm>
        </p:grpSpPr>
        <p:sp>
          <p:nvSpPr>
            <p:cNvPr id="14" name="직사각형 13"/>
            <p:cNvSpPr/>
            <p:nvPr/>
          </p:nvSpPr>
          <p:spPr>
            <a:xfrm>
              <a:off x="4860032" y="2150177"/>
              <a:ext cx="3456384" cy="4104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87718" y="2200148"/>
              <a:ext cx="1637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spc="-150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Aladdin</a:t>
              </a:r>
              <a:r>
                <a:rPr lang="ko-KR" altLang="en-US" b="1" spc="-150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ko-KR" altLang="en-US" b="1" spc="-150" dirty="0" err="1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메트릭</a:t>
              </a:r>
              <a:endParaRPr lang="ko-KR" altLang="en-US" b="1" spc="-15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5256076" y="2943557"/>
              <a:ext cx="2682349" cy="3002648"/>
              <a:chOff x="5256076" y="2943557"/>
              <a:chExt cx="2682349" cy="3002648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5256076" y="3476014"/>
                <a:ext cx="2664296" cy="2470191"/>
                <a:chOff x="1162472" y="2581126"/>
                <a:chExt cx="2664296" cy="2470191"/>
              </a:xfrm>
            </p:grpSpPr>
            <p:sp>
              <p:nvSpPr>
                <p:cNvPr id="31" name="모서리가 둥근 직사각형 30"/>
                <p:cNvSpPr/>
                <p:nvPr/>
              </p:nvSpPr>
              <p:spPr>
                <a:xfrm>
                  <a:off x="1162472" y="2581126"/>
                  <a:ext cx="2664296" cy="381631"/>
                </a:xfrm>
                <a:prstGeom prst="round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 err="1" smtClean="0"/>
                    <a:t>machine_cpu_cores</a:t>
                  </a:r>
                  <a:endParaRPr lang="ko-KR" altLang="en-US" sz="1600" dirty="0"/>
                </a:p>
              </p:txBody>
            </p:sp>
            <p:sp>
              <p:nvSpPr>
                <p:cNvPr id="32" name="모서리가 둥근 직사각형 31"/>
                <p:cNvSpPr/>
                <p:nvPr/>
              </p:nvSpPr>
              <p:spPr>
                <a:xfrm>
                  <a:off x="1162472" y="3100016"/>
                  <a:ext cx="2664296" cy="381632"/>
                </a:xfrm>
                <a:prstGeom prst="round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err="1"/>
                    <a:t>node_memory_seconds_total</a:t>
                  </a:r>
                  <a:endParaRPr lang="ko-KR" altLang="en-US" sz="1400" dirty="0"/>
                </a:p>
              </p:txBody>
            </p:sp>
            <p:sp>
              <p:nvSpPr>
                <p:cNvPr id="34" name="모서리가 둥근 직사각형 33"/>
                <p:cNvSpPr/>
                <p:nvPr/>
              </p:nvSpPr>
              <p:spPr>
                <a:xfrm>
                  <a:off x="1162472" y="3623240"/>
                  <a:ext cx="2664296" cy="381630"/>
                </a:xfrm>
                <a:prstGeom prst="round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 err="1"/>
                    <a:t>d</a:t>
                  </a:r>
                  <a:r>
                    <a:rPr lang="en-US" altLang="ko-KR" sz="1600" dirty="0" err="1" smtClean="0"/>
                    <a:t>eployment_labels</a:t>
                  </a:r>
                  <a:endParaRPr lang="ko-KR" altLang="en-US" sz="1600" dirty="0"/>
                </a:p>
              </p:txBody>
            </p:sp>
            <p:sp>
              <p:nvSpPr>
                <p:cNvPr id="35" name="모서리가 둥근 직사각형 34"/>
                <p:cNvSpPr/>
                <p:nvPr/>
              </p:nvSpPr>
              <p:spPr>
                <a:xfrm>
                  <a:off x="1162472" y="4146463"/>
                  <a:ext cx="2664296" cy="381630"/>
                </a:xfrm>
                <a:prstGeom prst="round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 err="1" smtClean="0"/>
                    <a:t>replicaset_labels</a:t>
                  </a:r>
                  <a:endParaRPr lang="ko-KR" altLang="en-US" sz="1600" dirty="0"/>
                </a:p>
              </p:txBody>
            </p:sp>
            <p:sp>
              <p:nvSpPr>
                <p:cNvPr id="36" name="모서리가 둥근 직사각형 35"/>
                <p:cNvSpPr/>
                <p:nvPr/>
              </p:nvSpPr>
              <p:spPr>
                <a:xfrm>
                  <a:off x="1162472" y="4669685"/>
                  <a:ext cx="2664296" cy="381632"/>
                </a:xfrm>
                <a:prstGeom prst="round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 smtClean="0"/>
                    <a:t>…</a:t>
                  </a:r>
                  <a:endParaRPr lang="ko-KR" altLang="en-US" sz="1600" dirty="0"/>
                </a:p>
              </p:txBody>
            </p:sp>
          </p:grpSp>
          <p:sp>
            <p:nvSpPr>
              <p:cNvPr id="38" name="모서리가 둥근 직사각형 37"/>
              <p:cNvSpPr/>
              <p:nvPr/>
            </p:nvSpPr>
            <p:spPr>
              <a:xfrm>
                <a:off x="5274129" y="2943557"/>
                <a:ext cx="2664296" cy="381630"/>
              </a:xfrm>
              <a:prstGeom prst="round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기존 </a:t>
                </a:r>
                <a:r>
                  <a:rPr lang="ko-KR" altLang="en-US" sz="1600" dirty="0" err="1" smtClean="0"/>
                  <a:t>메트릭</a:t>
                </a:r>
                <a:r>
                  <a:rPr lang="ko-KR" altLang="en-US" sz="1600" dirty="0" smtClean="0"/>
                  <a:t> 포함</a:t>
                </a:r>
                <a:endParaRPr lang="ko-KR" altLang="en-US" sz="1600" dirty="0"/>
              </a:p>
            </p:txBody>
          </p:sp>
        </p:grpSp>
      </p:grpSp>
      <p:sp>
        <p:nvSpPr>
          <p:cNvPr id="40" name="TextBox 39"/>
          <p:cNvSpPr txBox="1"/>
          <p:nvPr/>
        </p:nvSpPr>
        <p:spPr>
          <a:xfrm>
            <a:off x="683568" y="1638807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200000"/>
              </a:lnSpc>
              <a:buFontTx/>
              <a:buChar char="-"/>
            </a:pPr>
            <a:r>
              <a:rPr lang="en-US" altLang="ko-KR" sz="1200" b="1" dirty="0" smtClean="0"/>
              <a:t>‘Aladdin`</a:t>
            </a:r>
            <a:r>
              <a:rPr lang="ko-KR" altLang="en-US" sz="1200" b="1" dirty="0" smtClean="0"/>
              <a:t>은 기존 </a:t>
            </a:r>
            <a:r>
              <a:rPr lang="ko-KR" altLang="en-US" sz="1200" b="1" dirty="0" err="1" smtClean="0"/>
              <a:t>메트릭</a:t>
            </a:r>
            <a:r>
              <a:rPr lang="ko-KR" altLang="en-US" sz="1200" b="1" dirty="0" smtClean="0"/>
              <a:t> 이외에도 다양한 </a:t>
            </a:r>
            <a:r>
              <a:rPr lang="ko-KR" altLang="en-US" sz="1200" b="1" dirty="0" err="1" smtClean="0"/>
              <a:t>메트릭을</a:t>
            </a:r>
            <a:r>
              <a:rPr lang="ko-KR" altLang="en-US" sz="1200" b="1" dirty="0" smtClean="0"/>
              <a:t> 포함한다</a:t>
            </a:r>
            <a:r>
              <a:rPr lang="en-US" altLang="ko-KR" sz="1200" b="1" dirty="0" smtClean="0"/>
              <a:t>.</a:t>
            </a:r>
            <a:br>
              <a:rPr lang="en-US" altLang="ko-KR" sz="1200" b="1" dirty="0" smtClean="0"/>
            </a:br>
            <a:r>
              <a:rPr lang="en-US" altLang="ko-KR" sz="1200" dirty="0" smtClean="0">
                <a:hlinkClick r:id="rId3"/>
              </a:rPr>
              <a:t>https</a:t>
            </a:r>
            <a:r>
              <a:rPr lang="en-US" altLang="ko-KR" sz="1200" dirty="0">
                <a:hlinkClick r:id="rId3"/>
              </a:rPr>
              <a:t>://github.com/soda-infra/aladdin/blob/dev/prometheus/metrics_definitions.go</a:t>
            </a:r>
            <a:endParaRPr lang="en-US" altLang="ko-KR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279755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3568" y="1309449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/>
              <a:t>• </a:t>
            </a:r>
            <a:r>
              <a:rPr lang="ko-KR" altLang="en-US" b="1" spc="-150" dirty="0" smtClean="0"/>
              <a:t>각종 </a:t>
            </a:r>
            <a:r>
              <a:rPr lang="ko-KR" altLang="en-US" b="1" spc="-150" dirty="0" err="1" smtClean="0"/>
              <a:t>메트릭</a:t>
            </a:r>
            <a:r>
              <a:rPr lang="ko-KR" altLang="en-US" b="1" spc="-150" dirty="0" smtClean="0"/>
              <a:t> 시각화를 위한 </a:t>
            </a:r>
            <a:r>
              <a:rPr lang="en-US" altLang="ko-KR" b="1" spc="-150" dirty="0" smtClean="0"/>
              <a:t>honeycomb </a:t>
            </a:r>
            <a:r>
              <a:rPr lang="ko-KR" altLang="en-US" b="1" spc="-150" dirty="0" smtClean="0"/>
              <a:t>라이브러리</a:t>
            </a:r>
            <a:endParaRPr lang="ko-KR" altLang="en-US" b="1" spc="-150" dirty="0"/>
          </a:p>
        </p:txBody>
      </p:sp>
      <p:sp>
        <p:nvSpPr>
          <p:cNvPr id="39" name="TextBox 38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2019 </a:t>
            </a:r>
            <a:r>
              <a:rPr lang="ko-KR" altLang="en-US" sz="1200" dirty="0" smtClean="0">
                <a:solidFill>
                  <a:schemeClr val="bg1"/>
                </a:solidFill>
              </a:rPr>
              <a:t>오픈 인프라 개발 경진대회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7434" y="836712"/>
            <a:ext cx="2848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honeycomb 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라이브러리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83568" y="163880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200000"/>
              </a:lnSpc>
              <a:buFontTx/>
              <a:buChar char="-"/>
            </a:pPr>
            <a:r>
              <a:rPr lang="en-US" altLang="ko-KR" sz="1200" b="1" dirty="0" smtClean="0"/>
              <a:t>Prometheus</a:t>
            </a:r>
            <a:r>
              <a:rPr lang="ko-KR" altLang="en-US" sz="1200" b="1" dirty="0" smtClean="0"/>
              <a:t>에서 받은 </a:t>
            </a:r>
            <a:r>
              <a:rPr lang="en-US" altLang="ko-KR" sz="1200" b="1" dirty="0" smtClean="0"/>
              <a:t>JSON </a:t>
            </a:r>
            <a:r>
              <a:rPr lang="ko-KR" altLang="en-US" sz="1200" b="1" dirty="0" smtClean="0"/>
              <a:t>형식 데이터의 개수를 </a:t>
            </a:r>
            <a:r>
              <a:rPr lang="en-US" altLang="ko-KR" sz="1200" b="1" dirty="0" smtClean="0"/>
              <a:t>honeycomb </a:t>
            </a:r>
            <a:r>
              <a:rPr lang="ko-KR" altLang="en-US" sz="1200" b="1" dirty="0" smtClean="0"/>
              <a:t>라이브러리 매개변수로 보낸다</a:t>
            </a:r>
            <a:r>
              <a:rPr lang="en-US" altLang="ko-KR" sz="1200" b="1" dirty="0" smtClean="0"/>
              <a:t>.</a:t>
            </a:r>
            <a:br>
              <a:rPr lang="en-US" altLang="ko-KR" sz="1200" b="1" dirty="0" smtClean="0"/>
            </a:br>
            <a:r>
              <a:rPr lang="en-US" altLang="ko-KR" sz="1200" b="1" dirty="0" smtClean="0"/>
              <a:t>Honeycomb </a:t>
            </a:r>
            <a:r>
              <a:rPr lang="ko-KR" altLang="en-US" sz="1200" b="1" dirty="0" smtClean="0"/>
              <a:t>인자의 값 대로 육각형은 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왼쪽부터 대각선 방향으로 생성된다</a:t>
            </a:r>
            <a:r>
              <a:rPr lang="en-US" altLang="ko-KR" sz="1200" b="1" dirty="0" smtClean="0"/>
              <a:t>. </a:t>
            </a:r>
            <a:br>
              <a:rPr lang="en-US" altLang="ko-KR" sz="1200" b="1" dirty="0" smtClean="0"/>
            </a:br>
            <a:r>
              <a:rPr lang="ko-KR" altLang="en-US" sz="1200" b="1" dirty="0" smtClean="0"/>
              <a:t> </a:t>
            </a:r>
            <a:endParaRPr lang="en-US" altLang="ko-KR" sz="1200" b="1" dirty="0" smtClean="0"/>
          </a:p>
        </p:txBody>
      </p:sp>
      <p:grpSp>
        <p:nvGrpSpPr>
          <p:cNvPr id="4" name="그룹 3"/>
          <p:cNvGrpSpPr/>
          <p:nvPr/>
        </p:nvGrpSpPr>
        <p:grpSpPr>
          <a:xfrm>
            <a:off x="449196" y="3618182"/>
            <a:ext cx="1986992" cy="2417378"/>
            <a:chOff x="655981" y="2709998"/>
            <a:chExt cx="1986992" cy="2417378"/>
          </a:xfrm>
        </p:grpSpPr>
        <p:pic>
          <p:nvPicPr>
            <p:cNvPr id="1026" name="Picture 2" descr="hexag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981" y="3356992"/>
              <a:ext cx="864096" cy="11186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" name="Picture 2" descr="hexag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8419" y="2709998"/>
              <a:ext cx="864096" cy="11186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" name="Picture 2" descr="hexag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356992"/>
              <a:ext cx="864096" cy="11186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2" descr="hexag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6747" y="4002597"/>
              <a:ext cx="864096" cy="11186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2" descr="hexag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8877" y="4008764"/>
              <a:ext cx="864096" cy="11186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8" name="그룹 107"/>
          <p:cNvGrpSpPr/>
          <p:nvPr/>
        </p:nvGrpSpPr>
        <p:grpSpPr>
          <a:xfrm>
            <a:off x="3395352" y="3613907"/>
            <a:ext cx="1986992" cy="2417378"/>
            <a:chOff x="655981" y="2709998"/>
            <a:chExt cx="1986992" cy="2417378"/>
          </a:xfrm>
        </p:grpSpPr>
        <p:pic>
          <p:nvPicPr>
            <p:cNvPr id="109" name="Picture 2" descr="hexag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981" y="3356992"/>
              <a:ext cx="864096" cy="11186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2" descr="hexag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8419" y="2709998"/>
              <a:ext cx="864096" cy="11186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2" descr="hexag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356992"/>
              <a:ext cx="864096" cy="11186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2" descr="hexag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951" y="2711387"/>
              <a:ext cx="864096" cy="11186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2" descr="hexag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6747" y="4002597"/>
              <a:ext cx="864096" cy="11186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5" name="Picture 2" descr="hexag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8877" y="4008764"/>
              <a:ext cx="864096" cy="11186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오른쪽 화살표 12"/>
          <p:cNvSpPr/>
          <p:nvPr/>
        </p:nvSpPr>
        <p:spPr>
          <a:xfrm rot="3856887">
            <a:off x="719678" y="5146852"/>
            <a:ext cx="717724" cy="92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오른쪽 화살표 115"/>
          <p:cNvSpPr/>
          <p:nvPr/>
        </p:nvSpPr>
        <p:spPr>
          <a:xfrm rot="16376281">
            <a:off x="578015" y="4742311"/>
            <a:ext cx="1317215" cy="859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오른쪽 화살표 116"/>
          <p:cNvSpPr/>
          <p:nvPr/>
        </p:nvSpPr>
        <p:spPr>
          <a:xfrm rot="3702532" flipV="1">
            <a:off x="860783" y="4829452"/>
            <a:ext cx="1524728" cy="898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3647380" y="4634209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8" name="타원 117"/>
          <p:cNvSpPr/>
          <p:nvPr/>
        </p:nvSpPr>
        <p:spPr>
          <a:xfrm>
            <a:off x="4018146" y="5299559"/>
            <a:ext cx="360040" cy="353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9" name="타원 118"/>
          <p:cNvSpPr/>
          <p:nvPr/>
        </p:nvSpPr>
        <p:spPr>
          <a:xfrm>
            <a:off x="4025741" y="3993193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0" name="타원 119"/>
          <p:cNvSpPr/>
          <p:nvPr/>
        </p:nvSpPr>
        <p:spPr>
          <a:xfrm>
            <a:off x="4394974" y="464446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1" name="타원 120"/>
          <p:cNvSpPr/>
          <p:nvPr/>
        </p:nvSpPr>
        <p:spPr>
          <a:xfrm>
            <a:off x="4771948" y="5281203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22" name="타원 121"/>
          <p:cNvSpPr/>
          <p:nvPr/>
        </p:nvSpPr>
        <p:spPr>
          <a:xfrm>
            <a:off x="4761365" y="400177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grpSp>
        <p:nvGrpSpPr>
          <p:cNvPr id="141" name="그룹 140"/>
          <p:cNvGrpSpPr/>
          <p:nvPr/>
        </p:nvGrpSpPr>
        <p:grpSpPr>
          <a:xfrm>
            <a:off x="6337045" y="3618182"/>
            <a:ext cx="2353295" cy="2417378"/>
            <a:chOff x="655981" y="2709998"/>
            <a:chExt cx="2353295" cy="2417378"/>
          </a:xfrm>
        </p:grpSpPr>
        <p:pic>
          <p:nvPicPr>
            <p:cNvPr id="142" name="Picture 2" descr="hexag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981" y="3356992"/>
              <a:ext cx="864096" cy="11186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" name="Picture 2" descr="hexag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8419" y="2709998"/>
              <a:ext cx="864096" cy="11186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4" name="Picture 2" descr="hexag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356992"/>
              <a:ext cx="864096" cy="11186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5" name="Picture 2" descr="hexag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951" y="2711387"/>
              <a:ext cx="864096" cy="11186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6" name="Picture 2" descr="hexag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5180" y="3351014"/>
              <a:ext cx="864096" cy="11186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7" name="Picture 2" descr="hexag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6747" y="4002597"/>
              <a:ext cx="864096" cy="11186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8" name="Picture 2" descr="hexag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8877" y="4008764"/>
              <a:ext cx="864096" cy="11186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오른쪽 화살표 17"/>
          <p:cNvSpPr/>
          <p:nvPr/>
        </p:nvSpPr>
        <p:spPr>
          <a:xfrm>
            <a:off x="2436188" y="4634209"/>
            <a:ext cx="767660" cy="272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오른쪽 화살표 148"/>
          <p:cNvSpPr/>
          <p:nvPr/>
        </p:nvSpPr>
        <p:spPr>
          <a:xfrm>
            <a:off x="5433512" y="4634208"/>
            <a:ext cx="767660" cy="272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121894"/>
              </p:ext>
            </p:extLst>
          </p:nvPr>
        </p:nvGraphicFramePr>
        <p:xfrm>
          <a:off x="947936" y="2519891"/>
          <a:ext cx="7224464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2232">
                  <a:extLst>
                    <a:ext uri="{9D8B030D-6E8A-4147-A177-3AD203B41FA5}">
                      <a16:colId xmlns:a16="http://schemas.microsoft.com/office/drawing/2014/main" val="1176067641"/>
                    </a:ext>
                  </a:extLst>
                </a:gridCol>
                <a:gridCol w="3612232">
                  <a:extLst>
                    <a:ext uri="{9D8B030D-6E8A-4147-A177-3AD203B41FA5}">
                      <a16:colId xmlns:a16="http://schemas.microsoft.com/office/drawing/2014/main" val="299873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Input</a:t>
                      </a:r>
                      <a:r>
                        <a:rPr lang="en-US" altLang="ko-KR" baseline="0" dirty="0" smtClean="0"/>
                        <a:t> 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Output data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894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‘</a:t>
                      </a:r>
                      <a:r>
                        <a:rPr lang="en-US" altLang="ko-KR" sz="1400" dirty="0" err="1" smtClean="0"/>
                        <a:t>node_cpu_seconds_total</a:t>
                      </a:r>
                      <a:r>
                        <a:rPr lang="en-US" altLang="ko-KR" sz="1400" dirty="0" smtClean="0"/>
                        <a:t>’</a:t>
                      </a:r>
                      <a:r>
                        <a:rPr lang="ko-KR" altLang="en-US" sz="1400" baseline="0" dirty="0" smtClean="0"/>
                        <a:t> 등의 쿼리를 </a:t>
                      </a:r>
                      <a:r>
                        <a:rPr lang="en-US" altLang="ko-KR" sz="1400" baseline="0" dirty="0" smtClean="0"/>
                        <a:t/>
                      </a:r>
                      <a:br>
                        <a:rPr lang="en-US" altLang="ko-KR" sz="1400" baseline="0" dirty="0" smtClean="0"/>
                      </a:br>
                      <a:r>
                        <a:rPr lang="ko-KR" altLang="en-US" sz="1400" baseline="0" dirty="0" smtClean="0"/>
                        <a:t>보낸 후 응답 받은 </a:t>
                      </a:r>
                      <a:r>
                        <a:rPr lang="en-US" altLang="ko-KR" sz="1400" baseline="0" dirty="0" smtClean="0"/>
                        <a:t>JSON data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data</a:t>
                      </a:r>
                      <a:r>
                        <a:rPr lang="ko-KR" altLang="en-US" dirty="0" smtClean="0"/>
                        <a:t>가 반영된 벌집 모양 그림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673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569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07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3568" y="1309449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/>
              <a:t>• CPU Utilization </a:t>
            </a:r>
            <a:r>
              <a:rPr lang="ko-KR" altLang="en-US" b="1" spc="-150" dirty="0" smtClean="0"/>
              <a:t>표시</a:t>
            </a:r>
            <a:endParaRPr lang="ko-KR" altLang="en-US" b="1" spc="-150" dirty="0"/>
          </a:p>
        </p:txBody>
      </p:sp>
      <p:sp>
        <p:nvSpPr>
          <p:cNvPr id="39" name="TextBox 38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2019 </a:t>
            </a:r>
            <a:r>
              <a:rPr lang="ko-KR" altLang="en-US" sz="1200" dirty="0" smtClean="0">
                <a:solidFill>
                  <a:schemeClr val="bg1"/>
                </a:solidFill>
              </a:rPr>
              <a:t>오픈 인프라 개발 경진대회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7434" y="836712"/>
            <a:ext cx="2848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honeycomb 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라이브러리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83568" y="1638807"/>
            <a:ext cx="8208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200000"/>
              </a:lnSpc>
              <a:buFontTx/>
              <a:buChar char="-"/>
            </a:pPr>
            <a:r>
              <a:rPr lang="ko-KR" altLang="en-US" sz="1200" b="1" dirty="0"/>
              <a:t>데이터 값에 따라 육각형의 색깔이 정해지는데 데이터의 값이 </a:t>
            </a:r>
            <a:r>
              <a:rPr lang="en-US" altLang="ko-KR" sz="1200" b="1" dirty="0"/>
              <a:t>‘0 – 30’</a:t>
            </a:r>
            <a:r>
              <a:rPr lang="ko-KR" altLang="en-US" sz="1200" b="1" dirty="0"/>
              <a:t>일 경우 초록색</a:t>
            </a:r>
            <a:r>
              <a:rPr lang="en-US" altLang="ko-KR" sz="1200" b="1" dirty="0"/>
              <a:t>, ’30 – 60’</a:t>
            </a:r>
            <a:r>
              <a:rPr lang="ko-KR" altLang="en-US" sz="1200" b="1" dirty="0"/>
              <a:t>일 경우 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ko-KR" altLang="en-US" sz="1200" b="1" dirty="0" smtClean="0"/>
              <a:t>주황색</a:t>
            </a:r>
            <a:r>
              <a:rPr lang="en-US" altLang="ko-KR" sz="1200" b="1" dirty="0"/>
              <a:t>, ’60 – 100’</a:t>
            </a:r>
            <a:r>
              <a:rPr lang="ko-KR" altLang="en-US" sz="1200" b="1" dirty="0"/>
              <a:t>일 경우 빨간색이 칠해진다</a:t>
            </a:r>
            <a:r>
              <a:rPr lang="en-US" altLang="ko-KR" sz="1200" b="1" dirty="0"/>
              <a:t>.</a:t>
            </a:r>
            <a:endParaRPr lang="en-US" altLang="ko-KR" sz="1200" b="1" dirty="0" smtClean="0"/>
          </a:p>
          <a:p>
            <a:pPr marL="285750" indent="-285750" fontAlgn="base">
              <a:lnSpc>
                <a:spcPct val="200000"/>
              </a:lnSpc>
              <a:buFontTx/>
              <a:buChar char="-"/>
            </a:pPr>
            <a:r>
              <a:rPr lang="ko-KR" altLang="en-US" sz="1200" b="1" dirty="0" smtClean="0"/>
              <a:t>사용자는 색깔을 통해 </a:t>
            </a:r>
            <a:r>
              <a:rPr lang="en-US" altLang="ko-KR" sz="1200" b="1" dirty="0" smtClean="0"/>
              <a:t>CPU </a:t>
            </a:r>
            <a:r>
              <a:rPr lang="ko-KR" altLang="en-US" sz="1200" b="1" dirty="0" smtClean="0"/>
              <a:t>사용량을 한 눈에 알 수 있다</a:t>
            </a:r>
            <a:r>
              <a:rPr lang="en-US" altLang="ko-KR" sz="1200" b="1" dirty="0" smtClean="0"/>
              <a:t>.</a:t>
            </a:r>
            <a:br>
              <a:rPr lang="en-US" altLang="ko-KR" sz="1200" b="1" dirty="0" smtClean="0"/>
            </a:br>
            <a:r>
              <a:rPr lang="ko-KR" altLang="en-US" sz="1200" b="1" dirty="0" smtClean="0"/>
              <a:t> </a:t>
            </a:r>
            <a:endParaRPr lang="en-US" altLang="ko-KR" sz="12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236" y="5846158"/>
            <a:ext cx="1438086" cy="508932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496916" y="3569871"/>
            <a:ext cx="2218151" cy="2110248"/>
            <a:chOff x="727291" y="3569871"/>
            <a:chExt cx="2218151" cy="2110248"/>
          </a:xfrm>
        </p:grpSpPr>
        <p:sp>
          <p:nvSpPr>
            <p:cNvPr id="8" name="육각형 7"/>
            <p:cNvSpPr/>
            <p:nvPr/>
          </p:nvSpPr>
          <p:spPr>
            <a:xfrm rot="5400000">
              <a:off x="1057508" y="3615719"/>
              <a:ext cx="811776" cy="720080"/>
            </a:xfrm>
            <a:prstGeom prst="hexagon">
              <a:avLst/>
            </a:prstGeom>
            <a:solidFill>
              <a:srgbClr val="008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육각형 95"/>
            <p:cNvSpPr/>
            <p:nvPr/>
          </p:nvSpPr>
          <p:spPr>
            <a:xfrm rot="5400000">
              <a:off x="1805889" y="3615719"/>
              <a:ext cx="811776" cy="720080"/>
            </a:xfrm>
            <a:prstGeom prst="hexagon">
              <a:avLst/>
            </a:prstGeom>
            <a:solidFill>
              <a:srgbClr val="008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육각형 96"/>
            <p:cNvSpPr/>
            <p:nvPr/>
          </p:nvSpPr>
          <p:spPr>
            <a:xfrm rot="5400000">
              <a:off x="1428286" y="4267302"/>
              <a:ext cx="811776" cy="720080"/>
            </a:xfrm>
            <a:prstGeom prst="hexagon">
              <a:avLst/>
            </a:prstGeom>
            <a:solidFill>
              <a:srgbClr val="009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/>
            <p:cNvSpPr/>
            <p:nvPr/>
          </p:nvSpPr>
          <p:spPr>
            <a:xfrm rot="5400000">
              <a:off x="681443" y="4267302"/>
              <a:ext cx="811776" cy="720080"/>
            </a:xfrm>
            <a:prstGeom prst="hexagon">
              <a:avLst/>
            </a:prstGeom>
            <a:solidFill>
              <a:srgbClr val="00A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/>
            <p:cNvSpPr/>
            <p:nvPr/>
          </p:nvSpPr>
          <p:spPr>
            <a:xfrm rot="5400000">
              <a:off x="2179514" y="4267302"/>
              <a:ext cx="811776" cy="720080"/>
            </a:xfrm>
            <a:prstGeom prst="hexagon">
              <a:avLst/>
            </a:prstGeom>
            <a:solidFill>
              <a:srgbClr val="008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육각형 99"/>
            <p:cNvSpPr/>
            <p:nvPr/>
          </p:nvSpPr>
          <p:spPr>
            <a:xfrm rot="5400000">
              <a:off x="1052731" y="4914191"/>
              <a:ext cx="811776" cy="720080"/>
            </a:xfrm>
            <a:prstGeom prst="hexagon">
              <a:avLst/>
            </a:prstGeom>
            <a:solidFill>
              <a:srgbClr val="008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육각형 100"/>
            <p:cNvSpPr/>
            <p:nvPr/>
          </p:nvSpPr>
          <p:spPr>
            <a:xfrm rot="5400000">
              <a:off x="1798879" y="4914191"/>
              <a:ext cx="811776" cy="720080"/>
            </a:xfrm>
            <a:prstGeom prst="hexagon">
              <a:avLst/>
            </a:prstGeom>
            <a:solidFill>
              <a:srgbClr val="00A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3470562" y="3569871"/>
            <a:ext cx="2218151" cy="2110248"/>
            <a:chOff x="727291" y="3569871"/>
            <a:chExt cx="2218151" cy="2110248"/>
          </a:xfrm>
        </p:grpSpPr>
        <p:sp>
          <p:nvSpPr>
            <p:cNvPr id="105" name="육각형 104"/>
            <p:cNvSpPr/>
            <p:nvPr/>
          </p:nvSpPr>
          <p:spPr>
            <a:xfrm rot="5400000">
              <a:off x="1057508" y="3615719"/>
              <a:ext cx="811776" cy="720080"/>
            </a:xfrm>
            <a:prstGeom prst="hexagon">
              <a:avLst/>
            </a:prstGeom>
            <a:solidFill>
              <a:srgbClr val="FF89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육각형 112"/>
            <p:cNvSpPr/>
            <p:nvPr/>
          </p:nvSpPr>
          <p:spPr>
            <a:xfrm rot="5400000">
              <a:off x="1805889" y="3615719"/>
              <a:ext cx="811776" cy="720080"/>
            </a:xfrm>
            <a:prstGeom prst="hexagon">
              <a:avLst/>
            </a:prstGeom>
            <a:solidFill>
              <a:srgbClr val="009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육각형 122"/>
            <p:cNvSpPr/>
            <p:nvPr/>
          </p:nvSpPr>
          <p:spPr>
            <a:xfrm rot="5400000">
              <a:off x="1428286" y="4267302"/>
              <a:ext cx="811776" cy="720080"/>
            </a:xfrm>
            <a:prstGeom prst="hexagon">
              <a:avLst/>
            </a:prstGeom>
            <a:solidFill>
              <a:srgbClr val="F9C9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육각형 123"/>
            <p:cNvSpPr/>
            <p:nvPr/>
          </p:nvSpPr>
          <p:spPr>
            <a:xfrm rot="5400000">
              <a:off x="681443" y="4267302"/>
              <a:ext cx="811776" cy="720080"/>
            </a:xfrm>
            <a:prstGeom prst="hexagon">
              <a:avLst/>
            </a:prstGeom>
            <a:solidFill>
              <a:srgbClr val="FBD7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육각형 124"/>
            <p:cNvSpPr/>
            <p:nvPr/>
          </p:nvSpPr>
          <p:spPr>
            <a:xfrm rot="5400000">
              <a:off x="2179514" y="4267302"/>
              <a:ext cx="811776" cy="720080"/>
            </a:xfrm>
            <a:prstGeom prst="hexagon">
              <a:avLst/>
            </a:prstGeom>
            <a:solidFill>
              <a:srgbClr val="008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육각형 125"/>
            <p:cNvSpPr/>
            <p:nvPr/>
          </p:nvSpPr>
          <p:spPr>
            <a:xfrm rot="5400000">
              <a:off x="1052731" y="4914191"/>
              <a:ext cx="811776" cy="720080"/>
            </a:xfrm>
            <a:prstGeom prst="hexagon">
              <a:avLst/>
            </a:prstGeom>
            <a:solidFill>
              <a:srgbClr val="008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육각형 126"/>
            <p:cNvSpPr/>
            <p:nvPr/>
          </p:nvSpPr>
          <p:spPr>
            <a:xfrm rot="5400000">
              <a:off x="1798879" y="4914191"/>
              <a:ext cx="811776" cy="720080"/>
            </a:xfrm>
            <a:prstGeom prst="hexagon">
              <a:avLst/>
            </a:prstGeom>
            <a:solidFill>
              <a:srgbClr val="FF89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8" name="그룹 127"/>
          <p:cNvGrpSpPr/>
          <p:nvPr/>
        </p:nvGrpSpPr>
        <p:grpSpPr>
          <a:xfrm>
            <a:off x="6444208" y="3466617"/>
            <a:ext cx="2218151" cy="2110248"/>
            <a:chOff x="727291" y="3569871"/>
            <a:chExt cx="2218151" cy="2110248"/>
          </a:xfrm>
        </p:grpSpPr>
        <p:sp>
          <p:nvSpPr>
            <p:cNvPr id="129" name="육각형 128"/>
            <p:cNvSpPr/>
            <p:nvPr/>
          </p:nvSpPr>
          <p:spPr>
            <a:xfrm rot="5400000">
              <a:off x="1057508" y="3615719"/>
              <a:ext cx="811776" cy="720080"/>
            </a:xfrm>
            <a:prstGeom prst="hexagon">
              <a:avLst/>
            </a:prstGeom>
            <a:solidFill>
              <a:srgbClr val="FF69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육각형 129"/>
            <p:cNvSpPr/>
            <p:nvPr/>
          </p:nvSpPr>
          <p:spPr>
            <a:xfrm rot="5400000">
              <a:off x="1805889" y="3615719"/>
              <a:ext cx="811776" cy="720080"/>
            </a:xfrm>
            <a:prstGeom prst="hexagon">
              <a:avLst/>
            </a:prstGeom>
            <a:solidFill>
              <a:srgbClr val="C60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육각형 130"/>
            <p:cNvSpPr/>
            <p:nvPr/>
          </p:nvSpPr>
          <p:spPr>
            <a:xfrm rot="5400000">
              <a:off x="1428286" y="4267302"/>
              <a:ext cx="811776" cy="720080"/>
            </a:xfrm>
            <a:prstGeom prst="hexagon">
              <a:avLst/>
            </a:prstGeom>
            <a:solidFill>
              <a:srgbClr val="C60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육각형 131"/>
            <p:cNvSpPr/>
            <p:nvPr/>
          </p:nvSpPr>
          <p:spPr>
            <a:xfrm rot="5400000">
              <a:off x="681443" y="4267302"/>
              <a:ext cx="811776" cy="720080"/>
            </a:xfrm>
            <a:prstGeom prst="hexagon">
              <a:avLst/>
            </a:prstGeom>
            <a:solidFill>
              <a:srgbClr val="F9C9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육각형 132"/>
            <p:cNvSpPr/>
            <p:nvPr/>
          </p:nvSpPr>
          <p:spPr>
            <a:xfrm rot="5400000">
              <a:off x="2179514" y="4267302"/>
              <a:ext cx="811776" cy="720080"/>
            </a:xfrm>
            <a:prstGeom prst="hexagon">
              <a:avLst/>
            </a:prstGeom>
            <a:solidFill>
              <a:srgbClr val="FF89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육각형 133"/>
            <p:cNvSpPr/>
            <p:nvPr/>
          </p:nvSpPr>
          <p:spPr>
            <a:xfrm rot="5400000">
              <a:off x="1052731" y="4914191"/>
              <a:ext cx="811776" cy="720080"/>
            </a:xfrm>
            <a:prstGeom prst="hexagon">
              <a:avLst/>
            </a:prstGeom>
            <a:solidFill>
              <a:srgbClr val="FBD7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육각형 134"/>
            <p:cNvSpPr/>
            <p:nvPr/>
          </p:nvSpPr>
          <p:spPr>
            <a:xfrm rot="5400000">
              <a:off x="1798879" y="4914191"/>
              <a:ext cx="811776" cy="720080"/>
            </a:xfrm>
            <a:prstGeom prst="hexagon">
              <a:avLst/>
            </a:prstGeom>
            <a:solidFill>
              <a:srgbClr val="FF89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131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</TotalTime>
  <Words>1267</Words>
  <Application>Microsoft Office PowerPoint</Application>
  <PresentationFormat>화면 슬라이드 쇼(4:3)</PresentationFormat>
  <Paragraphs>567</Paragraphs>
  <Slides>31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Windows 사용자</cp:lastModifiedBy>
  <cp:revision>401</cp:revision>
  <dcterms:created xsi:type="dcterms:W3CDTF">2016-11-03T20:47:04Z</dcterms:created>
  <dcterms:modified xsi:type="dcterms:W3CDTF">2019-08-23T06:12:27Z</dcterms:modified>
</cp:coreProperties>
</file>