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4" r:id="rId5"/>
    <p:sldId id="259" r:id="rId6"/>
    <p:sldId id="260" r:id="rId7"/>
    <p:sldId id="265" r:id="rId8"/>
    <p:sldId id="266" r:id="rId9"/>
    <p:sldId id="267" r:id="rId10"/>
    <p:sldId id="261" r:id="rId11"/>
    <p:sldId id="269" r:id="rId12"/>
    <p:sldId id="271" r:id="rId13"/>
    <p:sldId id="273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742"/>
    <a:srgbClr val="FFB5B6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7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5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8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8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1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7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725150" y="4330981"/>
            <a:ext cx="2741700" cy="657827"/>
          </a:xfrm>
          <a:prstGeom prst="roundRect">
            <a:avLst>
              <a:gd name="adj" fmla="val 50000"/>
            </a:avLst>
          </a:prstGeom>
          <a:solidFill>
            <a:srgbClr val="FFB5B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</a:rPr>
              <a:t>20160262</a:t>
            </a:r>
            <a:r>
              <a:rPr lang="ko-KR" altLang="en-US" sz="1600" dirty="0">
                <a:solidFill>
                  <a:prstClr val="white"/>
                </a:solidFill>
              </a:rPr>
              <a:t> 강효근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algn="ctr"/>
            <a:r>
              <a:rPr lang="en-US" altLang="ko-KR" sz="1600" dirty="0">
                <a:solidFill>
                  <a:prstClr val="white"/>
                </a:solidFill>
              </a:rPr>
              <a:t>20170333 </a:t>
            </a:r>
            <a:r>
              <a:rPr lang="ko-KR" altLang="en-US" sz="1600" dirty="0" err="1">
                <a:solidFill>
                  <a:prstClr val="white"/>
                </a:solidFill>
              </a:rPr>
              <a:t>조희승</a:t>
            </a:r>
            <a:endParaRPr lang="en-US" altLang="ko-KR" sz="1600" dirty="0">
              <a:solidFill>
                <a:prstClr val="white"/>
              </a:solidFill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29505" y="2876073"/>
            <a:ext cx="7956843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prstClr val="white"/>
                </a:solidFill>
              </a:rPr>
              <a:t>NETWORK PROGRAMMING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white"/>
                </a:solidFill>
              </a:rPr>
              <a:t>RMI, </a:t>
            </a:r>
            <a:r>
              <a:rPr lang="en-US" altLang="ko-KR" kern="0" dirty="0" err="1">
                <a:solidFill>
                  <a:prstClr val="white"/>
                </a:solidFill>
              </a:rPr>
              <a:t>SSLSocketFactory</a:t>
            </a:r>
            <a:r>
              <a:rPr lang="en-US" altLang="ko-KR" kern="0" dirty="0">
                <a:solidFill>
                  <a:prstClr val="white"/>
                </a:solidFill>
              </a:rPr>
              <a:t> Based </a:t>
            </a:r>
            <a:r>
              <a:rPr lang="en-US" altLang="ko-KR" kern="0" dirty="0" err="1">
                <a:solidFill>
                  <a:prstClr val="white"/>
                </a:solidFill>
              </a:rPr>
              <a:t>BaseBallGame</a:t>
            </a:r>
            <a:endParaRPr lang="ko-KR" altLang="en-US" sz="13800" kern="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C2B496B-3925-4906-8484-365E2912B8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30" b="97070" l="4297" r="98438">
                        <a14:foregroundMark x1="91992" y1="7813" x2="91992" y2="7813"/>
                        <a14:foregroundMark x1="91602" y1="8594" x2="76953" y2="18164"/>
                        <a14:foregroundMark x1="90430" y1="2930" x2="94922" y2="8984"/>
                        <a14:foregroundMark x1="98438" y1="9766" x2="96875" y2="12109"/>
                        <a14:foregroundMark x1="25781" y1="74414" x2="14258" y2="85938"/>
                        <a14:foregroundMark x1="4297" y1="86719" x2="10352" y2="92773"/>
                        <a14:foregroundMark x1="13477" y1="97070" x2="11914" y2="91797"/>
                        <a14:foregroundMark x1="68164" y1="79492" x2="69531" y2="83984"/>
                        <a14:foregroundMark x1="82227" y1="70508" x2="82227" y2="81250"/>
                        <a14:foregroundMark x1="95703" y1="77148" x2="96094" y2="85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13" y="873522"/>
            <a:ext cx="1907973" cy="19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3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04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프로그램 시연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AB0108D-162B-44C9-9179-88D2D392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59" y="1626533"/>
            <a:ext cx="2724150" cy="15525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4CC7766-D2D2-4B18-9AC2-DE0309D6C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58" y="3468880"/>
            <a:ext cx="4152197" cy="29972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A545E2-DD48-4CA2-91E1-37E6FC18F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77" y="3468880"/>
            <a:ext cx="5731041" cy="299723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CEC8A0-2CCF-46DA-9327-D50784CC1067}"/>
              </a:ext>
            </a:extLst>
          </p:cNvPr>
          <p:cNvSpPr/>
          <p:nvPr/>
        </p:nvSpPr>
        <p:spPr>
          <a:xfrm>
            <a:off x="909660" y="1535185"/>
            <a:ext cx="4556330" cy="1643923"/>
          </a:xfrm>
          <a:prstGeom prst="rect">
            <a:avLst/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C:\&gt; </a:t>
            </a:r>
            <a:r>
              <a:rPr lang="en-US" altLang="ko-KR" dirty="0" err="1">
                <a:solidFill>
                  <a:schemeClr val="bg1"/>
                </a:solidFill>
              </a:rPr>
              <a:t>javac</a:t>
            </a:r>
            <a:r>
              <a:rPr lang="en-US" altLang="ko-KR" dirty="0">
                <a:solidFill>
                  <a:schemeClr val="bg1"/>
                </a:solidFill>
              </a:rPr>
              <a:t> *.java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C:\&gt; start </a:t>
            </a:r>
            <a:r>
              <a:rPr lang="en-US" altLang="ko-KR" dirty="0" err="1">
                <a:solidFill>
                  <a:schemeClr val="bg1"/>
                </a:solidFill>
              </a:rPr>
              <a:t>rmiregistry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C:\&gt; java </a:t>
            </a:r>
            <a:r>
              <a:rPr lang="en-US" altLang="ko-KR" dirty="0" err="1">
                <a:solidFill>
                  <a:schemeClr val="bg1"/>
                </a:solidFill>
              </a:rPr>
              <a:t>BaseBallGame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rgbClr val="FFB5B6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8BC0A39-CFB6-4FEC-B730-23ED7292AB2A}"/>
              </a:ext>
            </a:extLst>
          </p:cNvPr>
          <p:cNvSpPr/>
          <p:nvPr/>
        </p:nvSpPr>
        <p:spPr>
          <a:xfrm>
            <a:off x="8111443" y="2891197"/>
            <a:ext cx="913093" cy="226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48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04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프로그램 시연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F0D3EDB-AAA7-49EA-8602-70B490908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28" y="1790890"/>
            <a:ext cx="2724150" cy="1552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4047C4-790A-49F7-AA62-6A64B8484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28" y="3429000"/>
            <a:ext cx="5272572" cy="32820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ECAE15D-436E-48B2-A5AD-6AB5889FF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360" y="1790889"/>
            <a:ext cx="2724150" cy="15525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E855BC-5B28-49D7-87BA-FEBB65D4F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360" y="3428999"/>
            <a:ext cx="5272572" cy="32820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CDF4ED-8730-4553-83D3-10750369E913}"/>
              </a:ext>
            </a:extLst>
          </p:cNvPr>
          <p:cNvSpPr/>
          <p:nvPr/>
        </p:nvSpPr>
        <p:spPr>
          <a:xfrm>
            <a:off x="6218360" y="1372698"/>
            <a:ext cx="2724150" cy="356873"/>
          </a:xfrm>
          <a:prstGeom prst="rect">
            <a:avLst/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C:\&gt; java </a:t>
            </a:r>
            <a:r>
              <a:rPr lang="en-US" altLang="ko-KR" dirty="0" err="1">
                <a:solidFill>
                  <a:schemeClr val="bg1"/>
                </a:solidFill>
              </a:rPr>
              <a:t>BaseBallGame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955AC76-CFD0-4DEB-A5EB-0D81DD481089}"/>
              </a:ext>
            </a:extLst>
          </p:cNvPr>
          <p:cNvSpPr/>
          <p:nvPr/>
        </p:nvSpPr>
        <p:spPr>
          <a:xfrm>
            <a:off x="6243527" y="3063982"/>
            <a:ext cx="913093" cy="226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B46FE3-D372-4A7A-BAA1-3FAD6FE97D98}"/>
              </a:ext>
            </a:extLst>
          </p:cNvPr>
          <p:cNvSpPr/>
          <p:nvPr/>
        </p:nvSpPr>
        <p:spPr>
          <a:xfrm>
            <a:off x="848595" y="3060489"/>
            <a:ext cx="913093" cy="226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25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04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프로그램 시연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D78039F-52A6-4846-871C-A9DC71A7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43" y="1576965"/>
            <a:ext cx="4079513" cy="253939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E52B9F2-A804-4C7B-85E6-7F74E989B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43" y="4217482"/>
            <a:ext cx="4079513" cy="253939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24279DC-E535-4382-8330-A773CBF35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70" y="4217482"/>
            <a:ext cx="4079513" cy="25393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0A7B717-960B-4F7B-9026-3E0F6E304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70" y="1576965"/>
            <a:ext cx="4079515" cy="2539395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78D24EC-1DB2-4BC4-91D0-66EE38C6DF92}"/>
              </a:ext>
            </a:extLst>
          </p:cNvPr>
          <p:cNvSpPr/>
          <p:nvPr/>
        </p:nvSpPr>
        <p:spPr>
          <a:xfrm>
            <a:off x="2031444" y="1911197"/>
            <a:ext cx="602700" cy="2531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CB96A61-7B4C-408C-B55F-A2A19F6FC8F1}"/>
              </a:ext>
            </a:extLst>
          </p:cNvPr>
          <p:cNvSpPr/>
          <p:nvPr/>
        </p:nvSpPr>
        <p:spPr>
          <a:xfrm>
            <a:off x="6469218" y="1911197"/>
            <a:ext cx="602700" cy="2531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717CB4B-14AE-4463-960B-D35282A735EE}"/>
              </a:ext>
            </a:extLst>
          </p:cNvPr>
          <p:cNvSpPr/>
          <p:nvPr/>
        </p:nvSpPr>
        <p:spPr>
          <a:xfrm>
            <a:off x="2747326" y="6358860"/>
            <a:ext cx="515991" cy="2936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62966B2-D45C-4FDB-BEBC-5EF1101708A9}"/>
              </a:ext>
            </a:extLst>
          </p:cNvPr>
          <p:cNvSpPr/>
          <p:nvPr/>
        </p:nvSpPr>
        <p:spPr>
          <a:xfrm>
            <a:off x="7187799" y="6358860"/>
            <a:ext cx="515991" cy="2936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B886E72-5D6A-4376-92B0-5C5735E74143}"/>
              </a:ext>
            </a:extLst>
          </p:cNvPr>
          <p:cNvSpPr/>
          <p:nvPr/>
        </p:nvSpPr>
        <p:spPr>
          <a:xfrm>
            <a:off x="4333510" y="6367023"/>
            <a:ext cx="381104" cy="2936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CE1272A-3D18-49C8-A0FE-FFC5FDC92D67}"/>
              </a:ext>
            </a:extLst>
          </p:cNvPr>
          <p:cNvSpPr/>
          <p:nvPr/>
        </p:nvSpPr>
        <p:spPr>
          <a:xfrm>
            <a:off x="8746117" y="6367023"/>
            <a:ext cx="381104" cy="2936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6C683-2D87-4BBE-8309-0860CDA997C3}"/>
              </a:ext>
            </a:extLst>
          </p:cNvPr>
          <p:cNvSpPr/>
          <p:nvPr/>
        </p:nvSpPr>
        <p:spPr>
          <a:xfrm>
            <a:off x="9331413" y="5729680"/>
            <a:ext cx="2329284" cy="1027195"/>
          </a:xfrm>
          <a:prstGeom prst="rect">
            <a:avLst/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B5B6"/>
                </a:solidFill>
              </a:rPr>
              <a:t>Ready : </a:t>
            </a:r>
            <a:r>
              <a:rPr lang="ko-KR" altLang="en-US" dirty="0">
                <a:solidFill>
                  <a:srgbClr val="FFB5B6"/>
                </a:solidFill>
              </a:rPr>
              <a:t>숫자 지정</a:t>
            </a:r>
            <a:endParaRPr lang="en-US" altLang="ko-KR" dirty="0">
              <a:solidFill>
                <a:srgbClr val="FFB5B6"/>
              </a:solidFill>
            </a:endParaRPr>
          </a:p>
          <a:p>
            <a:r>
              <a:rPr lang="en-US" altLang="ko-KR" dirty="0">
                <a:solidFill>
                  <a:srgbClr val="FFB5B6"/>
                </a:solidFill>
              </a:rPr>
              <a:t>Go : </a:t>
            </a:r>
            <a:r>
              <a:rPr lang="ko-KR" altLang="en-US" dirty="0">
                <a:solidFill>
                  <a:srgbClr val="FFB5B6"/>
                </a:solidFill>
              </a:rPr>
              <a:t>상대 숫자 추정</a:t>
            </a:r>
            <a:endParaRPr lang="en-US" altLang="ko-KR" dirty="0">
              <a:solidFill>
                <a:srgbClr val="FFB5B6"/>
              </a:solidFill>
            </a:endParaRPr>
          </a:p>
          <a:p>
            <a:r>
              <a:rPr lang="en-US" altLang="ko-KR" dirty="0">
                <a:solidFill>
                  <a:srgbClr val="FFB5B6"/>
                </a:solidFill>
              </a:rPr>
              <a:t>Send : </a:t>
            </a:r>
            <a:r>
              <a:rPr lang="ko-KR" altLang="en-US" dirty="0">
                <a:solidFill>
                  <a:srgbClr val="FFB5B6"/>
                </a:solidFill>
              </a:rPr>
              <a:t>채팅 </a:t>
            </a:r>
            <a:r>
              <a:rPr lang="ko-KR" altLang="en-US" dirty="0" err="1">
                <a:solidFill>
                  <a:srgbClr val="FFB5B6"/>
                </a:solidFill>
              </a:rPr>
              <a:t>메세지</a:t>
            </a:r>
            <a:endParaRPr lang="en-US" altLang="ko-KR" dirty="0">
              <a:solidFill>
                <a:srgbClr val="FFB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68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04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프로그램 시연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DAC5BF9-FE7E-437E-B2C4-769851B2E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737" y="1665323"/>
            <a:ext cx="4977881" cy="30986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E18E5B-6063-4EB1-939C-C830744AA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18" y="1675913"/>
            <a:ext cx="4943858" cy="3077426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F0EEF55-DC7F-4CBB-BFDB-AC4A6527F2D6}"/>
              </a:ext>
            </a:extLst>
          </p:cNvPr>
          <p:cNvSpPr/>
          <p:nvPr/>
        </p:nvSpPr>
        <p:spPr>
          <a:xfrm>
            <a:off x="3166776" y="2097253"/>
            <a:ext cx="700550" cy="3019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058EFC-4293-45A2-9D53-639F5AE7E5E0}"/>
              </a:ext>
            </a:extLst>
          </p:cNvPr>
          <p:cNvSpPr/>
          <p:nvPr/>
        </p:nvSpPr>
        <p:spPr>
          <a:xfrm>
            <a:off x="764218" y="4931398"/>
            <a:ext cx="7655500" cy="486562"/>
          </a:xfrm>
          <a:prstGeom prst="rect">
            <a:avLst/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rgbClr val="FFB5B6"/>
                </a:solidFill>
              </a:rPr>
              <a:t>NewGame</a:t>
            </a:r>
            <a:r>
              <a:rPr lang="en-US" altLang="ko-KR" dirty="0">
                <a:solidFill>
                  <a:srgbClr val="FFB5B6"/>
                </a:solidFill>
              </a:rPr>
              <a:t> : </a:t>
            </a:r>
            <a:r>
              <a:rPr lang="ko-KR" altLang="en-US" dirty="0">
                <a:solidFill>
                  <a:srgbClr val="FFB5B6"/>
                </a:solidFill>
              </a:rPr>
              <a:t>서버의 패킷을 전달해 양쪽 플레이어에게 새 게임을 설정함</a:t>
            </a:r>
            <a:r>
              <a:rPr lang="en-US" altLang="ko-KR" dirty="0">
                <a:solidFill>
                  <a:srgbClr val="FFB5B6"/>
                </a:solidFill>
              </a:rPr>
              <a:t>.</a:t>
            </a:r>
            <a:endParaRPr lang="ko-KR" altLang="en-US" dirty="0">
              <a:solidFill>
                <a:srgbClr val="FFB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8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29505" y="3387802"/>
            <a:ext cx="7956843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감사합니다</a:t>
            </a:r>
            <a:r>
              <a:rPr lang="en-US" altLang="ko-KR" sz="3600" b="1" kern="0" dirty="0">
                <a:solidFill>
                  <a:prstClr val="white"/>
                </a:solidFill>
              </a:rPr>
              <a:t>!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white"/>
                </a:solidFill>
              </a:rPr>
              <a:t>RMI, </a:t>
            </a:r>
            <a:r>
              <a:rPr lang="en-US" altLang="ko-KR" kern="0" dirty="0" err="1">
                <a:solidFill>
                  <a:prstClr val="white"/>
                </a:solidFill>
              </a:rPr>
              <a:t>SSLSocketFactory</a:t>
            </a:r>
            <a:r>
              <a:rPr lang="en-US" altLang="ko-KR" kern="0" dirty="0">
                <a:solidFill>
                  <a:prstClr val="white"/>
                </a:solidFill>
              </a:rPr>
              <a:t> Based </a:t>
            </a:r>
            <a:r>
              <a:rPr lang="en-US" altLang="ko-KR" kern="0" dirty="0" err="1">
                <a:solidFill>
                  <a:prstClr val="white"/>
                </a:solidFill>
              </a:rPr>
              <a:t>BaseBallGame</a:t>
            </a:r>
            <a:endParaRPr lang="ko-KR" altLang="en-US" sz="13800" kern="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849465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2339238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936765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C2B496B-3925-4906-8484-365E2912B8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30" b="97070" l="4297" r="98438">
                        <a14:foregroundMark x1="91992" y1="7813" x2="91992" y2="7813"/>
                        <a14:foregroundMark x1="91602" y1="8594" x2="76953" y2="18164"/>
                        <a14:foregroundMark x1="90430" y1="2930" x2="94922" y2="8984"/>
                        <a14:foregroundMark x1="98438" y1="9766" x2="96875" y2="12109"/>
                        <a14:foregroundMark x1="25781" y1="74414" x2="14258" y2="85938"/>
                        <a14:foregroundMark x1="4297" y1="86719" x2="10352" y2="92773"/>
                        <a14:foregroundMark x1="13477" y1="97070" x2="11914" y2="91797"/>
                        <a14:foregroundMark x1="68164" y1="79492" x2="69531" y2="83984"/>
                        <a14:foregroundMark x1="82227" y1="70508" x2="82227" y2="81250"/>
                        <a14:foregroundMark x1="95703" y1="77148" x2="96094" y2="85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13" y="1385251"/>
            <a:ext cx="1907973" cy="19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3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20914" y="391885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CONTENTS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0691FC-BC88-4B94-B638-C0DCFDFA943D}"/>
              </a:ext>
            </a:extLst>
          </p:cNvPr>
          <p:cNvSpPr/>
          <p:nvPr/>
        </p:nvSpPr>
        <p:spPr>
          <a:xfrm>
            <a:off x="1133758" y="2613392"/>
            <a:ext cx="1768726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000" b="1" dirty="0">
                <a:solidFill>
                  <a:srgbClr val="132742"/>
                </a:solidFill>
              </a:rPr>
              <a:t>01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4D2938-3C31-440B-9997-458C8E861734}"/>
              </a:ext>
            </a:extLst>
          </p:cNvPr>
          <p:cNvSpPr/>
          <p:nvPr/>
        </p:nvSpPr>
        <p:spPr>
          <a:xfrm>
            <a:off x="6452421" y="2613392"/>
            <a:ext cx="1768726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000" b="1" dirty="0">
                <a:solidFill>
                  <a:srgbClr val="132742"/>
                </a:solidFill>
              </a:rPr>
              <a:t>03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DA6C4D3-F98A-4616-BA95-F5B0F682F5E6}"/>
              </a:ext>
            </a:extLst>
          </p:cNvPr>
          <p:cNvSpPr/>
          <p:nvPr/>
        </p:nvSpPr>
        <p:spPr>
          <a:xfrm>
            <a:off x="9185522" y="2633709"/>
            <a:ext cx="1768726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000" b="1" dirty="0">
                <a:solidFill>
                  <a:srgbClr val="132742"/>
                </a:solidFill>
              </a:rPr>
              <a:t>04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69AB183-5E7F-42AA-9C37-41E3EE0E256E}"/>
              </a:ext>
            </a:extLst>
          </p:cNvPr>
          <p:cNvSpPr/>
          <p:nvPr/>
        </p:nvSpPr>
        <p:spPr>
          <a:xfrm>
            <a:off x="3719320" y="2613392"/>
            <a:ext cx="1768726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000" b="1" dirty="0">
                <a:solidFill>
                  <a:srgbClr val="132742"/>
                </a:solidFill>
              </a:rPr>
              <a:t>02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E05DD8-69F1-4E4A-87A7-FE75F9DC3EB5}"/>
              </a:ext>
            </a:extLst>
          </p:cNvPr>
          <p:cNvSpPr/>
          <p:nvPr/>
        </p:nvSpPr>
        <p:spPr>
          <a:xfrm>
            <a:off x="1133758" y="4555003"/>
            <a:ext cx="1768725" cy="369332"/>
          </a:xfrm>
          <a:prstGeom prst="roundRect">
            <a:avLst/>
          </a:prstGeom>
          <a:solidFill>
            <a:srgbClr val="FFB5B6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개요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1CD6114-7F0A-4DCB-A084-477BFFB22005}"/>
              </a:ext>
            </a:extLst>
          </p:cNvPr>
          <p:cNvSpPr/>
          <p:nvPr/>
        </p:nvSpPr>
        <p:spPr>
          <a:xfrm>
            <a:off x="3719320" y="4555003"/>
            <a:ext cx="1768725" cy="369332"/>
          </a:xfrm>
          <a:prstGeom prst="roundRect">
            <a:avLst/>
          </a:prstGeom>
          <a:solidFill>
            <a:srgbClr val="FFB5B6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설계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7C79EDC-CEBF-4248-9AEE-2D4D8F7DDB0F}"/>
              </a:ext>
            </a:extLst>
          </p:cNvPr>
          <p:cNvSpPr/>
          <p:nvPr/>
        </p:nvSpPr>
        <p:spPr>
          <a:xfrm>
            <a:off x="6452422" y="4555003"/>
            <a:ext cx="1768725" cy="369332"/>
          </a:xfrm>
          <a:prstGeom prst="roundRect">
            <a:avLst/>
          </a:prstGeom>
          <a:solidFill>
            <a:srgbClr val="FFB5B6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구현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DE0A5FA-A4C7-4213-87BF-51E42C7385F0}"/>
              </a:ext>
            </a:extLst>
          </p:cNvPr>
          <p:cNvSpPr/>
          <p:nvPr/>
        </p:nvSpPr>
        <p:spPr>
          <a:xfrm>
            <a:off x="9185523" y="4555003"/>
            <a:ext cx="1768725" cy="369332"/>
          </a:xfrm>
          <a:prstGeom prst="roundRect">
            <a:avLst/>
          </a:prstGeom>
          <a:solidFill>
            <a:srgbClr val="FFB5B6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198435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01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프로그램 개요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91BA4F-8748-4DEF-A584-280F018FE1EB}"/>
              </a:ext>
            </a:extLst>
          </p:cNvPr>
          <p:cNvSpPr/>
          <p:nvPr/>
        </p:nvSpPr>
        <p:spPr>
          <a:xfrm>
            <a:off x="2808478" y="1943173"/>
            <a:ext cx="8221211" cy="989901"/>
          </a:xfrm>
          <a:prstGeom prst="roundRect">
            <a:avLst/>
          </a:prstGeom>
          <a:solidFill>
            <a:srgbClr val="FFB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7EF03C1-AB25-46CC-B28F-23EEAB251D1B}"/>
              </a:ext>
            </a:extLst>
          </p:cNvPr>
          <p:cNvSpPr/>
          <p:nvPr/>
        </p:nvSpPr>
        <p:spPr>
          <a:xfrm>
            <a:off x="2808478" y="3154261"/>
            <a:ext cx="8221211" cy="2164359"/>
          </a:xfrm>
          <a:prstGeom prst="roundRect">
            <a:avLst/>
          </a:prstGeom>
          <a:solidFill>
            <a:srgbClr val="FFB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F7D03A5-2B87-4292-8776-48F8C2EF1A37}"/>
              </a:ext>
            </a:extLst>
          </p:cNvPr>
          <p:cNvSpPr/>
          <p:nvPr/>
        </p:nvSpPr>
        <p:spPr>
          <a:xfrm>
            <a:off x="2808478" y="5494597"/>
            <a:ext cx="8221211" cy="710336"/>
          </a:xfrm>
          <a:prstGeom prst="roundRect">
            <a:avLst/>
          </a:prstGeom>
          <a:solidFill>
            <a:srgbClr val="FFB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A334CD64-8EC6-4B9B-810C-38983BFEF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07029"/>
              </p:ext>
            </p:extLst>
          </p:nvPr>
        </p:nvGraphicFramePr>
        <p:xfrm>
          <a:off x="1249396" y="1823484"/>
          <a:ext cx="9780293" cy="45318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8971">
                  <a:extLst>
                    <a:ext uri="{9D8B030D-6E8A-4147-A177-3AD203B41FA5}">
                      <a16:colId xmlns:a16="http://schemas.microsoft.com/office/drawing/2014/main" val="4068324567"/>
                    </a:ext>
                  </a:extLst>
                </a:gridCol>
                <a:gridCol w="8261322">
                  <a:extLst>
                    <a:ext uri="{9D8B030D-6E8A-4147-A177-3AD203B41FA5}">
                      <a16:colId xmlns:a16="http://schemas.microsoft.com/office/drawing/2014/main" val="1914585689"/>
                    </a:ext>
                  </a:extLst>
                </a:gridCol>
              </a:tblGrid>
              <a:tr h="59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숫자 야구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rgbClr val="132742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FFB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  2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명의 플레이어가 각자 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자리 혹은 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자리의 숫자를 정한다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. 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임의의 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자리 혹은 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자리의 숫자를 불러서 결과를 확인한다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. 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그 결과를 토대로 상대의 숫자를 예상 해서 맞히는 이기는 게임이다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. 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원제는 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bulls and cows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라는 게임이다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13274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073654"/>
                  </a:ext>
                </a:extLst>
              </a:tr>
              <a:tr h="59904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132742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B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096077"/>
                  </a:ext>
                </a:extLst>
              </a:tr>
              <a:tr h="644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게임 방식</a:t>
                      </a:r>
                      <a:endParaRPr lang="en-US" altLang="ko-KR" dirty="0">
                        <a:solidFill>
                          <a:srgbClr val="132742"/>
                        </a:solidFill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B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 - 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사용되는 숫자는 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0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에서 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9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까지 서로 다른 숫자이다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 - 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숫자는 맞지만 위치가 틀렸을 때는 볼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(BALL)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이다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 - 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숫자와 위치가 전부 맞으면 스트라이크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(STRIKE)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이다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 - 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숫자와 위치가 전부 틀리면 아웃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(OUT)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이다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- 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무엇이 볼이고 스트라이크 인지는 알려주지 않는다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13274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784723"/>
                  </a:ext>
                </a:extLst>
              </a:tr>
              <a:tr h="167820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132742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B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691788"/>
                  </a:ext>
                </a:extLst>
              </a:tr>
              <a:tr h="644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구현 목적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rgbClr val="132742"/>
                        </a:solidFill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B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  2020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년 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학기동안 네트워크프로그래밍 학습하면서 배운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여러 지식 중 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RMI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와 </a:t>
                      </a:r>
                      <a:r>
                        <a:rPr lang="en-US" altLang="ko-KR" dirty="0" err="1">
                          <a:solidFill>
                            <a:srgbClr val="132742"/>
                          </a:solidFill>
                        </a:rPr>
                        <a:t>SSLSocketFactory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등을 이용하여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네트워킹 숫자야구게임을 구현하며 복습한다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13274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820521"/>
                  </a:ext>
                </a:extLst>
              </a:tr>
              <a:tr h="3191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132742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B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427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54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02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프로그램 설계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865FF8A-5131-4DD5-9495-162E3F83E933}"/>
              </a:ext>
            </a:extLst>
          </p:cNvPr>
          <p:cNvGrpSpPr/>
          <p:nvPr/>
        </p:nvGrpSpPr>
        <p:grpSpPr>
          <a:xfrm>
            <a:off x="4595968" y="1527695"/>
            <a:ext cx="3087150" cy="1901305"/>
            <a:chOff x="4412609" y="1527695"/>
            <a:chExt cx="3087150" cy="190130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B547F023-4B39-4E7A-80DE-22CC0AF6455F}"/>
                </a:ext>
              </a:extLst>
            </p:cNvPr>
            <p:cNvSpPr/>
            <p:nvPr/>
          </p:nvSpPr>
          <p:spPr>
            <a:xfrm>
              <a:off x="4412609" y="1527696"/>
              <a:ext cx="3087150" cy="1901304"/>
            </a:xfrm>
            <a:prstGeom prst="roundRect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838AF8-A552-4D0D-B427-B2F4895F33E8}"/>
                </a:ext>
              </a:extLst>
            </p:cNvPr>
            <p:cNvSpPr txBox="1"/>
            <p:nvPr/>
          </p:nvSpPr>
          <p:spPr>
            <a:xfrm>
              <a:off x="5113388" y="1527695"/>
              <a:ext cx="1685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</a:rPr>
                <a:t>BaseBallServer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04909F9-9A36-471C-8120-E4A41EB1677F}"/>
                </a:ext>
              </a:extLst>
            </p:cNvPr>
            <p:cNvCxnSpPr/>
            <p:nvPr/>
          </p:nvCxnSpPr>
          <p:spPr>
            <a:xfrm>
              <a:off x="4412609" y="1897027"/>
              <a:ext cx="30871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9A31A7E-3AA1-4D95-85BF-83058CC4C416}"/>
              </a:ext>
            </a:extLst>
          </p:cNvPr>
          <p:cNvSpPr/>
          <p:nvPr/>
        </p:nvSpPr>
        <p:spPr>
          <a:xfrm>
            <a:off x="4776331" y="2877424"/>
            <a:ext cx="2726423" cy="4042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132742"/>
                </a:solidFill>
              </a:rPr>
              <a:t>RMIServer</a:t>
            </a:r>
            <a:endParaRPr lang="ko-KR" altLang="en-US" dirty="0">
              <a:solidFill>
                <a:srgbClr val="132742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A96287-813C-4FBF-B566-1F8A2D9AB90A}"/>
              </a:ext>
            </a:extLst>
          </p:cNvPr>
          <p:cNvGrpSpPr/>
          <p:nvPr/>
        </p:nvGrpSpPr>
        <p:grpSpPr>
          <a:xfrm>
            <a:off x="1022349" y="4378412"/>
            <a:ext cx="3095538" cy="1901304"/>
            <a:chOff x="1887523" y="4192848"/>
            <a:chExt cx="3095538" cy="190130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EAEADC3-C5E7-4BED-B3C4-C20683E2C219}"/>
                </a:ext>
              </a:extLst>
            </p:cNvPr>
            <p:cNvSpPr/>
            <p:nvPr/>
          </p:nvSpPr>
          <p:spPr>
            <a:xfrm>
              <a:off x="1895911" y="4192848"/>
              <a:ext cx="3087150" cy="1901304"/>
            </a:xfrm>
            <a:prstGeom prst="roundRect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B159FF-3B27-476E-BABE-4BE976D87537}"/>
                </a:ext>
              </a:extLst>
            </p:cNvPr>
            <p:cNvSpPr txBox="1"/>
            <p:nvPr/>
          </p:nvSpPr>
          <p:spPr>
            <a:xfrm>
              <a:off x="2564086" y="4193746"/>
              <a:ext cx="1750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BaseBallClient1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366BA43-21CA-43C3-957E-C220DD2455CE}"/>
                </a:ext>
              </a:extLst>
            </p:cNvPr>
            <p:cNvCxnSpPr/>
            <p:nvPr/>
          </p:nvCxnSpPr>
          <p:spPr>
            <a:xfrm>
              <a:off x="1887523" y="4563078"/>
              <a:ext cx="30871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B31EF37-72CB-4E80-85E7-8974533DA7CD}"/>
              </a:ext>
            </a:extLst>
          </p:cNvPr>
          <p:cNvGrpSpPr/>
          <p:nvPr/>
        </p:nvGrpSpPr>
        <p:grpSpPr>
          <a:xfrm>
            <a:off x="8165404" y="4378412"/>
            <a:ext cx="3087151" cy="1901304"/>
            <a:chOff x="7088696" y="4192848"/>
            <a:chExt cx="3087151" cy="1901304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C2EF72DF-29BA-4B90-BB75-C08EF1B8ACA1}"/>
                </a:ext>
              </a:extLst>
            </p:cNvPr>
            <p:cNvSpPr/>
            <p:nvPr/>
          </p:nvSpPr>
          <p:spPr>
            <a:xfrm>
              <a:off x="7088696" y="4192848"/>
              <a:ext cx="3087150" cy="1901304"/>
            </a:xfrm>
            <a:prstGeom prst="roundRect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FB8792C-DA19-4158-92F5-E58DE4985E26}"/>
                </a:ext>
              </a:extLst>
            </p:cNvPr>
            <p:cNvCxnSpPr/>
            <p:nvPr/>
          </p:nvCxnSpPr>
          <p:spPr>
            <a:xfrm>
              <a:off x="7088697" y="4563078"/>
              <a:ext cx="30871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684AEF-5307-42C1-90B8-A1362F4862C9}"/>
                </a:ext>
              </a:extLst>
            </p:cNvPr>
            <p:cNvSpPr txBox="1"/>
            <p:nvPr/>
          </p:nvSpPr>
          <p:spPr>
            <a:xfrm>
              <a:off x="7756871" y="4193746"/>
              <a:ext cx="1750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BaseBallClient2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991F510-B769-4125-8E72-26113A1A1FF9}"/>
              </a:ext>
            </a:extLst>
          </p:cNvPr>
          <p:cNvGrpSpPr/>
          <p:nvPr/>
        </p:nvGrpSpPr>
        <p:grpSpPr>
          <a:xfrm>
            <a:off x="966004" y="1575229"/>
            <a:ext cx="1894507" cy="1579029"/>
            <a:chOff x="1887523" y="4192848"/>
            <a:chExt cx="1955350" cy="1504303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1DF5A42-34CA-4B36-A711-8520BA6E914D}"/>
                </a:ext>
              </a:extLst>
            </p:cNvPr>
            <p:cNvSpPr/>
            <p:nvPr/>
          </p:nvSpPr>
          <p:spPr>
            <a:xfrm>
              <a:off x="1895911" y="4192848"/>
              <a:ext cx="1946962" cy="1504303"/>
            </a:xfrm>
            <a:prstGeom prst="roundRect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A2D311-4D7C-42CB-A701-42F17476811F}"/>
                </a:ext>
              </a:extLst>
            </p:cNvPr>
            <p:cNvSpPr txBox="1"/>
            <p:nvPr/>
          </p:nvSpPr>
          <p:spPr>
            <a:xfrm>
              <a:off x="2095145" y="4206008"/>
              <a:ext cx="1515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</a:rPr>
                <a:t>BaseBallStart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AE426A1-86C5-4AEC-BFFD-9A2E02252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523" y="4562179"/>
              <a:ext cx="1955350" cy="89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5301C54-2B57-40C0-8E78-71A5D38D1648}"/>
              </a:ext>
            </a:extLst>
          </p:cNvPr>
          <p:cNvSpPr/>
          <p:nvPr/>
        </p:nvSpPr>
        <p:spPr>
          <a:xfrm>
            <a:off x="1033505" y="2007555"/>
            <a:ext cx="1759503" cy="2940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132742"/>
                </a:solidFill>
              </a:rPr>
              <a:t>Connect</a:t>
            </a:r>
            <a:endParaRPr lang="ko-KR" altLang="en-US" dirty="0">
              <a:solidFill>
                <a:srgbClr val="132742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C6AB099-7F03-4B84-8544-960FFFFC2F58}"/>
              </a:ext>
            </a:extLst>
          </p:cNvPr>
          <p:cNvSpPr/>
          <p:nvPr/>
        </p:nvSpPr>
        <p:spPr>
          <a:xfrm>
            <a:off x="1033505" y="2351890"/>
            <a:ext cx="1759503" cy="2940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132742"/>
                </a:solidFill>
              </a:rPr>
              <a:t>Create</a:t>
            </a:r>
            <a:endParaRPr lang="ko-KR" altLang="en-US" dirty="0">
              <a:solidFill>
                <a:srgbClr val="132742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D833C1F-C890-4B0D-9F1D-CCE53917F1FF}"/>
              </a:ext>
            </a:extLst>
          </p:cNvPr>
          <p:cNvSpPr/>
          <p:nvPr/>
        </p:nvSpPr>
        <p:spPr>
          <a:xfrm>
            <a:off x="1033505" y="2696225"/>
            <a:ext cx="1759503" cy="2940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132742"/>
                </a:solidFill>
              </a:rPr>
              <a:t>Exit</a:t>
            </a:r>
            <a:endParaRPr lang="ko-KR" altLang="en-US" dirty="0">
              <a:solidFill>
                <a:srgbClr val="132742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0EA1328-9EB2-4AF8-89B7-E262995CBA56}"/>
              </a:ext>
            </a:extLst>
          </p:cNvPr>
          <p:cNvGrpSpPr/>
          <p:nvPr/>
        </p:nvGrpSpPr>
        <p:grpSpPr>
          <a:xfrm>
            <a:off x="8735605" y="1582654"/>
            <a:ext cx="1894507" cy="1579029"/>
            <a:chOff x="1887523" y="4192848"/>
            <a:chExt cx="1955350" cy="1504303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C840A63A-73FA-4C0B-942C-020309ACC271}"/>
                </a:ext>
              </a:extLst>
            </p:cNvPr>
            <p:cNvSpPr/>
            <p:nvPr/>
          </p:nvSpPr>
          <p:spPr>
            <a:xfrm>
              <a:off x="1895911" y="4192848"/>
              <a:ext cx="1946962" cy="1504303"/>
            </a:xfrm>
            <a:prstGeom prst="roundRect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922220-E233-4031-A197-C1A12F7218CF}"/>
                </a:ext>
              </a:extLst>
            </p:cNvPr>
            <p:cNvSpPr txBox="1"/>
            <p:nvPr/>
          </p:nvSpPr>
          <p:spPr>
            <a:xfrm>
              <a:off x="2095145" y="4206008"/>
              <a:ext cx="1515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</a:rPr>
                <a:t>BaseBallStart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EE716740-B6CF-4F60-8500-B042120FDA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523" y="4562179"/>
              <a:ext cx="1955350" cy="89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50C45D5-2ADB-4F29-A962-88D6E004339D}"/>
              </a:ext>
            </a:extLst>
          </p:cNvPr>
          <p:cNvSpPr/>
          <p:nvPr/>
        </p:nvSpPr>
        <p:spPr>
          <a:xfrm>
            <a:off x="8803106" y="2014980"/>
            <a:ext cx="1759503" cy="2940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132742"/>
                </a:solidFill>
              </a:rPr>
              <a:t>Connect</a:t>
            </a:r>
            <a:endParaRPr lang="ko-KR" altLang="en-US" dirty="0">
              <a:solidFill>
                <a:srgbClr val="132742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9E38F327-4B7C-4DB5-BA9C-F25B5BAEF721}"/>
              </a:ext>
            </a:extLst>
          </p:cNvPr>
          <p:cNvSpPr/>
          <p:nvPr/>
        </p:nvSpPr>
        <p:spPr>
          <a:xfrm>
            <a:off x="8803106" y="2359315"/>
            <a:ext cx="1759503" cy="2940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132742"/>
                </a:solidFill>
              </a:rPr>
              <a:t>Create</a:t>
            </a:r>
            <a:endParaRPr lang="ko-KR" altLang="en-US" dirty="0">
              <a:solidFill>
                <a:srgbClr val="132742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9658EAB-E985-439E-8DCC-4A20737A9CFD}"/>
              </a:ext>
            </a:extLst>
          </p:cNvPr>
          <p:cNvSpPr/>
          <p:nvPr/>
        </p:nvSpPr>
        <p:spPr>
          <a:xfrm>
            <a:off x="8803106" y="2703650"/>
            <a:ext cx="1759503" cy="2940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132742"/>
                </a:solidFill>
              </a:rPr>
              <a:t>Exit</a:t>
            </a:r>
            <a:endParaRPr lang="ko-KR" altLang="en-US" dirty="0">
              <a:solidFill>
                <a:srgbClr val="132742"/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7ABC3648-59FD-49EF-9362-5AF3E83649DF}"/>
              </a:ext>
            </a:extLst>
          </p:cNvPr>
          <p:cNvSpPr/>
          <p:nvPr/>
        </p:nvSpPr>
        <p:spPr>
          <a:xfrm>
            <a:off x="2868637" y="2365199"/>
            <a:ext cx="1735457" cy="215361"/>
          </a:xfrm>
          <a:prstGeom prst="rightArrow">
            <a:avLst/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D46D5269-8727-4812-A89C-2E7A102C9972}"/>
              </a:ext>
            </a:extLst>
          </p:cNvPr>
          <p:cNvSpPr/>
          <p:nvPr/>
        </p:nvSpPr>
        <p:spPr>
          <a:xfrm>
            <a:off x="1820977" y="3161375"/>
            <a:ext cx="184558" cy="1226398"/>
          </a:xfrm>
          <a:prstGeom prst="downArrow">
            <a:avLst/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왼쪽/오른쪽 34">
            <a:extLst>
              <a:ext uri="{FF2B5EF4-FFF2-40B4-BE49-F238E27FC236}">
                <a16:creationId xmlns:a16="http://schemas.microsoft.com/office/drawing/2014/main" id="{5F79C5CE-BC0A-449E-A789-5AC2CF4CFAF5}"/>
              </a:ext>
            </a:extLst>
          </p:cNvPr>
          <p:cNvSpPr/>
          <p:nvPr/>
        </p:nvSpPr>
        <p:spPr>
          <a:xfrm rot="18181373">
            <a:off x="3658088" y="3686464"/>
            <a:ext cx="1290878" cy="360084"/>
          </a:xfrm>
          <a:prstGeom prst="leftRightArrow">
            <a:avLst>
              <a:gd name="adj1" fmla="val 39647"/>
              <a:gd name="adj2" fmla="val 5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왼쪽/오른쪽 64">
            <a:extLst>
              <a:ext uri="{FF2B5EF4-FFF2-40B4-BE49-F238E27FC236}">
                <a16:creationId xmlns:a16="http://schemas.microsoft.com/office/drawing/2014/main" id="{AE063CE6-BE82-4FED-B5D6-7B1613691258}"/>
              </a:ext>
            </a:extLst>
          </p:cNvPr>
          <p:cNvSpPr/>
          <p:nvPr/>
        </p:nvSpPr>
        <p:spPr>
          <a:xfrm rot="3418627" flipH="1">
            <a:off x="7354502" y="3676816"/>
            <a:ext cx="1290878" cy="360084"/>
          </a:xfrm>
          <a:prstGeom prst="leftRightArrow">
            <a:avLst>
              <a:gd name="adj1" fmla="val 39647"/>
              <a:gd name="adj2" fmla="val 5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아래쪽 65">
            <a:extLst>
              <a:ext uri="{FF2B5EF4-FFF2-40B4-BE49-F238E27FC236}">
                <a16:creationId xmlns:a16="http://schemas.microsoft.com/office/drawing/2014/main" id="{398431D9-DE82-4152-A6B8-D8B409CDF030}"/>
              </a:ext>
            </a:extLst>
          </p:cNvPr>
          <p:cNvSpPr/>
          <p:nvPr/>
        </p:nvSpPr>
        <p:spPr>
          <a:xfrm>
            <a:off x="9616700" y="3161375"/>
            <a:ext cx="184558" cy="1226398"/>
          </a:xfrm>
          <a:prstGeom prst="downArrow">
            <a:avLst/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2505764A-7E46-4C23-B3C4-1DB11E33FBB2}"/>
              </a:ext>
            </a:extLst>
          </p:cNvPr>
          <p:cNvSpPr/>
          <p:nvPr/>
        </p:nvSpPr>
        <p:spPr>
          <a:xfrm>
            <a:off x="1167166" y="4850472"/>
            <a:ext cx="1357920" cy="1335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132742"/>
                </a:solidFill>
              </a:rPr>
              <a:t>BaseBall</a:t>
            </a:r>
            <a:endParaRPr lang="en-US" altLang="ko-KR" dirty="0">
              <a:solidFill>
                <a:srgbClr val="132742"/>
              </a:solidFill>
            </a:endParaRPr>
          </a:p>
          <a:p>
            <a:pPr algn="ctr"/>
            <a:r>
              <a:rPr lang="en-US" altLang="ko-KR" dirty="0">
                <a:solidFill>
                  <a:srgbClr val="132742"/>
                </a:solidFill>
              </a:rPr>
              <a:t>Game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55DF555-8189-4039-BA7F-5EF525A7488A}"/>
              </a:ext>
            </a:extLst>
          </p:cNvPr>
          <p:cNvSpPr/>
          <p:nvPr/>
        </p:nvSpPr>
        <p:spPr>
          <a:xfrm>
            <a:off x="2635986" y="4850472"/>
            <a:ext cx="1357920" cy="1335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132742"/>
                </a:solidFill>
              </a:rPr>
              <a:t>Chat</a:t>
            </a:r>
          </a:p>
          <a:p>
            <a:pPr algn="ctr"/>
            <a:r>
              <a:rPr lang="en-US" altLang="ko-KR" dirty="0">
                <a:solidFill>
                  <a:srgbClr val="132742"/>
                </a:solidFill>
              </a:rPr>
              <a:t>Program</a:t>
            </a:r>
            <a:endParaRPr lang="ko-KR" altLang="en-US" dirty="0">
              <a:solidFill>
                <a:srgbClr val="132742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2E90F-B494-4A42-B447-0F0CC726A42B}"/>
              </a:ext>
            </a:extLst>
          </p:cNvPr>
          <p:cNvSpPr/>
          <p:nvPr/>
        </p:nvSpPr>
        <p:spPr>
          <a:xfrm>
            <a:off x="8324542" y="4850472"/>
            <a:ext cx="1357920" cy="1335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132742"/>
                </a:solidFill>
              </a:rPr>
              <a:t>BaseBall</a:t>
            </a:r>
            <a:endParaRPr lang="en-US" altLang="ko-KR" dirty="0">
              <a:solidFill>
                <a:srgbClr val="132742"/>
              </a:solidFill>
            </a:endParaRPr>
          </a:p>
          <a:p>
            <a:pPr algn="ctr"/>
            <a:r>
              <a:rPr lang="en-US" altLang="ko-KR" dirty="0">
                <a:solidFill>
                  <a:srgbClr val="132742"/>
                </a:solidFill>
              </a:rPr>
              <a:t>Game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CF4472-CED1-4D03-84BD-BEDDFE69285A}"/>
              </a:ext>
            </a:extLst>
          </p:cNvPr>
          <p:cNvSpPr/>
          <p:nvPr/>
        </p:nvSpPr>
        <p:spPr>
          <a:xfrm>
            <a:off x="9793362" y="4850472"/>
            <a:ext cx="1357920" cy="1335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132742"/>
                </a:solidFill>
              </a:rPr>
              <a:t>Chat</a:t>
            </a:r>
          </a:p>
          <a:p>
            <a:pPr algn="ctr"/>
            <a:r>
              <a:rPr lang="en-US" altLang="ko-KR" dirty="0">
                <a:solidFill>
                  <a:srgbClr val="132742"/>
                </a:solidFill>
              </a:rPr>
              <a:t>Program</a:t>
            </a:r>
            <a:endParaRPr lang="ko-KR" altLang="en-US" dirty="0">
              <a:solidFill>
                <a:srgbClr val="132742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A783848-CC09-4A6D-9AE2-2BDD0D3972CF}"/>
              </a:ext>
            </a:extLst>
          </p:cNvPr>
          <p:cNvSpPr/>
          <p:nvPr/>
        </p:nvSpPr>
        <p:spPr>
          <a:xfrm>
            <a:off x="4776331" y="1962907"/>
            <a:ext cx="1319669" cy="8630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132742"/>
                </a:solidFill>
              </a:rPr>
              <a:t>BaseBall</a:t>
            </a:r>
            <a:endParaRPr lang="en-US" altLang="ko-KR" dirty="0">
              <a:solidFill>
                <a:srgbClr val="132742"/>
              </a:solidFill>
            </a:endParaRPr>
          </a:p>
          <a:p>
            <a:pPr algn="ctr"/>
            <a:r>
              <a:rPr lang="en-US" altLang="ko-KR" dirty="0">
                <a:solidFill>
                  <a:srgbClr val="132742"/>
                </a:solidFill>
              </a:rPr>
              <a:t>Runnable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E516412F-E6D0-407D-985A-9D9B4B21E745}"/>
              </a:ext>
            </a:extLst>
          </p:cNvPr>
          <p:cNvSpPr/>
          <p:nvPr/>
        </p:nvSpPr>
        <p:spPr>
          <a:xfrm>
            <a:off x="6155374" y="1962907"/>
            <a:ext cx="1319669" cy="8630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132742"/>
                </a:solidFill>
              </a:rPr>
              <a:t>BaseBall</a:t>
            </a:r>
            <a:endParaRPr lang="en-US" altLang="ko-KR" dirty="0">
              <a:solidFill>
                <a:srgbClr val="132742"/>
              </a:solidFill>
            </a:endParaRPr>
          </a:p>
          <a:p>
            <a:pPr algn="ctr"/>
            <a:r>
              <a:rPr lang="en-US" altLang="ko-KR" dirty="0">
                <a:solidFill>
                  <a:srgbClr val="132742"/>
                </a:solidFill>
              </a:rPr>
              <a:t>Runnable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40DDFC-3072-4234-BB92-7F5DF5AE5B58}"/>
              </a:ext>
            </a:extLst>
          </p:cNvPr>
          <p:cNvSpPr txBox="1"/>
          <p:nvPr/>
        </p:nvSpPr>
        <p:spPr>
          <a:xfrm>
            <a:off x="3666446" y="348752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SSL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D65FA9-9415-4117-80EC-2D9A7E877106}"/>
              </a:ext>
            </a:extLst>
          </p:cNvPr>
          <p:cNvSpPr txBox="1"/>
          <p:nvPr/>
        </p:nvSpPr>
        <p:spPr>
          <a:xfrm>
            <a:off x="8133809" y="348752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SSL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12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02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프로그램 설계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U자형 화살표 81"/>
          <p:cNvSpPr/>
          <p:nvPr/>
        </p:nvSpPr>
        <p:spPr>
          <a:xfrm>
            <a:off x="9008752" y="2113110"/>
            <a:ext cx="2115948" cy="2300140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Freeform 11"/>
          <p:cNvSpPr>
            <a:spLocks noEditPoints="1"/>
          </p:cNvSpPr>
          <p:nvPr/>
        </p:nvSpPr>
        <p:spPr bwMode="auto">
          <a:xfrm flipH="1">
            <a:off x="2421365" y="29861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99828" y="2865823"/>
            <a:ext cx="1381986" cy="1476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Clients Connect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BaseBallClient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</a:t>
            </a:r>
            <a:r>
              <a:rPr lang="en-US" altLang="ko-KR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BaseBallServer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연결한다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Server IP, Port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75300" y="3555628"/>
            <a:ext cx="1381986" cy="1845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Ready to Game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플레이어가 </a:t>
            </a:r>
            <a:b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원하는 숫자를</a:t>
            </a:r>
            <a:b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정한다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TextField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원하는 숫자 입력 후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Ready Button</a:t>
            </a:r>
            <a:b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클릭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431075" y="2895047"/>
            <a:ext cx="1381986" cy="16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Play the Game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플레이어는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상대방의 숫자를 예상한 뒤 맞춘다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추측되는 숫자를 입력 후 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Go Button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클릭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9357864" y="3644693"/>
            <a:ext cx="1381986" cy="1098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END GAME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상대방의 숫자를 </a:t>
            </a: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맞춘경우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게임이 종료된다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78" name="U자형 화살표 77"/>
          <p:cNvSpPr/>
          <p:nvPr/>
        </p:nvSpPr>
        <p:spPr>
          <a:xfrm flipV="1">
            <a:off x="7129046" y="4152899"/>
            <a:ext cx="2115948" cy="1984867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U자형 화살표 78"/>
          <p:cNvSpPr/>
          <p:nvPr/>
        </p:nvSpPr>
        <p:spPr>
          <a:xfrm>
            <a:off x="5254019" y="2113110"/>
            <a:ext cx="2115948" cy="2300140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U자형 화살표 61"/>
          <p:cNvSpPr/>
          <p:nvPr/>
        </p:nvSpPr>
        <p:spPr>
          <a:xfrm flipV="1">
            <a:off x="3379977" y="4152899"/>
            <a:ext cx="2115948" cy="1984867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U자형 화살표 25"/>
          <p:cNvSpPr/>
          <p:nvPr/>
        </p:nvSpPr>
        <p:spPr>
          <a:xfrm>
            <a:off x="1514475" y="2113110"/>
            <a:ext cx="2115948" cy="2300140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A91D192-BEA6-4DD6-875F-31D126D2100F}"/>
              </a:ext>
            </a:extLst>
          </p:cNvPr>
          <p:cNvSpPr/>
          <p:nvPr/>
        </p:nvSpPr>
        <p:spPr>
          <a:xfrm>
            <a:off x="1756381" y="3555628"/>
            <a:ext cx="1529336" cy="1222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Create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Server </a:t>
            </a:r>
            <a:r>
              <a:rPr lang="en-US" altLang="ko-KR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BaseBallServer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생성한다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Server IP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Port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입력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77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03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프로그램 구현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– SSL(Server)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4870933-FEDD-4197-A365-6FA7D6DBF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45" y="1581602"/>
            <a:ext cx="5536748" cy="41170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A150AA-E719-45B2-B8C1-E8FCE482F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020" y="4484895"/>
            <a:ext cx="6212609" cy="23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0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03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프로그램 구현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– SSL(Client)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12D3DC9-91C5-4488-A871-028301E85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0" y="1672604"/>
            <a:ext cx="6693066" cy="47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8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03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프로그램 구현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RMI (Server &amp; Clients)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DB2C5E6-4DBE-405B-9346-1BFB4903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063" y="2420499"/>
            <a:ext cx="5748566" cy="41170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7FAA85-D557-48E0-92B3-F064F7625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15" y="2420498"/>
            <a:ext cx="5536748" cy="411706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FD7F11-E0E6-4B54-9B4A-98BE163A34C4}"/>
              </a:ext>
            </a:extLst>
          </p:cNvPr>
          <p:cNvSpPr/>
          <p:nvPr/>
        </p:nvSpPr>
        <p:spPr>
          <a:xfrm>
            <a:off x="2085796" y="1733644"/>
            <a:ext cx="2080470" cy="444794"/>
          </a:xfrm>
          <a:prstGeom prst="roundRect">
            <a:avLst/>
          </a:prstGeom>
          <a:solidFill>
            <a:srgbClr val="FFB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Server</a:t>
            </a:r>
            <a:endParaRPr lang="ko-KR" altLang="en-US" sz="2400" b="1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FEA085-F1BE-4FFD-ADAE-CE1B891FA581}"/>
              </a:ext>
            </a:extLst>
          </p:cNvPr>
          <p:cNvSpPr/>
          <p:nvPr/>
        </p:nvSpPr>
        <p:spPr>
          <a:xfrm>
            <a:off x="7900111" y="1733644"/>
            <a:ext cx="2080470" cy="444794"/>
          </a:xfrm>
          <a:prstGeom prst="roundRect">
            <a:avLst/>
          </a:prstGeom>
          <a:solidFill>
            <a:srgbClr val="FFB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Client</a:t>
            </a:r>
            <a:endParaRPr lang="ko-KR" altLang="en-US" sz="24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AE32A9D-A677-4702-BA6D-ED131BC9EB54}"/>
              </a:ext>
            </a:extLst>
          </p:cNvPr>
          <p:cNvSpPr/>
          <p:nvPr/>
        </p:nvSpPr>
        <p:spPr>
          <a:xfrm>
            <a:off x="796954" y="5184396"/>
            <a:ext cx="4496499" cy="6543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9D8565D-3E2C-475C-91C7-7FDD35086C20}"/>
              </a:ext>
            </a:extLst>
          </p:cNvPr>
          <p:cNvSpPr/>
          <p:nvPr/>
        </p:nvSpPr>
        <p:spPr>
          <a:xfrm>
            <a:off x="6291743" y="3762230"/>
            <a:ext cx="5435800" cy="6543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32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03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프로그램 구현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– RMI Implements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3B84D41-E5B1-4D41-8ED4-9658E9788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0" y="1362075"/>
            <a:ext cx="5057775" cy="54959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0FECF8-B5B5-4E5B-9B42-8A2AC5565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355" y="2365374"/>
            <a:ext cx="4648200" cy="3171825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912A4F1-37D6-47EA-9840-929C8ADBAB3E}"/>
              </a:ext>
            </a:extLst>
          </p:cNvPr>
          <p:cNvSpPr/>
          <p:nvPr/>
        </p:nvSpPr>
        <p:spPr>
          <a:xfrm>
            <a:off x="7900111" y="1733644"/>
            <a:ext cx="2080470" cy="444794"/>
          </a:xfrm>
          <a:prstGeom prst="roundRect">
            <a:avLst/>
          </a:prstGeom>
          <a:solidFill>
            <a:srgbClr val="FFB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Client</a:t>
            </a:r>
            <a:endParaRPr lang="ko-KR" altLang="en-US" sz="2400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9EB08BE-26A5-4413-AA9C-10BCBA4BDCBD}"/>
              </a:ext>
            </a:extLst>
          </p:cNvPr>
          <p:cNvSpPr/>
          <p:nvPr/>
        </p:nvSpPr>
        <p:spPr>
          <a:xfrm>
            <a:off x="7390702" y="3523376"/>
            <a:ext cx="3498208" cy="8556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90091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354</Words>
  <Application>Microsoft Office PowerPoint</Application>
  <PresentationFormat>와이드스크린</PresentationFormat>
  <Paragraphs>95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강효근</cp:lastModifiedBy>
  <cp:revision>47</cp:revision>
  <dcterms:created xsi:type="dcterms:W3CDTF">2020-06-11T03:04:01Z</dcterms:created>
  <dcterms:modified xsi:type="dcterms:W3CDTF">2020-06-18T06:13:07Z</dcterms:modified>
</cp:coreProperties>
</file>