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  <p:sldMasterId id="2147483795" r:id="rId2"/>
  </p:sldMasterIdLst>
  <p:notesMasterIdLst>
    <p:notesMasterId r:id="rId16"/>
  </p:notesMasterIdLst>
  <p:handoutMasterIdLst>
    <p:handoutMasterId r:id="rId17"/>
  </p:handoutMasterIdLst>
  <p:sldIdLst>
    <p:sldId id="449" r:id="rId3"/>
    <p:sldId id="1008" r:id="rId4"/>
    <p:sldId id="1053" r:id="rId5"/>
    <p:sldId id="999" r:id="rId6"/>
    <p:sldId id="1032" r:id="rId7"/>
    <p:sldId id="1054" r:id="rId8"/>
    <p:sldId id="1055" r:id="rId9"/>
    <p:sldId id="1056" r:id="rId10"/>
    <p:sldId id="1026" r:id="rId11"/>
    <p:sldId id="1057" r:id="rId12"/>
    <p:sldId id="1058" r:id="rId13"/>
    <p:sldId id="1013" r:id="rId14"/>
    <p:sldId id="1006" r:id="rId15"/>
  </p:sldIdLst>
  <p:sldSz cx="9144000" cy="6858000" type="screen4x3"/>
  <p:notesSz cx="6797675" cy="992663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E8726-F9F3-41AF-B5F6-E34B9A5B6B90}">
          <p14:sldIdLst>
            <p14:sldId id="449"/>
            <p14:sldId id="1008"/>
            <p14:sldId id="1053"/>
            <p14:sldId id="999"/>
            <p14:sldId id="1032"/>
            <p14:sldId id="1054"/>
            <p14:sldId id="1055"/>
            <p14:sldId id="1056"/>
            <p14:sldId id="1026"/>
            <p14:sldId id="1057"/>
            <p14:sldId id="1058"/>
            <p14:sldId id="1013"/>
            <p14:sldId id="10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17" userDrawn="1">
          <p15:clr>
            <a:srgbClr val="A4A3A4"/>
          </p15:clr>
        </p15:guide>
        <p15:guide id="2" orient="horz" pos="813" userDrawn="1">
          <p15:clr>
            <a:srgbClr val="A4A3A4"/>
          </p15:clr>
        </p15:guide>
        <p15:guide id="3" orient="horz" pos="1083" userDrawn="1">
          <p15:clr>
            <a:srgbClr val="A4A3A4"/>
          </p15:clr>
        </p15:guide>
        <p15:guide id="4" orient="horz" pos="3537" userDrawn="1">
          <p15:clr>
            <a:srgbClr val="A4A3A4"/>
          </p15:clr>
        </p15:guide>
        <p15:guide id="5" orient="horz" pos="4199" userDrawn="1">
          <p15:clr>
            <a:srgbClr val="A4A3A4"/>
          </p15:clr>
        </p15:guide>
        <p15:guide id="6" orient="horz" pos="3917" userDrawn="1">
          <p15:clr>
            <a:srgbClr val="A4A3A4"/>
          </p15:clr>
        </p15:guide>
        <p15:guide id="7" orient="horz" pos="1933" userDrawn="1">
          <p15:clr>
            <a:srgbClr val="A4A3A4"/>
          </p15:clr>
        </p15:guide>
        <p15:guide id="8" pos="5551" userDrawn="1">
          <p15:clr>
            <a:srgbClr val="A4A3A4"/>
          </p15:clr>
        </p15:guide>
        <p15:guide id="9" pos="338" userDrawn="1">
          <p15:clr>
            <a:srgbClr val="A4A3A4"/>
          </p15:clr>
        </p15:guide>
        <p15:guide id="10" pos="4467" userDrawn="1">
          <p15:clr>
            <a:srgbClr val="A4A3A4"/>
          </p15:clr>
        </p15:guide>
        <p15:guide id="11" pos="2829" userDrawn="1">
          <p15:clr>
            <a:srgbClr val="A4A3A4"/>
          </p15:clr>
        </p15:guide>
        <p15:guide id="12" pos="1557" userDrawn="1">
          <p15:clr>
            <a:srgbClr val="A4A3A4"/>
          </p15:clr>
        </p15:guide>
        <p15:guide id="13" pos="3056" userDrawn="1">
          <p15:clr>
            <a:srgbClr val="A4A3A4"/>
          </p15:clr>
        </p15:guide>
        <p15:guide id="15" orient="horz" pos="3067">
          <p15:clr>
            <a:srgbClr val="A4A3A4"/>
          </p15:clr>
        </p15:guide>
        <p15:guide id="16" orient="horz" pos="4201">
          <p15:clr>
            <a:srgbClr val="A4A3A4"/>
          </p15:clr>
        </p15:guide>
        <p15:guide id="18" pos="5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F5F5F5"/>
    <a:srgbClr val="CCE5FF"/>
    <a:srgbClr val="CDEB8B"/>
    <a:srgbClr val="FAC795"/>
    <a:srgbClr val="0033CC"/>
    <a:srgbClr val="E7EBF5"/>
    <a:srgbClr val="12275E"/>
    <a:srgbClr val="9A1F4E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9" autoAdjust="0"/>
    <p:restoredTop sz="75393" autoAdjust="0"/>
  </p:normalViewPr>
  <p:slideViewPr>
    <p:cSldViewPr>
      <p:cViewPr varScale="1">
        <p:scale>
          <a:sx n="85" d="100"/>
          <a:sy n="85" d="100"/>
        </p:scale>
        <p:origin x="2192" y="176"/>
      </p:cViewPr>
      <p:guideLst>
        <p:guide orient="horz" pos="2217"/>
        <p:guide orient="horz" pos="813"/>
        <p:guide orient="horz" pos="1083"/>
        <p:guide orient="horz" pos="3537"/>
        <p:guide orient="horz" pos="4199"/>
        <p:guide orient="horz" pos="3917"/>
        <p:guide orient="horz" pos="1933"/>
        <p:guide pos="5551"/>
        <p:guide pos="338"/>
        <p:guide pos="4467"/>
        <p:guide pos="2829"/>
        <p:guide pos="1557"/>
        <p:guide pos="3056"/>
        <p:guide orient="horz" pos="3067"/>
        <p:guide orient="horz" pos="4201"/>
        <p:guide pos="5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414"/>
      </p:cViewPr>
      <p:guideLst>
        <p:guide orient="horz" pos="3127"/>
        <p:guide pos="2141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A1115-9F2D-4D68-85C5-5EC1194C2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29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5710"/>
            <a:ext cx="5435600" cy="446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42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DE6D3F4-B44C-4D4D-B492-8788D90AD2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8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082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17C0B-1D36-5041-DBB7-95FC6FF69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E45DE3-6F48-F950-C866-95CEDA4CB6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BC6EA6-9715-61B3-1A86-87BA0C6AB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dirty="0"/>
              <a:t>Q-Learning </a:t>
            </a:r>
            <a:r>
              <a:rPr lang="ko-KR" altLang="en-US" dirty="0"/>
              <a:t>알고리즘을 사용하여 엘리베이터 제어 정책 학습</a:t>
            </a:r>
            <a:endParaRPr lang="en-US" altLang="ko-KR" dirty="0"/>
          </a:p>
          <a:p>
            <a:endParaRPr lang="en-US" altLang="ko-KR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buFont typeface="+mj-lt"/>
              <a:buAutoNum type="arabicPeriod"/>
            </a:pPr>
            <a:r>
              <a:rPr lang="ko-KR" altLang="en-US" dirty="0"/>
              <a:t>상태 관찰 → 행동 선택</a:t>
            </a:r>
            <a:r>
              <a:rPr lang="en-US" altLang="ko-KR" dirty="0"/>
              <a:t>(</a:t>
            </a:r>
            <a:r>
              <a:rPr lang="en" altLang="ko-KR" dirty="0" err="1"/>
              <a:t>choose_action</a:t>
            </a:r>
            <a:r>
              <a:rPr lang="en" altLang="ko-KR" dirty="0"/>
              <a:t>).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행동 수행 → 보상 반환</a:t>
            </a:r>
            <a:r>
              <a:rPr lang="en-US" altLang="ko-KR" dirty="0"/>
              <a:t>(</a:t>
            </a:r>
            <a:r>
              <a:rPr lang="en" altLang="ko-KR" dirty="0"/>
              <a:t>step(action)).</a:t>
            </a:r>
          </a:p>
          <a:p>
            <a:pPr>
              <a:buFont typeface="+mj-lt"/>
              <a:buAutoNum type="arabicPeriod"/>
            </a:pPr>
            <a:r>
              <a:rPr lang="en" altLang="ko-KR" dirty="0"/>
              <a:t>Q </a:t>
            </a:r>
            <a:r>
              <a:rPr lang="ko-KR" altLang="en-US" dirty="0"/>
              <a:t>테이블 업데이트</a:t>
            </a:r>
            <a:r>
              <a:rPr lang="en-US" altLang="ko-KR" dirty="0"/>
              <a:t>(</a:t>
            </a:r>
            <a:r>
              <a:rPr lang="en" altLang="ko-KR" dirty="0" err="1"/>
              <a:t>update_q_value</a:t>
            </a:r>
            <a:r>
              <a:rPr lang="en" altLang="ko-KR" dirty="0"/>
              <a:t>()</a:t>
            </a:r>
          </a:p>
          <a:p>
            <a:pPr>
              <a:buFontTx/>
              <a:buNone/>
            </a:pPr>
            <a:r>
              <a:rPr lang="en" altLang="ko-KR" b="1" dirty="0"/>
              <a:t> -Q </a:t>
            </a:r>
            <a:r>
              <a:rPr lang="ko-KR" altLang="en-US" b="1" dirty="0"/>
              <a:t>테이블 업데이트 </a:t>
            </a:r>
            <a:r>
              <a:rPr lang="en-US" altLang="ko-KR" b="1" dirty="0"/>
              <a:t>- </a:t>
            </a:r>
            <a:r>
              <a:rPr lang="en" altLang="ko-KR" b="1" dirty="0"/>
              <a:t>Bellman </a:t>
            </a:r>
            <a:r>
              <a:rPr lang="ko-KR" altLang="en-US" b="1" dirty="0"/>
              <a:t>방정식</a:t>
            </a:r>
            <a:r>
              <a:rPr lang="en-US" altLang="ko-KR" dirty="0"/>
              <a:t>:</a:t>
            </a:r>
          </a:p>
          <a:p>
            <a:pPr>
              <a:buFont typeface="+mj-lt"/>
              <a:buAutoNum type="arabicPeriod"/>
            </a:pPr>
            <a:endParaRPr lang="en" altLang="ko-KR" dirty="0"/>
          </a:p>
          <a:p>
            <a:endParaRPr lang="en-US" altLang="ko-KR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D87AF5-00BB-D50E-E315-0509F2D62B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74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17C0B-1D36-5041-DBB7-95FC6FF69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E45DE3-6F48-F950-C866-95CEDA4CB6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BC6EA6-9715-61B3-1A86-87BA0C6AB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latin typeface="+mn-ea"/>
                <a:ea typeface="+mn-ea"/>
              </a:rPr>
              <a:t>보상 설계 </a:t>
            </a:r>
            <a:r>
              <a:rPr lang="ko-KR" altLang="en-US" b="1" dirty="0" err="1">
                <a:latin typeface="+mn-ea"/>
                <a:ea typeface="+mn-ea"/>
              </a:rPr>
              <a:t>실퍠시</a:t>
            </a:r>
            <a:r>
              <a:rPr lang="ko-KR" altLang="en-US" b="1" dirty="0">
                <a:latin typeface="+mn-ea"/>
                <a:ea typeface="+mn-ea"/>
              </a:rPr>
              <a:t> 효율적인 학습이 어렵다</a:t>
            </a:r>
            <a:r>
              <a:rPr lang="en-US" altLang="ko-KR" b="1" dirty="0">
                <a:latin typeface="+mn-ea"/>
                <a:ea typeface="+mn-e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latin typeface="+mn-ea"/>
                <a:ea typeface="+mn-ea"/>
              </a:rPr>
              <a:t>연속적 상태 행동 문제에 </a:t>
            </a:r>
            <a:r>
              <a:rPr lang="ko-KR" altLang="en-US" b="1" dirty="0" err="1">
                <a:latin typeface="+mn-ea"/>
                <a:ea typeface="+mn-ea"/>
              </a:rPr>
              <a:t>적학하지</a:t>
            </a:r>
            <a:r>
              <a:rPr lang="ko-KR" altLang="en-US" b="1" dirty="0">
                <a:latin typeface="+mn-ea"/>
                <a:ea typeface="+mn-ea"/>
              </a:rPr>
              <a:t> 않음</a:t>
            </a:r>
            <a:endParaRPr lang="en" altLang="ko-KR" b="1" dirty="0"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" altLang="ko-KR" b="1" dirty="0"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b="1" dirty="0">
                <a:latin typeface="+mn-ea"/>
                <a:ea typeface="+mn-ea"/>
              </a:rPr>
              <a:t>Q-Learning</a:t>
            </a:r>
            <a:r>
              <a:rPr lang="ko-KR" altLang="en-US" b="1" dirty="0">
                <a:latin typeface="+mn-ea"/>
                <a:ea typeface="+mn-ea"/>
              </a:rPr>
              <a:t>의 주요 한계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상태 공간이 커질수록 확장성 문제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메모리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 err="1">
                <a:latin typeface="+mn-ea"/>
                <a:ea typeface="+mn-ea"/>
              </a:rPr>
              <a:t>계산량</a:t>
            </a:r>
            <a:r>
              <a:rPr lang="en-US" altLang="ko-KR" dirty="0">
                <a:latin typeface="+mn-ea"/>
                <a:ea typeface="+mn-ea"/>
              </a:rPr>
              <a:t>)</a:t>
            </a:r>
            <a:r>
              <a:rPr lang="ko-KR" altLang="en-US" dirty="0" err="1">
                <a:latin typeface="+mn-ea"/>
                <a:ea typeface="+mn-ea"/>
              </a:rPr>
              <a:t>를</a:t>
            </a:r>
            <a:r>
              <a:rPr lang="ko-KR" altLang="en-US" dirty="0">
                <a:latin typeface="+mn-ea"/>
                <a:ea typeface="+mn-ea"/>
              </a:rPr>
              <a:t> 가지며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고차원 환경에서는 딥러닝 기반 기법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예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en" altLang="ko-KR" dirty="0">
                <a:latin typeface="+mn-ea"/>
                <a:ea typeface="+mn-ea"/>
              </a:rPr>
              <a:t>DQN)</a:t>
            </a:r>
            <a:r>
              <a:rPr lang="ko-KR" altLang="en-US" dirty="0">
                <a:latin typeface="+mn-ea"/>
                <a:ea typeface="+mn-ea"/>
              </a:rPr>
              <a:t>을 적용해야 한다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dirty="0">
              <a:effectLst/>
              <a:latin typeface="+mn-ea"/>
              <a:ea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D87AF5-00BB-D50E-E315-0509F2D62B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918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8D07E-D475-740E-D774-B753BBC1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C5E8493-48DB-1744-58F7-F4A4270597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37ADD73-8E63-AE13-0665-D29980FA9E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 문헌입니다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DF6B07-78AD-5026-804A-309B2AE2A3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378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920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BBD44-7F29-4E49-97C7-26E178271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78E34C6-4200-1AF3-69DF-B0F125E853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6060860-0C1B-32DC-0EB7-CC65AD0C7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AECC2E-A141-F59F-D484-14690DBA23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147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738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dirty="0"/>
              <a:t>E[⋅]</a:t>
            </a:r>
            <a:r>
              <a:rPr lang="ko-KR" altLang="en-US" dirty="0" err="1"/>
              <a:t>기대값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" altLang="ko-KR" dirty="0"/>
              <a:t>Expected value)</a:t>
            </a:r>
          </a:p>
          <a:p>
            <a:r>
              <a:rPr lang="en" altLang="ko-KR" dirty="0"/>
              <a:t>R(</a:t>
            </a:r>
            <a:r>
              <a:rPr lang="en" altLang="ko-KR" dirty="0" err="1"/>
              <a:t>st</a:t>
            </a:r>
            <a:r>
              <a:rPr lang="en" altLang="ko-KR" dirty="0"/>
              <a:t>​)t</a:t>
            </a:r>
            <a:r>
              <a:rPr lang="ko-KR" altLang="en-US" dirty="0"/>
              <a:t>시점에서의 보상 </a:t>
            </a:r>
            <a:r>
              <a:rPr lang="en-US" altLang="ko-KR" dirty="0"/>
              <a:t>(</a:t>
            </a:r>
            <a:r>
              <a:rPr lang="en" altLang="ko-KR" dirty="0"/>
              <a:t>Reward at time t)</a:t>
            </a:r>
          </a:p>
          <a:p>
            <a:r>
              <a:rPr lang="el-GR" altLang="ko-KR" dirty="0"/>
              <a:t>γ</a:t>
            </a:r>
            <a:r>
              <a:rPr lang="ko-KR" altLang="en-US" dirty="0"/>
              <a:t>할인율 </a:t>
            </a:r>
            <a:r>
              <a:rPr lang="en-US" altLang="ko-KR" dirty="0"/>
              <a:t>(</a:t>
            </a:r>
            <a:r>
              <a:rPr lang="en" altLang="ko-KR" dirty="0"/>
              <a:t>Discount factor), 0 ≤ </a:t>
            </a:r>
            <a:r>
              <a:rPr lang="el-GR" altLang="ko-KR" dirty="0"/>
              <a:t>γ\</a:t>
            </a:r>
            <a:r>
              <a:rPr lang="en" altLang="ko-KR" dirty="0"/>
              <a:t>gamma</a:t>
            </a:r>
            <a:r>
              <a:rPr lang="el-GR" altLang="ko-KR" dirty="0"/>
              <a:t>γ &lt; 1</a:t>
            </a:r>
            <a:endParaRPr lang="en-US" altLang="ko-KR" dirty="0"/>
          </a:p>
          <a:p>
            <a:r>
              <a:rPr lang="en" altLang="ko-KR" dirty="0" err="1"/>
              <a:t>st</a:t>
            </a:r>
            <a:r>
              <a:rPr lang="en" altLang="ko-KR" dirty="0"/>
              <a:t>​t</a:t>
            </a:r>
            <a:r>
              <a:rPr lang="ko-KR" altLang="en-US" dirty="0"/>
              <a:t>시점의 상태 </a:t>
            </a:r>
            <a:r>
              <a:rPr lang="en-US" altLang="ko-KR" dirty="0"/>
              <a:t>(</a:t>
            </a:r>
            <a:r>
              <a:rPr lang="en" altLang="ko-KR" dirty="0"/>
              <a:t>State at time t)</a:t>
            </a:r>
          </a:p>
          <a:p>
            <a:r>
              <a:rPr lang="en" altLang="ko-KR" dirty="0"/>
              <a:t>T</a:t>
            </a:r>
            <a:r>
              <a:rPr lang="ko-KR" altLang="en-US" dirty="0"/>
              <a:t>에피소드</a:t>
            </a:r>
            <a:r>
              <a:rPr lang="en-US" altLang="ko-KR" dirty="0"/>
              <a:t>(</a:t>
            </a:r>
            <a:r>
              <a:rPr lang="en" altLang="ko-KR" dirty="0"/>
              <a:t>episode)</a:t>
            </a:r>
            <a:r>
              <a:rPr lang="ko-KR" altLang="en-US" dirty="0"/>
              <a:t>의 종료 시점 또는 무한히 계속되는 시간</a:t>
            </a:r>
            <a:endParaRPr lang="en" altLang="ko-KR" dirty="0"/>
          </a:p>
          <a:p>
            <a:endParaRPr lang="en-US" altLang="ko-KR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503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DFEBA-50CD-6E9A-592C-83343DC02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A88304-1C85-528F-F020-A9951299A8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C298A73-A2CD-C753-97F1-5BB24D98E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08A73D-6AE6-56E4-22A3-F5BEDDF2C5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57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DFEBA-50CD-6E9A-592C-83343DC02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A88304-1C85-528F-F020-A9951299A8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C298A73-A2CD-C753-97F1-5BB24D98E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08A73D-6AE6-56E4-22A3-F5BEDDF2C5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70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DFEBA-50CD-6E9A-592C-83343DC02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A88304-1C85-528F-F020-A9951299A8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C298A73-A2CD-C753-97F1-5BB24D98E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08A73D-6AE6-56E4-22A3-F5BEDDF2C5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857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DFEBA-50CD-6E9A-592C-83343DC02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A88304-1C85-528F-F020-A9951299A8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C298A73-A2CD-C753-97F1-5BB24D98E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08A73D-6AE6-56E4-22A3-F5BEDDF2C5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215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17C0B-1D36-5041-DBB7-95FC6FF69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E45DE3-6F48-F950-C866-95CEDA4CB6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BC6EA6-9715-61B3-1A86-87BA0C6AB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관측공간 </a:t>
            </a:r>
            <a:r>
              <a:rPr lang="en-US" altLang="ko-KR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dirty="0">
                <a:solidFill>
                  <a:srgbClr val="BCBEC4"/>
                </a:solidFill>
                <a:effectLst/>
              </a:rPr>
              <a:t>예</a:t>
            </a:r>
            <a:r>
              <a:rPr lang="en-US" altLang="ko-KR" dirty="0"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lang="ko-KR" altLang="en-US" dirty="0">
                <a:solidFill>
                  <a:srgbClr val="BCBEC4"/>
                </a:solidFill>
                <a:effectLst/>
              </a:rPr>
              <a:t>현재 층 </a:t>
            </a:r>
            <a:r>
              <a:rPr lang="en-US" altLang="ko-KR" dirty="0">
                <a:solidFill>
                  <a:srgbClr val="BCBEC4"/>
                </a:solidFill>
                <a:effectLst/>
                <a:latin typeface="JetBrains Mono"/>
              </a:rPr>
              <a:t>= 1, </a:t>
            </a:r>
            <a:r>
              <a:rPr lang="ko-KR" altLang="en-US" dirty="0">
                <a:solidFill>
                  <a:srgbClr val="BCBEC4"/>
                </a:solidFill>
                <a:effectLst/>
              </a:rPr>
              <a:t>요청 층 </a:t>
            </a:r>
            <a:r>
              <a:rPr lang="en-US" altLang="ko-KR" dirty="0">
                <a:solidFill>
                  <a:srgbClr val="BCBEC4"/>
                </a:solidFill>
                <a:effectLst/>
                <a:latin typeface="JetBrains Mono"/>
              </a:rPr>
              <a:t>= [2, 4], </a:t>
            </a:r>
            <a:r>
              <a:rPr lang="ko-KR" altLang="en-US" dirty="0">
                <a:solidFill>
                  <a:srgbClr val="BCBEC4"/>
                </a:solidFill>
                <a:effectLst/>
              </a:rPr>
              <a:t>대기 시간 </a:t>
            </a:r>
            <a:r>
              <a:rPr lang="en-US" altLang="ko-KR" dirty="0">
                <a:solidFill>
                  <a:srgbClr val="BCBEC4"/>
                </a:solidFill>
                <a:effectLst/>
                <a:latin typeface="JetBrains Mono"/>
              </a:rPr>
              <a:t>= [3</a:t>
            </a:r>
            <a:r>
              <a:rPr lang="ko-KR" altLang="en-US" dirty="0">
                <a:solidFill>
                  <a:srgbClr val="BCBEC4"/>
                </a:solidFill>
                <a:effectLst/>
              </a:rPr>
              <a:t>초</a:t>
            </a:r>
            <a:r>
              <a:rPr lang="en-US" altLang="ko-KR" dirty="0">
                <a:solidFill>
                  <a:srgbClr val="BCBEC4"/>
                </a:solidFill>
                <a:effectLst/>
                <a:latin typeface="JetBrains Mono"/>
              </a:rPr>
              <a:t>, 5</a:t>
            </a:r>
            <a:r>
              <a:rPr lang="ko-KR" altLang="en-US" dirty="0">
                <a:solidFill>
                  <a:srgbClr val="BCBEC4"/>
                </a:solidFill>
                <a:effectLst/>
              </a:rPr>
              <a:t>초</a:t>
            </a:r>
            <a:r>
              <a:rPr lang="en-US" altLang="ko-KR" dirty="0">
                <a:solidFill>
                  <a:srgbClr val="BCBEC4"/>
                </a:solidFill>
                <a:effectLst/>
                <a:latin typeface="JetBrains Mono"/>
              </a:rPr>
              <a:t>]</a:t>
            </a:r>
            <a:r>
              <a:rPr lang="ko-KR" altLang="en-US" dirty="0">
                <a:solidFill>
                  <a:srgbClr val="BCBEC4"/>
                </a:solidFill>
                <a:effectLst/>
              </a:rPr>
              <a:t> </a:t>
            </a:r>
            <a:endParaRPr lang="en-US" altLang="ko-KR" dirty="0">
              <a:solidFill>
                <a:srgbClr val="BCBEC4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err="1">
                <a:solidFill>
                  <a:srgbClr val="BCBEC4"/>
                </a:solidFill>
                <a:effectLst/>
              </a:rPr>
              <a:t>ㅁ</a:t>
            </a:r>
            <a:r>
              <a:rPr lang="en-US" altLang="ko-KR" b="1" dirty="0">
                <a:solidFill>
                  <a:srgbClr val="BCBEC4"/>
                </a:solidFill>
                <a:effectLst/>
              </a:rPr>
              <a:t>.</a:t>
            </a:r>
            <a:r>
              <a:rPr lang="ko-KR" altLang="en-US" b="1" dirty="0">
                <a:solidFill>
                  <a:srgbClr val="BCBEC4"/>
                </a:solidFill>
                <a:effectLst/>
              </a:rPr>
              <a:t> </a:t>
            </a:r>
            <a:r>
              <a:rPr lang="ko-KR" altLang="en-US" b="1" dirty="0"/>
              <a:t>행동 공간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에이전트가 이동할 층 선택 </a:t>
            </a:r>
            <a:r>
              <a:rPr lang="en-US" altLang="ko-KR" dirty="0"/>
              <a:t>(0 ~ </a:t>
            </a:r>
            <a:r>
              <a:rPr lang="en" altLang="ko-KR" dirty="0"/>
              <a:t>N-1).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err="1"/>
              <a:t>ㅁ</a:t>
            </a:r>
            <a:r>
              <a:rPr lang="ko-KR" altLang="en-US" b="1" dirty="0"/>
              <a:t> 보상 함수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승객 대기 시간에 따라 페널티</a:t>
            </a:r>
            <a:r>
              <a:rPr lang="en-US" altLang="ko-KR" dirty="0"/>
              <a:t>(-1 × </a:t>
            </a:r>
            <a:r>
              <a:rPr lang="ko-KR" altLang="en-US" dirty="0"/>
              <a:t>대기 시간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부여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요청 처리 시 대기 시간 감소 → 보상 증가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환경 동작 함수</a:t>
            </a:r>
            <a:r>
              <a:rPr lang="en-US" altLang="ko-KR" b="1" dirty="0"/>
              <a:t>:</a:t>
            </a:r>
          </a:p>
          <a:p>
            <a:pPr>
              <a:buFontTx/>
              <a:buNone/>
            </a:pPr>
            <a:r>
              <a:rPr lang="en" altLang="ko-KR" b="1" dirty="0"/>
              <a:t>reset()</a:t>
            </a:r>
            <a:r>
              <a:rPr lang="en" altLang="ko-KR" dirty="0"/>
              <a:t>: </a:t>
            </a:r>
            <a:r>
              <a:rPr lang="ko-KR" altLang="en-US" dirty="0"/>
              <a:t>환경 초기화</a:t>
            </a:r>
            <a:r>
              <a:rPr lang="en-US" altLang="ko-KR" dirty="0"/>
              <a:t>, </a:t>
            </a:r>
            <a:r>
              <a:rPr lang="ko-KR" altLang="en-US" dirty="0"/>
              <a:t>랜덤 요청 생성</a:t>
            </a:r>
            <a:r>
              <a:rPr lang="en-US" altLang="ko-KR" dirty="0"/>
              <a:t>.</a:t>
            </a:r>
          </a:p>
          <a:p>
            <a:pPr>
              <a:buFontTx/>
              <a:buNone/>
            </a:pPr>
            <a:r>
              <a:rPr lang="en" altLang="ko-KR" b="1" dirty="0"/>
              <a:t>step(action)</a:t>
            </a:r>
            <a:r>
              <a:rPr lang="en" altLang="ko-KR" dirty="0"/>
              <a:t>: </a:t>
            </a:r>
            <a:r>
              <a:rPr lang="ko-KR" altLang="en-US" dirty="0"/>
              <a:t>목표 층으로 이동 → 새로운 상태와 보상 반환</a:t>
            </a:r>
            <a:r>
              <a:rPr lang="en-US" altLang="ko-KR" dirty="0"/>
              <a:t>.</a:t>
            </a:r>
          </a:p>
          <a:p>
            <a:pPr marL="457200" lvl="1" indent="0">
              <a:buFontTx/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D87AF5-00BB-D50E-E315-0509F2D62B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62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2FF581-74A3-4A97-A84D-A91C762C65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61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329820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Corbel" panose="020B0503020204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1200" b="0" smtClean="0">
                <a:solidFill>
                  <a:srgbClr val="002060"/>
                </a:solidFill>
                <a:latin typeface="+mn-ea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1200" b="0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00" y="64800"/>
            <a:ext cx="8042031" cy="6413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5095D5-CF54-4B73-A88B-2E207E0900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07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254D-D485-4424-B9F6-B67A605DDF19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5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8A4EB-2A1B-B60E-7C34-379AA946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00" y="64800"/>
            <a:ext cx="8042031" cy="6413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310797-E8F0-33FF-3EAC-DF0D297E0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B02B1F-C918-4EA9-8A71-4A69BA71DD78}" type="slidenum">
              <a:rPr lang="en-GB" altLang="ko-KR" smtClean="0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4313576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8400" y="64800"/>
            <a:ext cx="8042031" cy="6413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F184-09B5-43E3-9B7A-CC3A5F5FC70F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410962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2FF581-74A3-4A97-A84D-A91C762C65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695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Corbel" panose="020B0503020204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5095D5-CF54-4B73-A88B-2E207E0900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4037ABE-D605-7DC2-CD98-5957AE0F5873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rgbClr val="9A1F4E"/>
              </a:gs>
              <a:gs pos="25000">
                <a:srgbClr val="9A1F4E"/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1656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140892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8A4EB-2A1B-B60E-7C34-379AA946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7828934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9BEA91-710F-4DA2-A57A-92029721C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6054"/>
          <a:stretch/>
        </p:blipFill>
        <p:spPr>
          <a:xfrm>
            <a:off x="-1256" y="-3606"/>
            <a:ext cx="9144000" cy="792606"/>
          </a:xfrm>
          <a:prstGeom prst="rect">
            <a:avLst/>
          </a:prstGeom>
        </p:spPr>
      </p:pic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16" y="6560298"/>
            <a:ext cx="117020" cy="1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757623" eaLnBrk="0" hangingPunct="0">
              <a:defRPr sz="738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4B02B1F-C918-4EA9-8A71-4A69BA71DD7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455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591A48D-7862-4BD3-BDC0-4940E5CAC7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396649"/>
            <a:ext cx="1495572" cy="276754"/>
          </a:xfrm>
          <a:prstGeom prst="rect">
            <a:avLst/>
          </a:prstGeom>
        </p:spPr>
      </p:pic>
      <p:sp>
        <p:nvSpPr>
          <p:cNvPr id="3" name="Rectangle 6">
            <a:extLst>
              <a:ext uri="{FF2B5EF4-FFF2-40B4-BE49-F238E27FC236}">
                <a16:creationId xmlns:a16="http://schemas.microsoft.com/office/drawing/2014/main" id="{008097E2-E215-16CD-58E7-6BD749988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9971" y="6510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1" r:id="rId2"/>
    <p:sldLayoutId id="2147483772" r:id="rId3"/>
    <p:sldLayoutId id="2147483794" r:id="rId4"/>
    <p:sldLayoutId id="2147483773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Corbel" panose="020B0503020204020204" pitchFamily="34" charset="0"/>
          <a:ea typeface="+mn-ea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Corbel" panose="020B0503020204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Corbel" panose="020B0503020204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Corbel" panose="020B0503020204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FF8754-B9F3-D76F-38C3-B0091EEFC5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C00000">
                <a:tint val="45000"/>
                <a:satMod val="400000"/>
              </a:srgbClr>
            </a:duotone>
          </a:blip>
          <a:srcRect r="24209"/>
          <a:stretch/>
        </p:blipFill>
        <p:spPr>
          <a:xfrm>
            <a:off x="-1255" y="-3606"/>
            <a:ext cx="7376881" cy="792606"/>
          </a:xfrm>
          <a:custGeom>
            <a:avLst/>
            <a:gdLst>
              <a:gd name="connsiteX0" fmla="*/ 0 w 7376881"/>
              <a:gd name="connsiteY0" fmla="*/ 0 h 792606"/>
              <a:gd name="connsiteX1" fmla="*/ 7376881 w 7376881"/>
              <a:gd name="connsiteY1" fmla="*/ 0 h 792606"/>
              <a:gd name="connsiteX2" fmla="*/ 7335083 w 7376881"/>
              <a:gd name="connsiteY2" fmla="*/ 72101 h 792606"/>
              <a:gd name="connsiteX3" fmla="*/ 6478558 w 7376881"/>
              <a:gd name="connsiteY3" fmla="*/ 773769 h 792606"/>
              <a:gd name="connsiteX4" fmla="*/ 6439960 w 7376881"/>
              <a:gd name="connsiteY4" fmla="*/ 792606 h 792606"/>
              <a:gd name="connsiteX5" fmla="*/ 0 w 7376881"/>
              <a:gd name="connsiteY5" fmla="*/ 792606 h 79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76881" h="792606">
                <a:moveTo>
                  <a:pt x="0" y="0"/>
                </a:moveTo>
                <a:lnTo>
                  <a:pt x="7376881" y="0"/>
                </a:lnTo>
                <a:lnTo>
                  <a:pt x="7335083" y="72101"/>
                </a:lnTo>
                <a:cubicBezTo>
                  <a:pt x="7153136" y="331561"/>
                  <a:pt x="6859280" y="569153"/>
                  <a:pt x="6478558" y="773769"/>
                </a:cubicBezTo>
                <a:lnTo>
                  <a:pt x="6439960" y="792606"/>
                </a:lnTo>
                <a:lnTo>
                  <a:pt x="0" y="792606"/>
                </a:lnTo>
                <a:close/>
              </a:path>
            </a:pathLst>
          </a:custGeom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39971" y="6510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455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591A48D-7862-4BD3-BDC0-4940E5CAC7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396649"/>
            <a:ext cx="1495572" cy="27675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617EA2C-9563-3A9C-CD52-0AE019419479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rgbClr val="9A1F4E"/>
              </a:gs>
              <a:gs pos="25000">
                <a:srgbClr val="9A1F4E"/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B15DAD-E0C6-A00C-DFBE-C16F6DB1373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BDD22-E678-EB87-D6D2-EB743F53AA76}"/>
              </a:ext>
            </a:extLst>
          </p:cNvPr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1200" b="0" smtClean="0">
                <a:solidFill>
                  <a:srgbClr val="002060"/>
                </a:solidFill>
                <a:latin typeface="+mn-ea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1200" b="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066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Corbel" panose="020B0503020204020204" pitchFamily="34" charset="0"/>
          <a:ea typeface="+mn-ea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Corbel" panose="020B0503020204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Corbel" panose="020B0503020204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Corbel" panose="020B0503020204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016960" y="2193435"/>
            <a:ext cx="7110079" cy="665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</a:rPr>
              <a:t>강화학습</a:t>
            </a:r>
            <a:endParaRPr lang="en-US" altLang="ko-KR" sz="3200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12AAC-3E69-1D46-503B-5B89E4C8F6DA}"/>
              </a:ext>
            </a:extLst>
          </p:cNvPr>
          <p:cNvSpPr txBox="1"/>
          <p:nvPr/>
        </p:nvSpPr>
        <p:spPr>
          <a:xfrm>
            <a:off x="656956" y="3068996"/>
            <a:ext cx="7830088" cy="519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2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Q Learning 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응용 논문 발표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571C43D-1094-CBC8-93A7-E64A401C7D9C}"/>
              </a:ext>
            </a:extLst>
          </p:cNvPr>
          <p:cNvSpPr/>
          <p:nvPr/>
        </p:nvSpPr>
        <p:spPr bwMode="auto">
          <a:xfrm>
            <a:off x="115260" y="102298"/>
            <a:ext cx="2678427" cy="270003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chemeClr val="bg1"/>
                </a:solidFill>
              </a:rPr>
              <a:t>Project #1</a:t>
            </a: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130A7CF-B6BD-6724-03E1-0D227F967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381" y="4509012"/>
            <a:ext cx="3330037" cy="150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marL="0" indent="0" algn="l" defTabSz="647700" rtl="0" eaLnBrk="0" fontAlgn="base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None/>
              <a:defRPr sz="16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44500" indent="-180975" algn="l" defTabSz="647700" rtl="0" eaLnBrk="0" fontAlgn="base" hangingPunct="0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>
                <a:srgbClr val="F37121"/>
              </a:buClr>
              <a:buFont typeface="Arial Unicode MS" pitchFamily="50" charset="-127"/>
              <a:buChar char="–"/>
              <a:defRPr sz="1400">
                <a:solidFill>
                  <a:srgbClr val="000000"/>
                </a:solidFill>
                <a:latin typeface="+mn-lt"/>
              </a:defRPr>
            </a:lvl2pPr>
            <a:lvl3pPr marL="628650" indent="-182563" algn="l" defTabSz="647700" rtl="0" eaLnBrk="0" fontAlgn="base" hangingPunct="0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3pPr>
            <a:lvl4pPr marL="811213" indent="-180975" algn="l" defTabSz="647700" rtl="0" eaLnBrk="0" fontAlgn="base" hangingPunct="0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Arial" pitchFamily="34" charset="0"/>
              <a:buChar char="-"/>
              <a:defRPr sz="1400">
                <a:solidFill>
                  <a:srgbClr val="000000"/>
                </a:solidFill>
                <a:latin typeface="+mn-lt"/>
              </a:defRPr>
            </a:lvl4pPr>
            <a:lvl5pPr marL="993775" indent="-180975" algn="l" defTabSz="647700" rtl="0" eaLnBrk="0" fontAlgn="base" hangingPunct="0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5pPr>
            <a:lvl6pPr marL="14509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6pPr>
            <a:lvl7pPr marL="19081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7pPr>
            <a:lvl8pPr marL="23653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8pPr>
            <a:lvl9pPr marL="28225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eaLnBrk="1" hangingPunct="1"/>
            <a:r>
              <a:rPr lang="ko-KR" altLang="en-US" b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학과 </a:t>
            </a:r>
            <a:r>
              <a:rPr lang="en-US" altLang="ko-KR" b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b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solidFill>
                  <a:schemeClr val="accent1"/>
                </a:solidFill>
                <a:latin typeface="맑은 고딕" pitchFamily="50" charset="-127"/>
              </a:rPr>
              <a:t>산업인공지능학과 </a:t>
            </a:r>
            <a:endParaRPr lang="en-US" altLang="ko-KR" b="0" dirty="0">
              <a:solidFill>
                <a:schemeClr val="accent1"/>
              </a:solidFill>
              <a:latin typeface="맑은 고딕" pitchFamily="50" charset="-127"/>
            </a:endParaRPr>
          </a:p>
          <a:p>
            <a:pPr eaLnBrk="1" hangingPunct="1"/>
            <a:r>
              <a:rPr lang="ko-KR" altLang="en-US" b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학번 </a:t>
            </a:r>
            <a:r>
              <a:rPr lang="en-US" altLang="ko-KR" b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b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i="0" dirty="0">
                <a:solidFill>
                  <a:schemeClr val="accent1"/>
                </a:solidFill>
                <a:effectLst/>
                <a:latin typeface="Google Sans"/>
              </a:rPr>
              <a:t>2024254022</a:t>
            </a:r>
            <a:endParaRPr lang="en-US" altLang="ko-KR" b="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b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b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b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정현일</a:t>
            </a:r>
            <a:endParaRPr lang="en-US" altLang="ko-KR" b="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50000"/>
              </a:lnSpc>
            </a:pPr>
            <a:endParaRPr lang="en-US" altLang="ko-KR" b="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b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2025.04.21.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24F41-A5B5-FCF3-BAA1-48B9B3290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650D0297-B759-00BC-5919-AA320CCBC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5522003" cy="328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800" kern="0" dirty="0">
                <a:solidFill>
                  <a:schemeClr val="accent1">
                    <a:lumMod val="75000"/>
                  </a:schemeClr>
                </a:solidFill>
              </a:rPr>
              <a:t>Agent</a:t>
            </a: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 정의 </a:t>
            </a:r>
            <a:r>
              <a:rPr lang="en" altLang="ko-KR" sz="1800" kern="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" altLang="ko-KR" sz="1800" kern="0" dirty="0" err="1">
                <a:solidFill>
                  <a:schemeClr val="accent1">
                    <a:lumMod val="75000"/>
                  </a:schemeClr>
                </a:solidFill>
              </a:rPr>
              <a:t>QLearningElevatorAgent</a:t>
            </a:r>
            <a:r>
              <a:rPr lang="en" altLang="ko-KR" sz="1800" kern="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C635A4-3B76-915E-E230-DD698C48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샘플코드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70CF06-20B8-D764-A0E1-8239E79F2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76805"/>
            <a:ext cx="6586230" cy="45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8097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24F41-A5B5-FCF3-BAA1-48B9B3290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650D0297-B759-00BC-5919-AA320CCBC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5522003" cy="328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학습결과 및 요약</a:t>
            </a:r>
            <a:endParaRPr lang="en" altLang="ko-KR" sz="18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C635A4-3B76-915E-E230-DD698C48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샘플코드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31D7A4-7A57-A7EB-BECD-A9E6D8624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13" y="1443891"/>
            <a:ext cx="3721982" cy="46851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FE0945-2D34-7960-BC28-AAD57F7BE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811" y="1409258"/>
            <a:ext cx="4352176" cy="477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1587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A7D46-C139-9199-B45A-7A777DE93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37717338-6C73-0DAB-541E-C2131D16D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3" y="1088974"/>
            <a:ext cx="8312034" cy="497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 marL="165744" indent="-201744" algn="l" rtl="0" eaLnBrk="0" hangingPunct="0">
              <a:lnSpc>
                <a:spcPct val="100000"/>
              </a:lnSpc>
              <a:spcBef>
                <a:spcPts val="1008"/>
              </a:spcBef>
              <a:buNone/>
            </a:pPr>
            <a:r>
              <a:rPr lang="en" sz="1200" b="1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1. </a:t>
            </a:r>
            <a:r>
              <a:rPr lang="en" sz="1200" b="1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RLevator</a:t>
            </a:r>
            <a:r>
              <a:rPr lang="en" sz="1200" b="1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: Using Reinforcement Learning to Make a Smarter Elevator</a:t>
            </a:r>
            <a:endParaRPr lang="en" sz="120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pPr marL="165744" indent="-201744" algn="l" rtl="0" eaLnBrk="0" hangingPunct="0">
              <a:lnSpc>
                <a:spcPct val="100000"/>
              </a:lnSpc>
              <a:spcBef>
                <a:spcPts val="1008"/>
              </a:spcBef>
              <a:buNone/>
            </a:pPr>
            <a:r>
              <a:rPr lang="en" altLang="ko-KR" sz="1200" b="1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https://</a:t>
            </a:r>
            <a:r>
              <a:rPr lang="en" altLang="ko-KR" sz="1200" b="1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github.com</a:t>
            </a:r>
            <a:r>
              <a:rPr lang="en" altLang="ko-KR" sz="1200" b="1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/</a:t>
            </a:r>
            <a:r>
              <a:rPr lang="en" altLang="ko-KR" sz="1200" b="1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tnarayanan</a:t>
            </a:r>
            <a:r>
              <a:rPr lang="en" altLang="ko-KR" sz="1200" b="1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/</a:t>
            </a:r>
            <a:r>
              <a:rPr lang="en" altLang="ko-KR" sz="1200" b="1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RLevator</a:t>
            </a:r>
            <a:endParaRPr lang="en" sz="120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098DF2-0FED-0E54-CAA4-04A96F7E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 </a:t>
            </a:r>
            <a:r>
              <a:rPr lang="ko-KR" altLang="en-US" dirty="0"/>
              <a:t>문헌</a:t>
            </a:r>
          </a:p>
        </p:txBody>
      </p:sp>
    </p:spTree>
    <p:extLst>
      <p:ext uri="{BB962C8B-B14F-4D97-AF65-F5344CB8AC3E}">
        <p14:creationId xmlns:p14="http://schemas.microsoft.com/office/powerpoint/2010/main" val="178811343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016960" y="2078985"/>
            <a:ext cx="7110079" cy="2133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감사합니다</a:t>
            </a:r>
            <a:endParaRPr lang="en-US" altLang="ko-KR" sz="5400" b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5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Q&amp;A</a:t>
            </a:r>
            <a:endParaRPr lang="ko-KR" altLang="en-US" sz="5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9323391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70E02-3417-9313-EC23-20CF483FF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7E1CE6F-76AD-000F-FC26-1ED75C8B7A1E}"/>
              </a:ext>
            </a:extLst>
          </p:cNvPr>
          <p:cNvSpPr/>
          <p:nvPr/>
        </p:nvSpPr>
        <p:spPr bwMode="auto">
          <a:xfrm>
            <a:off x="1007441" y="1583763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44DB7F6-FF4D-9D0C-9F40-0FE318A46B04}"/>
              </a:ext>
            </a:extLst>
          </p:cNvPr>
          <p:cNvGrpSpPr/>
          <p:nvPr/>
        </p:nvGrpSpPr>
        <p:grpSpPr>
          <a:xfrm>
            <a:off x="684584" y="1494115"/>
            <a:ext cx="892810" cy="892810"/>
            <a:chOff x="611956" y="1268976"/>
            <a:chExt cx="772344" cy="77234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3373F4-2E7B-8903-8CE2-0B4727255424}"/>
                </a:ext>
              </a:extLst>
            </p:cNvPr>
            <p:cNvSpPr/>
            <p:nvPr/>
          </p:nvSpPr>
          <p:spPr bwMode="auto">
            <a:xfrm>
              <a:off x="611956" y="1268976"/>
              <a:ext cx="772344" cy="77234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rgbClr val="12275E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원형: 비어 있음 9">
              <a:extLst>
                <a:ext uri="{FF2B5EF4-FFF2-40B4-BE49-F238E27FC236}">
                  <a16:creationId xmlns:a16="http://schemas.microsoft.com/office/drawing/2014/main" id="{2C433100-51C9-040F-E15D-ECEE4E91FD4B}"/>
                </a:ext>
              </a:extLst>
            </p:cNvPr>
            <p:cNvSpPr/>
            <p:nvPr/>
          </p:nvSpPr>
          <p:spPr bwMode="auto">
            <a:xfrm>
              <a:off x="641596" y="1298616"/>
              <a:ext cx="713064" cy="713064"/>
            </a:xfrm>
            <a:prstGeom prst="donut">
              <a:avLst>
                <a:gd name="adj" fmla="val 15399"/>
              </a:avLst>
            </a:prstGeom>
            <a:solidFill>
              <a:srgbClr val="12275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C0C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63AB9A9-9021-5A6F-0EA2-F269AB9BFEEB}"/>
              </a:ext>
            </a:extLst>
          </p:cNvPr>
          <p:cNvSpPr txBox="1"/>
          <p:nvPr/>
        </p:nvSpPr>
        <p:spPr>
          <a:xfrm>
            <a:off x="1016960" y="858239"/>
            <a:ext cx="7110079" cy="59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CONTENTS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CB832B4C-A785-B90A-53E1-EEB7FDBA694E}"/>
              </a:ext>
            </a:extLst>
          </p:cNvPr>
          <p:cNvSpPr/>
          <p:nvPr/>
        </p:nvSpPr>
        <p:spPr bwMode="auto">
          <a:xfrm>
            <a:off x="1007441" y="2513122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906A9AF-C8CB-2CE4-1191-BDD34460B712}"/>
              </a:ext>
            </a:extLst>
          </p:cNvPr>
          <p:cNvGrpSpPr/>
          <p:nvPr/>
        </p:nvGrpSpPr>
        <p:grpSpPr>
          <a:xfrm>
            <a:off x="684584" y="2423474"/>
            <a:ext cx="892810" cy="892810"/>
            <a:chOff x="611956" y="1268976"/>
            <a:chExt cx="772344" cy="772344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B107DAFD-9A61-9215-2786-657BC8F93286}"/>
                </a:ext>
              </a:extLst>
            </p:cNvPr>
            <p:cNvSpPr/>
            <p:nvPr/>
          </p:nvSpPr>
          <p:spPr bwMode="auto">
            <a:xfrm>
              <a:off x="611956" y="1268976"/>
              <a:ext cx="772344" cy="77234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rgbClr val="12275E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II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원형: 비어 있음 69">
              <a:extLst>
                <a:ext uri="{FF2B5EF4-FFF2-40B4-BE49-F238E27FC236}">
                  <a16:creationId xmlns:a16="http://schemas.microsoft.com/office/drawing/2014/main" id="{FE03CDB2-3657-1F6D-113B-0C30131481C2}"/>
                </a:ext>
              </a:extLst>
            </p:cNvPr>
            <p:cNvSpPr/>
            <p:nvPr/>
          </p:nvSpPr>
          <p:spPr bwMode="auto">
            <a:xfrm>
              <a:off x="641596" y="1298616"/>
              <a:ext cx="713064" cy="713064"/>
            </a:xfrm>
            <a:prstGeom prst="donut">
              <a:avLst>
                <a:gd name="adj" fmla="val 15399"/>
              </a:avLst>
            </a:prstGeom>
            <a:solidFill>
              <a:srgbClr val="12275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C0C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71B02D9E-1E71-E7CE-557A-0A0E94437863}"/>
              </a:ext>
            </a:extLst>
          </p:cNvPr>
          <p:cNvSpPr/>
          <p:nvPr/>
        </p:nvSpPr>
        <p:spPr bwMode="auto">
          <a:xfrm>
            <a:off x="1007441" y="3442481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D185EA5-580C-659B-0138-EC5E05E0FB39}"/>
              </a:ext>
            </a:extLst>
          </p:cNvPr>
          <p:cNvSpPr/>
          <p:nvPr/>
        </p:nvSpPr>
        <p:spPr bwMode="auto">
          <a:xfrm>
            <a:off x="684584" y="3352833"/>
            <a:ext cx="892810" cy="89281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solidFill>
                <a:srgbClr val="1227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원형: 비어 있음 74">
            <a:extLst>
              <a:ext uri="{FF2B5EF4-FFF2-40B4-BE49-F238E27FC236}">
                <a16:creationId xmlns:a16="http://schemas.microsoft.com/office/drawing/2014/main" id="{8F198A70-FC60-0877-B322-9360D1ACD8FD}"/>
              </a:ext>
            </a:extLst>
          </p:cNvPr>
          <p:cNvSpPr/>
          <p:nvPr/>
        </p:nvSpPr>
        <p:spPr bwMode="auto">
          <a:xfrm>
            <a:off x="718847" y="3387096"/>
            <a:ext cx="824284" cy="824284"/>
          </a:xfrm>
          <a:prstGeom prst="donut">
            <a:avLst>
              <a:gd name="adj" fmla="val 15399"/>
            </a:avLst>
          </a:prstGeom>
          <a:solidFill>
            <a:srgbClr val="1227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9A1F4E"/>
              </a:solidFill>
              <a:effectLst/>
              <a:latin typeface="Arial" charset="0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1452986-DABC-30DA-C446-FB53EF55A64E}"/>
              </a:ext>
            </a:extLst>
          </p:cNvPr>
          <p:cNvSpPr/>
          <p:nvPr/>
        </p:nvSpPr>
        <p:spPr bwMode="auto">
          <a:xfrm>
            <a:off x="1007441" y="4371840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01D40BA-86E6-050D-8ED4-8652281AA359}"/>
              </a:ext>
            </a:extLst>
          </p:cNvPr>
          <p:cNvSpPr/>
          <p:nvPr/>
        </p:nvSpPr>
        <p:spPr bwMode="auto">
          <a:xfrm>
            <a:off x="684584" y="4282192"/>
            <a:ext cx="892810" cy="89281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solidFill>
                <a:srgbClr val="1227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원형: 비어 있음 79">
            <a:extLst>
              <a:ext uri="{FF2B5EF4-FFF2-40B4-BE49-F238E27FC236}">
                <a16:creationId xmlns:a16="http://schemas.microsoft.com/office/drawing/2014/main" id="{B4D7C20E-7284-6173-CF49-1DDE69650CE0}"/>
              </a:ext>
            </a:extLst>
          </p:cNvPr>
          <p:cNvSpPr/>
          <p:nvPr/>
        </p:nvSpPr>
        <p:spPr bwMode="auto">
          <a:xfrm>
            <a:off x="718847" y="4316455"/>
            <a:ext cx="824284" cy="824284"/>
          </a:xfrm>
          <a:prstGeom prst="donut">
            <a:avLst>
              <a:gd name="adj" fmla="val 15399"/>
            </a:avLst>
          </a:prstGeom>
          <a:solidFill>
            <a:srgbClr val="1227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9A1F4E"/>
              </a:solidFill>
              <a:effectLst/>
              <a:latin typeface="Arial" charset="0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BD59DEE-2319-7898-87A5-8370B2DBDCD8}"/>
              </a:ext>
            </a:extLst>
          </p:cNvPr>
          <p:cNvSpPr/>
          <p:nvPr/>
        </p:nvSpPr>
        <p:spPr bwMode="auto">
          <a:xfrm>
            <a:off x="1007441" y="5301201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4D1452B7-32FC-E53F-7ED7-9758B0E1F153}"/>
              </a:ext>
            </a:extLst>
          </p:cNvPr>
          <p:cNvSpPr/>
          <p:nvPr/>
        </p:nvSpPr>
        <p:spPr bwMode="auto">
          <a:xfrm>
            <a:off x="684584" y="5211553"/>
            <a:ext cx="892810" cy="89281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solidFill>
                <a:srgbClr val="1227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원형: 비어 있음 84">
            <a:extLst>
              <a:ext uri="{FF2B5EF4-FFF2-40B4-BE49-F238E27FC236}">
                <a16:creationId xmlns:a16="http://schemas.microsoft.com/office/drawing/2014/main" id="{157A5F63-566D-25E2-6244-A31A611B1811}"/>
              </a:ext>
            </a:extLst>
          </p:cNvPr>
          <p:cNvSpPr/>
          <p:nvPr/>
        </p:nvSpPr>
        <p:spPr bwMode="auto">
          <a:xfrm>
            <a:off x="718847" y="5245816"/>
            <a:ext cx="824284" cy="824284"/>
          </a:xfrm>
          <a:prstGeom prst="donut">
            <a:avLst>
              <a:gd name="adj" fmla="val 15399"/>
            </a:avLst>
          </a:prstGeom>
          <a:solidFill>
            <a:srgbClr val="1227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9A1F4E"/>
              </a:solidFill>
              <a:effectLst/>
              <a:latin typeface="Arial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185146-9791-486D-69D7-EF78025638B0}"/>
              </a:ext>
            </a:extLst>
          </p:cNvPr>
          <p:cNvSpPr txBox="1"/>
          <p:nvPr/>
        </p:nvSpPr>
        <p:spPr>
          <a:xfrm>
            <a:off x="1911844" y="1643397"/>
            <a:ext cx="8960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논문 </a:t>
            </a:r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DB39E71-0A0A-BC03-2274-739250D53486}"/>
              </a:ext>
            </a:extLst>
          </p:cNvPr>
          <p:cNvSpPr txBox="1"/>
          <p:nvPr/>
        </p:nvSpPr>
        <p:spPr>
          <a:xfrm>
            <a:off x="1911844" y="1978237"/>
            <a:ext cx="604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Using Reinforcement Learning to Make a Smarter Elevator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논문 소개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4A7EBCB-10ED-0A4A-72EE-FBB93E6E90DA}"/>
              </a:ext>
            </a:extLst>
          </p:cNvPr>
          <p:cNvSpPr txBox="1"/>
          <p:nvPr/>
        </p:nvSpPr>
        <p:spPr>
          <a:xfrm>
            <a:off x="1891949" y="2533813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엘리베이터 환경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AE6A570-1F99-2BE3-0F53-25CF4E465B3D}"/>
              </a:ext>
            </a:extLst>
          </p:cNvPr>
          <p:cNvSpPr txBox="1"/>
          <p:nvPr/>
        </p:nvSpPr>
        <p:spPr>
          <a:xfrm>
            <a:off x="1911844" y="2914409"/>
            <a:ext cx="2682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관측공간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행동공간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보상함수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D70BE0A-6F25-7259-EE57-2AA0793C797E}"/>
              </a:ext>
            </a:extLst>
          </p:cNvPr>
          <p:cNvSpPr txBox="1"/>
          <p:nvPr/>
        </p:nvSpPr>
        <p:spPr>
          <a:xfrm>
            <a:off x="1891949" y="3458906"/>
            <a:ext cx="2417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강화학습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(RL Agent)</a:t>
            </a:r>
            <a:endParaRPr lang="ko-KR" altLang="en-US" sz="2000" b="1" dirty="0">
              <a:solidFill>
                <a:srgbClr val="12275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CE7C25-4275-8625-A44C-C578BEA75030}"/>
              </a:ext>
            </a:extLst>
          </p:cNvPr>
          <p:cNvSpPr txBox="1"/>
          <p:nvPr/>
        </p:nvSpPr>
        <p:spPr>
          <a:xfrm>
            <a:off x="1911844" y="3839502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RL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에이전트 개념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EB72F57-4BB7-5D88-569B-2F3FC2196FE6}"/>
              </a:ext>
            </a:extLst>
          </p:cNvPr>
          <p:cNvSpPr txBox="1"/>
          <p:nvPr/>
        </p:nvSpPr>
        <p:spPr>
          <a:xfrm>
            <a:off x="1891949" y="4395078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시험결과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4A24CC2-FBB0-32F4-F482-1EE9DCE1AD24}"/>
              </a:ext>
            </a:extLst>
          </p:cNvPr>
          <p:cNvSpPr txBox="1"/>
          <p:nvPr/>
        </p:nvSpPr>
        <p:spPr>
          <a:xfrm>
            <a:off x="1911844" y="4775674"/>
            <a:ext cx="303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시험결과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Karp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알고리즘 비교 결과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DCD9292-7992-5B6A-A39D-3F6EF1859311}"/>
              </a:ext>
            </a:extLst>
          </p:cNvPr>
          <p:cNvSpPr txBox="1"/>
          <p:nvPr/>
        </p:nvSpPr>
        <p:spPr>
          <a:xfrm>
            <a:off x="1891949" y="5317626"/>
            <a:ext cx="16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샘플코드 구현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63D5396-8747-F0DB-A672-B9552FEC6550}"/>
              </a:ext>
            </a:extLst>
          </p:cNvPr>
          <p:cNvSpPr txBox="1"/>
          <p:nvPr/>
        </p:nvSpPr>
        <p:spPr>
          <a:xfrm>
            <a:off x="1911844" y="5698222"/>
            <a:ext cx="2297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Q-learning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강화학습 결과</a:t>
            </a:r>
          </a:p>
        </p:txBody>
      </p:sp>
      <p:sp>
        <p:nvSpPr>
          <p:cNvPr id="97" name="제목 96">
            <a:extLst>
              <a:ext uri="{FF2B5EF4-FFF2-40B4-BE49-F238E27FC236}">
                <a16:creationId xmlns:a16="http://schemas.microsoft.com/office/drawing/2014/main" id="{6449DDCE-00F9-EE78-73DB-E3DB540E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8884553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C633F-B60D-FEBA-ED2F-B3F10B03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b="1" dirty="0"/>
              <a:t>논문 </a:t>
            </a:r>
            <a:r>
              <a:rPr lang="ko-KR" altLang="en-US" dirty="0"/>
              <a:t>개요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1F0EB-366E-176B-B814-2DB9DFBAD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905653"/>
            <a:ext cx="8312034" cy="320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선정 논문 이유</a:t>
            </a:r>
            <a:endParaRPr lang="en-US" altLang="ko-KR" kern="0" dirty="0">
              <a:solidFill>
                <a:srgbClr val="0033CC"/>
              </a:solidFill>
              <a:latin typeface="+mn-ea"/>
              <a:ea typeface="+mn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E1179E2-E1B0-6E95-FDFF-37D61A407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517705"/>
              </p:ext>
            </p:extLst>
          </p:nvPr>
        </p:nvGraphicFramePr>
        <p:xfrm>
          <a:off x="557814" y="1380823"/>
          <a:ext cx="810009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719">
                  <a:extLst>
                    <a:ext uri="{9D8B030D-6E8A-4147-A177-3AD203B41FA5}">
                      <a16:colId xmlns:a16="http://schemas.microsoft.com/office/drawing/2014/main" val="4170148597"/>
                    </a:ext>
                  </a:extLst>
                </a:gridCol>
                <a:gridCol w="6251371">
                  <a:extLst>
                    <a:ext uri="{9D8B030D-6E8A-4147-A177-3AD203B41FA5}">
                      <a16:colId xmlns:a16="http://schemas.microsoft.com/office/drawing/2014/main" val="974918593"/>
                    </a:ext>
                  </a:extLst>
                </a:gridCol>
              </a:tblGrid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논문 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en" altLang="ko-K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Using Reinforcement Learning to Make a Smarter </a:t>
                      </a:r>
                      <a:r>
                        <a:rPr lang="en" altLang="ko-KR" sz="14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Elevato</a:t>
                      </a:r>
                      <a:r>
                        <a:rPr lang="en-US" altLang="ko-K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강화학습을 활용한 스마트 엘리베이터 제어</a:t>
                      </a:r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087363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137B3718-7BC6-FD1E-BBB8-BE29677A0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489" y="1958789"/>
            <a:ext cx="8436036" cy="320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 marL="411480" indent="0" algn="l" rtl="0" eaLnBrk="0" hangingPunct="0">
              <a:lnSpc>
                <a:spcPct val="130000"/>
              </a:lnSpc>
              <a:spcBef>
                <a:spcPts val="600"/>
              </a:spcBef>
              <a:buNone/>
            </a:pPr>
            <a:r>
              <a:rPr lang="ko-KR" altLang="en-US" sz="18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객체지향 엘리베이터 구현 </a:t>
            </a:r>
            <a:endParaRPr lang="en-US" altLang="ko-KR" sz="1800" b="1" dirty="0">
              <a:solidFill>
                <a:srgbClr val="000000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C33FCF7-A23C-221C-63E9-2C7B81807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873210"/>
              </p:ext>
            </p:extLst>
          </p:nvPr>
        </p:nvGraphicFramePr>
        <p:xfrm>
          <a:off x="557814" y="2356177"/>
          <a:ext cx="8100090" cy="3782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719">
                  <a:extLst>
                    <a:ext uri="{9D8B030D-6E8A-4147-A177-3AD203B41FA5}">
                      <a16:colId xmlns:a16="http://schemas.microsoft.com/office/drawing/2014/main" val="4170148597"/>
                    </a:ext>
                  </a:extLst>
                </a:gridCol>
                <a:gridCol w="6251371">
                  <a:extLst>
                    <a:ext uri="{9D8B030D-6E8A-4147-A177-3AD203B41FA5}">
                      <a16:colId xmlns:a16="http://schemas.microsoft.com/office/drawing/2014/main" val="974918593"/>
                    </a:ext>
                  </a:extLst>
                </a:gridCol>
              </a:tblGrid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1998</a:t>
                      </a: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년 복학 후 객체지향 프로그래밍 언어론 과제로 엘리베이터 구현</a:t>
                      </a:r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087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제약사항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– </a:t>
                      </a: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엘리베이터 스케줄링</a:t>
                      </a:r>
                    </a:p>
                    <a:p>
                      <a:pPr fontAlgn="base"/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시작시간 </a:t>
                      </a:r>
                      <a:r>
                        <a:rPr lang="en-US" altLang="ko-KR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: 0</a:t>
                      </a: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초부터 시작</a:t>
                      </a:r>
                      <a:r>
                        <a:rPr lang="en-US" altLang="ko-KR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.</a:t>
                      </a:r>
                    </a:p>
                    <a:p>
                      <a:pPr fontAlgn="base"/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건물안으로 들어오는 사람들의 수 </a:t>
                      </a:r>
                      <a:r>
                        <a:rPr lang="en-US" altLang="ko-KR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: 1 ~ 10 </a:t>
                      </a: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까지 랜덤하게 입력</a:t>
                      </a:r>
                    </a:p>
                    <a:p>
                      <a:pPr fontAlgn="base"/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건물안에 총 사람들 수 </a:t>
                      </a:r>
                      <a:r>
                        <a:rPr lang="en-US" altLang="ko-KR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: 100</a:t>
                      </a: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명</a:t>
                      </a:r>
                    </a:p>
                    <a:p>
                      <a:pPr fontAlgn="base"/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엘리베이터 이동 시간 </a:t>
                      </a:r>
                      <a:r>
                        <a:rPr lang="en-US" altLang="ko-KR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: 1</a:t>
                      </a: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초</a:t>
                      </a:r>
                    </a:p>
                    <a:p>
                      <a:pPr fontAlgn="base"/>
                      <a:r>
                        <a:rPr lang="ko-KR" altLang="en-US" sz="14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문열고</a:t>
                      </a: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사람내리는</a:t>
                      </a: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 시간 </a:t>
                      </a:r>
                      <a:r>
                        <a:rPr lang="en-US" altLang="ko-KR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: 1</a:t>
                      </a: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초</a:t>
                      </a:r>
                    </a:p>
                    <a:p>
                      <a:pPr fontAlgn="base"/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종료 버튼을 누를 때 가지 실행을 계속한다</a:t>
                      </a:r>
                      <a:r>
                        <a:rPr lang="en-US" altLang="ko-KR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642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Class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  <a:p>
                      <a:pPr fontAlgn="base"/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  <a:p>
                      <a:pPr fontAlgn="base"/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  <a:p>
                      <a:pPr fontAlgn="base"/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  <a:p>
                      <a:pPr fontAlgn="base"/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  <a:p>
                      <a:pPr fontAlgn="base"/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  <a:p>
                      <a:pPr fontAlgn="base"/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  <a:p>
                      <a:pPr fontAlgn="base"/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211700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EF39DE3C-E9D5-FF04-32A2-7B36A73DE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844" y="4324857"/>
            <a:ext cx="4320048" cy="183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396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B64757B-96D9-EFBA-0C96-626D20E91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489" y="1802294"/>
            <a:ext cx="8436036" cy="1881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 marL="411480" indent="0" algn="l" rtl="0" eaLnBrk="0" hangingPunct="0">
              <a:lnSpc>
                <a:spcPct val="130000"/>
              </a:lnSpc>
              <a:spcBef>
                <a:spcPts val="600"/>
              </a:spcBef>
              <a:buNone/>
            </a:pPr>
            <a:r>
              <a:rPr lang="ko-KR" altLang="en-US" sz="1800" b="1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연구목적</a:t>
            </a:r>
            <a:endParaRPr lang="en-US" altLang="ko-KR" sz="1800" b="1" dirty="0">
              <a:solidFill>
                <a:srgbClr val="000000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sz="1600" dirty="0"/>
              <a:t>기존 엘리베이터 알고리즘은 비효율적인 운행 경로로 인해 대기 시간 증가</a:t>
            </a:r>
            <a:endParaRPr lang="en-US" altLang="ko-KR" sz="1600" dirty="0"/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sz="1600" b="1" dirty="0"/>
              <a:t>강화학습</a:t>
            </a:r>
            <a:r>
              <a:rPr lang="ko-KR" altLang="en-US" sz="1600" dirty="0"/>
              <a:t> 기반 알고리즘으로 대기 시간을 최소화</a:t>
            </a:r>
            <a:endParaRPr lang="en-US" altLang="ko-KR" sz="1600" dirty="0"/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dirty="0"/>
              <a:t>승객의 </a:t>
            </a:r>
            <a:r>
              <a:rPr lang="ko-KR" altLang="en-US" b="1" dirty="0"/>
              <a:t>요청부터 목적지 도착까지의 총 시간</a:t>
            </a:r>
            <a:r>
              <a:rPr lang="ko-KR" altLang="en-US" dirty="0"/>
              <a:t>을 줄이는 것이 핵심 목표</a:t>
            </a:r>
            <a:endParaRPr lang="en-US" altLang="ko-KR" sz="1600" dirty="0"/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endParaRPr lang="en-US" altLang="ko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4C633F-B60D-FEBA-ED2F-B3F10B03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b="1" dirty="0"/>
              <a:t>논문 </a:t>
            </a:r>
            <a:r>
              <a:rPr lang="ko-KR" altLang="en-US" dirty="0"/>
              <a:t>개요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6A8B6B-70B6-9BA1-A6F4-9C37D6172746}"/>
              </a:ext>
            </a:extLst>
          </p:cNvPr>
          <p:cNvSpPr/>
          <p:nvPr/>
        </p:nvSpPr>
        <p:spPr bwMode="auto">
          <a:xfrm>
            <a:off x="730346" y="986022"/>
            <a:ext cx="7650085" cy="536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2000" b="1" dirty="0">
                <a:solidFill>
                  <a:schemeClr val="accent1">
                    <a:lumMod val="75000"/>
                  </a:schemeClr>
                </a:solidFill>
              </a:rPr>
              <a:t>Using Reinforcement Learning to Make a Smarter Elevator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E221F3-BDFE-37E0-143F-63B553B17F3A}"/>
              </a:ext>
            </a:extLst>
          </p:cNvPr>
          <p:cNvSpPr txBox="1"/>
          <p:nvPr/>
        </p:nvSpPr>
        <p:spPr>
          <a:xfrm>
            <a:off x="881959" y="3941397"/>
            <a:ext cx="80370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강화학습</a:t>
            </a:r>
            <a:r>
              <a:rPr lang="en-US" altLang="ko-KR" sz="1400" b="1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en" altLang="ko-KR" sz="1400" b="1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RL)</a:t>
            </a:r>
            <a:r>
              <a:rPr lang="ko-KR" altLang="en-US" sz="1400" b="1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에서는 에이전트가 환경 내에서 어떤 상태에서 행동을 취하고</a:t>
            </a:r>
            <a:r>
              <a:rPr lang="en-US" altLang="ko-KR" sz="1400" b="1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그 행동에 대한 보상을 받습니다</a:t>
            </a:r>
            <a:r>
              <a:rPr lang="en-US" altLang="ko-KR" sz="1400" b="1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 b="1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에이전트의 목표는 최대의 누적 보상을 만드는 정책을 학습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D12B45E-5160-EF84-5567-6568AF3FE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088" y="4599013"/>
            <a:ext cx="52959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9474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AE7FA-05B9-80F4-6DB2-FAFA1C6FF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2D6AC-F174-7871-782F-CB400871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엘리베이터</a:t>
            </a:r>
            <a:r>
              <a:rPr lang="ko-KR" altLang="en-US" sz="2400" b="1" dirty="0"/>
              <a:t> 환경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EBC28-F0CD-FA5E-99CE-03A3981DBFDC}"/>
              </a:ext>
            </a:extLst>
          </p:cNvPr>
          <p:cNvSpPr txBox="1"/>
          <p:nvPr/>
        </p:nvSpPr>
        <p:spPr>
          <a:xfrm>
            <a:off x="161951" y="982651"/>
            <a:ext cx="890628" cy="412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1795" indent="-241795" algn="l" defTabSz="597892" eaLnBrk="0" hangingPunct="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n"/>
            </a:pPr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환경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22C808-0F93-BB91-0E36-CAC538E12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21" y="1538979"/>
            <a:ext cx="8436036" cy="3391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 marL="584200" indent="-309563" algn="l" rtl="0" eaLnBrk="0" hangingPunct="0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ko-KR" altLang="en-US" sz="18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관측공간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altLang="ko-KR" sz="1800" dirty="0">
                <a:latin typeface="+mn-ea"/>
                <a:ea typeface="+mn-ea"/>
              </a:rPr>
              <a:t>Observation Space)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endParaRPr lang="en-US" altLang="ko-KR" sz="1800" b="1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sz="1600" dirty="0">
                <a:latin typeface="+mn-ea"/>
                <a:ea typeface="+mn-ea"/>
              </a:rPr>
              <a:t>현재 엘리베이터가 위치한 층</a:t>
            </a:r>
            <a:endParaRPr lang="en-US" altLang="ko-KR" sz="1600" dirty="0">
              <a:latin typeface="+mn-ea"/>
              <a:ea typeface="+mn-ea"/>
            </a:endParaRPr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sz="1600" b="1" dirty="0">
                <a:latin typeface="+mn-ea"/>
                <a:ea typeface="+mn-ea"/>
              </a:rPr>
              <a:t>엘리베이터가 현재 목표로 이동 중인 층</a:t>
            </a:r>
            <a:endParaRPr lang="en-US" altLang="ko-KR" sz="1600" b="1" dirty="0">
              <a:latin typeface="+mn-ea"/>
              <a:ea typeface="+mn-ea"/>
            </a:endParaRPr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dirty="0">
                <a:latin typeface="+mn-ea"/>
                <a:ea typeface="+mn-ea"/>
              </a:rPr>
              <a:t>이전 단계의 엘리베이터가 이동하던 방향</a:t>
            </a:r>
            <a:endParaRPr lang="en-US" altLang="ko-KR" dirty="0">
              <a:latin typeface="+mn-ea"/>
              <a:ea typeface="+mn-ea"/>
            </a:endParaRPr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sz="1600" dirty="0">
                <a:latin typeface="+mn-ea"/>
                <a:ea typeface="+mn-ea"/>
              </a:rPr>
              <a:t>현재 엘리베이터가 이동 중인 방향</a:t>
            </a:r>
            <a:endParaRPr lang="en-US" altLang="ko-KR" sz="1600" dirty="0">
              <a:latin typeface="+mn-ea"/>
              <a:ea typeface="+mn-ea"/>
            </a:endParaRPr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dirty="0">
                <a:latin typeface="+mn-ea"/>
                <a:ea typeface="+mn-ea"/>
              </a:rPr>
              <a:t>각 층에 대한 상태 정보</a:t>
            </a:r>
            <a:endParaRPr lang="en-US" altLang="ko-KR" dirty="0">
              <a:latin typeface="+mn-ea"/>
              <a:ea typeface="+mn-ea"/>
            </a:endParaRPr>
          </a:p>
          <a:p>
            <a:pPr marL="865753" lvl="1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dirty="0">
                <a:latin typeface="+mn-ea"/>
                <a:ea typeface="+mn-ea"/>
              </a:rPr>
              <a:t>엘리베이터 내부에서 층</a:t>
            </a:r>
            <a:r>
              <a:rPr lang="en-US" altLang="ko-KR" dirty="0">
                <a:latin typeface="+mn-ea"/>
                <a:ea typeface="+mn-ea"/>
              </a:rPr>
              <a:t>k</a:t>
            </a:r>
            <a:r>
              <a:rPr lang="ko-KR" altLang="en-US" dirty="0">
                <a:latin typeface="+mn-ea"/>
                <a:ea typeface="+mn-ea"/>
              </a:rPr>
              <a:t>의 버튼이 눌렸는가</a:t>
            </a:r>
            <a:r>
              <a:rPr lang="en-US" altLang="ko-KR" dirty="0">
                <a:latin typeface="+mn-ea"/>
                <a:ea typeface="+mn-ea"/>
              </a:rPr>
              <a:t>?</a:t>
            </a:r>
          </a:p>
          <a:p>
            <a:pPr marL="865753" lvl="1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dirty="0">
                <a:latin typeface="+mn-ea"/>
                <a:ea typeface="+mn-ea"/>
              </a:rPr>
              <a:t>층</a:t>
            </a:r>
            <a:r>
              <a:rPr lang="en-US" altLang="ko-KR" dirty="0">
                <a:latin typeface="+mn-ea"/>
                <a:ea typeface="+mn-ea"/>
              </a:rPr>
              <a:t> K</a:t>
            </a:r>
            <a:r>
              <a:rPr lang="ko-KR" altLang="en-US" dirty="0">
                <a:latin typeface="+mn-ea"/>
                <a:ea typeface="+mn-ea"/>
              </a:rPr>
              <a:t>에서 위로 가는 버튼이 눌렀는가</a:t>
            </a:r>
            <a:r>
              <a:rPr lang="en-US" altLang="ko-KR" dirty="0">
                <a:latin typeface="+mn-ea"/>
                <a:ea typeface="+mn-ea"/>
              </a:rPr>
              <a:t>?</a:t>
            </a:r>
          </a:p>
          <a:p>
            <a:pPr marL="865753" lvl="1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dirty="0">
                <a:latin typeface="+mn-ea"/>
                <a:ea typeface="+mn-ea"/>
              </a:rPr>
              <a:t>층 </a:t>
            </a:r>
            <a:r>
              <a:rPr lang="en-US" altLang="ko-KR" dirty="0">
                <a:latin typeface="+mn-ea"/>
                <a:ea typeface="+mn-ea"/>
              </a:rPr>
              <a:t>K</a:t>
            </a:r>
            <a:r>
              <a:rPr lang="ko-KR" altLang="en-US" dirty="0">
                <a:latin typeface="+mn-ea"/>
                <a:ea typeface="+mn-ea"/>
              </a:rPr>
              <a:t>에서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아래로 가는 버튼이 눌렀는가</a:t>
            </a:r>
            <a:r>
              <a:rPr lang="en-US" altLang="ko-KR" dirty="0">
                <a:latin typeface="+mn-ea"/>
                <a:ea typeface="+mn-ea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C466F-EF7B-8554-1765-145004CA008A}"/>
              </a:ext>
            </a:extLst>
          </p:cNvPr>
          <p:cNvSpPr txBox="1"/>
          <p:nvPr/>
        </p:nvSpPr>
        <p:spPr>
          <a:xfrm>
            <a:off x="572303" y="4959938"/>
            <a:ext cx="8269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dirty="0">
                <a:solidFill>
                  <a:srgbClr val="000000"/>
                </a:solidFill>
                <a:effectLst/>
                <a:latin typeface="+mn-ea"/>
              </a:rPr>
              <a:t>에이전트가 현재 환경 상태를 인지하고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+mn-ea"/>
              </a:rPr>
              <a:t> 다음 행동을 결정하는데 핵심</a:t>
            </a:r>
            <a:endParaRPr lang="ko-KR" altLang="en-US" dirty="0">
              <a:latin typeface="+mn-ea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8DE3673-2972-068B-4004-5F3CA1BED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67" y="5360250"/>
            <a:ext cx="8436036" cy="72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 marL="584200" indent="-309563" algn="l" rtl="0" eaLnBrk="0" hangingPunct="0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ko-KR" altLang="en-US" sz="1800" dirty="0">
                <a:latin typeface="+mn-ea"/>
                <a:ea typeface="+mn-ea"/>
              </a:rPr>
              <a:t>행동공간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altLang="ko-KR" sz="1800" dirty="0">
                <a:latin typeface="+mn-ea"/>
                <a:ea typeface="+mn-ea"/>
              </a:rPr>
              <a:t>Action Space)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dirty="0">
                <a:latin typeface="+mn-ea"/>
                <a:ea typeface="+mn-ea"/>
              </a:rPr>
              <a:t>엘리베이터가 이동할 목표 층</a:t>
            </a:r>
            <a:r>
              <a:rPr lang="en-US" altLang="ko-KR" dirty="0">
                <a:latin typeface="+mn-ea"/>
                <a:ea typeface="+mn-ea"/>
              </a:rPr>
              <a:t>(target floor)</a:t>
            </a:r>
          </a:p>
        </p:txBody>
      </p:sp>
    </p:spTree>
    <p:extLst>
      <p:ext uri="{BB962C8B-B14F-4D97-AF65-F5344CB8AC3E}">
        <p14:creationId xmlns:p14="http://schemas.microsoft.com/office/powerpoint/2010/main" val="420191700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AE7FA-05B9-80F4-6DB2-FAFA1C6FF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2D6AC-F174-7871-782F-CB400871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엘리베이터</a:t>
            </a:r>
            <a:r>
              <a:rPr lang="ko-KR" altLang="en-US" sz="2400" b="1" dirty="0"/>
              <a:t> 환경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EBC28-F0CD-FA5E-99CE-03A3981DBFDC}"/>
              </a:ext>
            </a:extLst>
          </p:cNvPr>
          <p:cNvSpPr txBox="1"/>
          <p:nvPr/>
        </p:nvSpPr>
        <p:spPr>
          <a:xfrm>
            <a:off x="161951" y="982651"/>
            <a:ext cx="890628" cy="412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1795" indent="-241795" algn="l" defTabSz="597892" eaLnBrk="0" hangingPunct="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n"/>
            </a:pPr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환경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22C808-0F93-BB91-0E36-CAC538E12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21" y="1538979"/>
            <a:ext cx="8436036" cy="1832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 marL="584200" indent="-309563" algn="l" rtl="0" eaLnBrk="0" hangingPunct="0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ko-KR" altLang="en-US" sz="1800" dirty="0">
                <a:latin typeface="+mn-ea"/>
                <a:ea typeface="+mn-ea"/>
              </a:rPr>
              <a:t>보상함수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altLang="ko-KR" sz="1800" dirty="0">
                <a:latin typeface="+mn-ea"/>
                <a:ea typeface="+mn-ea"/>
              </a:rPr>
              <a:t>Reward Function)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endParaRPr lang="en-US" altLang="ko-KR" sz="1800" b="1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dirty="0">
                <a:latin typeface="+mn-ea"/>
                <a:ea typeface="+mn-ea"/>
              </a:rPr>
              <a:t>시간 </a:t>
            </a:r>
            <a:r>
              <a:rPr lang="en" altLang="ko-KR" dirty="0">
                <a:latin typeface="+mn-ea"/>
                <a:ea typeface="+mn-ea"/>
              </a:rPr>
              <a:t>t</a:t>
            </a:r>
            <a:r>
              <a:rPr lang="ko-KR" altLang="en-US" dirty="0">
                <a:latin typeface="+mn-ea"/>
                <a:ea typeface="+mn-ea"/>
              </a:rPr>
              <a:t>에서의 보상은 다음과 같이 계산</a:t>
            </a:r>
            <a:endParaRPr lang="en-US" altLang="ko-KR" sz="1600" dirty="0">
              <a:latin typeface="+mn-ea"/>
              <a:ea typeface="+mn-ea"/>
            </a:endParaRPr>
          </a:p>
          <a:p>
            <a:pPr marL="865753" lvl="1" indent="-285750">
              <a:lnSpc>
                <a:spcPct val="130000"/>
              </a:lnSpc>
              <a:spcBef>
                <a:spcPts val="600"/>
              </a:spcBef>
            </a:pPr>
            <a:r>
              <a:rPr lang="en" altLang="ko-KR" dirty="0">
                <a:latin typeface="+mn-ea"/>
                <a:ea typeface="+mn-ea"/>
              </a:rPr>
              <a:t>rt​=</a:t>
            </a:r>
            <a:r>
              <a:rPr lang="en" altLang="ko-KR" dirty="0" err="1">
                <a:latin typeface="+mn-ea"/>
                <a:ea typeface="+mn-ea"/>
              </a:rPr>
              <a:t>rw</a:t>
            </a:r>
            <a:r>
              <a:rPr lang="en" altLang="ko-KR" dirty="0">
                <a:latin typeface="+mn-ea"/>
                <a:ea typeface="+mn-ea"/>
              </a:rPr>
              <a:t>​×(</a:t>
            </a:r>
            <a:r>
              <a:rPr lang="ko-KR" altLang="en-US" dirty="0">
                <a:latin typeface="+mn-ea"/>
                <a:ea typeface="+mn-ea"/>
              </a:rPr>
              <a:t>시간 </a:t>
            </a:r>
            <a:r>
              <a:rPr lang="en" altLang="ko-KR" dirty="0">
                <a:latin typeface="+mn-ea"/>
                <a:ea typeface="+mn-ea"/>
              </a:rPr>
              <a:t>t</a:t>
            </a:r>
            <a:r>
              <a:rPr lang="ko-KR" altLang="en-US" dirty="0">
                <a:latin typeface="+mn-ea"/>
                <a:ea typeface="+mn-ea"/>
              </a:rPr>
              <a:t>에 대기 중이거나 탑승 중인 승객 수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865753" lvl="1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dirty="0"/>
              <a:t>여기서 </a:t>
            </a:r>
            <a:r>
              <a:rPr lang="en" altLang="ko-KR" dirty="0" err="1"/>
              <a:t>r_w</a:t>
            </a:r>
            <a:r>
              <a:rPr lang="ko-KR" altLang="en-US" dirty="0"/>
              <a:t>는 </a:t>
            </a:r>
            <a:r>
              <a:rPr lang="ko-KR" altLang="en-US" b="1" dirty="0"/>
              <a:t>승객 </a:t>
            </a:r>
            <a:r>
              <a:rPr lang="en-US" altLang="ko-KR" b="1" dirty="0"/>
              <a:t>1</a:t>
            </a:r>
            <a:r>
              <a:rPr lang="ko-KR" altLang="en-US" b="1" dirty="0"/>
              <a:t>명이 </a:t>
            </a:r>
            <a:r>
              <a:rPr lang="en-US" altLang="ko-KR" b="1" dirty="0"/>
              <a:t>1</a:t>
            </a:r>
            <a:r>
              <a:rPr lang="ko-KR" altLang="en-US" b="1" dirty="0"/>
              <a:t>타임스텝 동안 기다릴 때 발생하는 </a:t>
            </a:r>
            <a:r>
              <a:rPr lang="ko-KR" altLang="en-US" b="1" dirty="0" err="1"/>
              <a:t>보상값</a:t>
            </a:r>
            <a:endParaRPr lang="en-US" altLang="ko-KR" b="1" dirty="0">
              <a:latin typeface="+mn-ea"/>
              <a:ea typeface="+mn-ea"/>
            </a:endParaRPr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dirty="0">
                <a:latin typeface="+mn-ea"/>
                <a:ea typeface="+mn-ea"/>
              </a:rPr>
              <a:t>엘리베이터를 빨리 운행해야 높은 보상을 받을 수 있음</a:t>
            </a:r>
            <a:endParaRPr lang="en-US" altLang="ko-KR" dirty="0">
              <a:latin typeface="+mn-ea"/>
              <a:ea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49127BB-A853-D2EA-D120-C18120868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267273"/>
              </p:ext>
            </p:extLst>
          </p:nvPr>
        </p:nvGraphicFramePr>
        <p:xfrm>
          <a:off x="580289" y="3515439"/>
          <a:ext cx="8016876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72292">
                  <a:extLst>
                    <a:ext uri="{9D8B030D-6E8A-4147-A177-3AD203B41FA5}">
                      <a16:colId xmlns:a16="http://schemas.microsoft.com/office/drawing/2014/main" val="3789947979"/>
                    </a:ext>
                  </a:extLst>
                </a:gridCol>
                <a:gridCol w="2672292">
                  <a:extLst>
                    <a:ext uri="{9D8B030D-6E8A-4147-A177-3AD203B41FA5}">
                      <a16:colId xmlns:a16="http://schemas.microsoft.com/office/drawing/2014/main" val="2635259088"/>
                    </a:ext>
                  </a:extLst>
                </a:gridCol>
                <a:gridCol w="2672292">
                  <a:extLst>
                    <a:ext uri="{9D8B030D-6E8A-4147-A177-3AD203B41FA5}">
                      <a16:colId xmlns:a16="http://schemas.microsoft.com/office/drawing/2014/main" val="4023436455"/>
                    </a:ext>
                  </a:extLst>
                </a:gridCol>
              </a:tblGrid>
              <a:tr h="27089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 dirty="0"/>
                        <a:t>시간 </a:t>
                      </a:r>
                      <a:r>
                        <a:rPr lang="en" sz="1700" b="1" dirty="0"/>
                        <a:t>t</a:t>
                      </a:r>
                      <a:endParaRPr lang="en" sz="1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 dirty="0"/>
                        <a:t>대기</a:t>
                      </a:r>
                      <a:r>
                        <a:rPr lang="en-US" altLang="ko-KR" sz="1700" b="1" dirty="0"/>
                        <a:t>/</a:t>
                      </a:r>
                      <a:r>
                        <a:rPr lang="ko-KR" altLang="en-US" sz="1700" b="1" dirty="0"/>
                        <a:t>탑승 중인 승객 수</a:t>
                      </a:r>
                      <a:endParaRPr lang="ko-KR" altLang="en-US" sz="1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 dirty="0"/>
                        <a:t>보상 </a:t>
                      </a:r>
                      <a:r>
                        <a:rPr lang="en" sz="1700" b="1" dirty="0"/>
                        <a:t>rₜ (</a:t>
                      </a:r>
                      <a:r>
                        <a:rPr lang="en" sz="1700" b="1" dirty="0" err="1"/>
                        <a:t>rw</a:t>
                      </a:r>
                      <a:r>
                        <a:rPr lang="en" sz="1700" b="1" dirty="0"/>
                        <a:t> = -1)</a:t>
                      </a:r>
                      <a:endParaRPr lang="en" sz="1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64700"/>
                  </a:ext>
                </a:extLst>
              </a:tr>
              <a:tr h="27089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 dirty="0"/>
                        <a:t>1</a:t>
                      </a:r>
                      <a:endParaRPr lang="en-US" altLang="ko-KR" sz="1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 dirty="0"/>
                        <a:t>3</a:t>
                      </a:r>
                      <a:r>
                        <a:rPr lang="ko-KR" altLang="en-US" sz="1700" dirty="0"/>
                        <a:t>명</a:t>
                      </a:r>
                      <a:endParaRPr lang="ko-KR" altLang="en-US" sz="1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/>
                        <a:t>-3</a:t>
                      </a:r>
                      <a:endParaRPr lang="en-US" altLang="ko-KR" sz="17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387140"/>
                  </a:ext>
                </a:extLst>
              </a:tr>
              <a:tr h="27089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/>
                        <a:t>2</a:t>
                      </a:r>
                      <a:endParaRPr lang="en-US" altLang="ko-KR" sz="17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 dirty="0"/>
                        <a:t>5</a:t>
                      </a:r>
                      <a:r>
                        <a:rPr lang="ko-KR" altLang="en-US" sz="1700" dirty="0"/>
                        <a:t>명</a:t>
                      </a:r>
                      <a:endParaRPr lang="ko-KR" altLang="en-US" sz="1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 dirty="0"/>
                        <a:t>-10</a:t>
                      </a:r>
                      <a:endParaRPr lang="en-US" altLang="ko-KR" sz="1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187208"/>
                  </a:ext>
                </a:extLst>
              </a:tr>
              <a:tr h="27089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/>
                        <a:t>3</a:t>
                      </a:r>
                      <a:endParaRPr lang="en-US" altLang="ko-KR" sz="17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 dirty="0"/>
                        <a:t>0</a:t>
                      </a:r>
                      <a:r>
                        <a:rPr lang="ko-KR" altLang="en-US" sz="1700" dirty="0"/>
                        <a:t>명</a:t>
                      </a:r>
                      <a:endParaRPr lang="ko-KR" altLang="en-US" sz="1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 dirty="0"/>
                        <a:t>0</a:t>
                      </a:r>
                      <a:endParaRPr lang="en-US" altLang="ko-KR" sz="1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496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04939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AE7FA-05B9-80F4-6DB2-FAFA1C6FF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2D6AC-F174-7871-782F-CB400871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</a:t>
            </a:r>
            <a:r>
              <a:rPr lang="en-US" altLang="ko-KR" dirty="0"/>
              <a:t>(RL Agent)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EBC28-F0CD-FA5E-99CE-03A3981DBFDC}"/>
              </a:ext>
            </a:extLst>
          </p:cNvPr>
          <p:cNvSpPr txBox="1"/>
          <p:nvPr/>
        </p:nvSpPr>
        <p:spPr>
          <a:xfrm>
            <a:off x="161951" y="982651"/>
            <a:ext cx="2246769" cy="412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1795" indent="-241795" algn="l" defTabSz="597892" eaLnBrk="0" hangingPunct="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n"/>
            </a:pPr>
            <a:r>
              <a:rPr lang="en-US" altLang="ko-KR" b="1" kern="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RL </a:t>
            </a:r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에이전트 개념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658354F-3813-6F9A-7C96-7FCF4164A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829069"/>
              </p:ext>
            </p:extLst>
          </p:nvPr>
        </p:nvGraphicFramePr>
        <p:xfrm>
          <a:off x="557814" y="1380823"/>
          <a:ext cx="8100090" cy="1998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719">
                  <a:extLst>
                    <a:ext uri="{9D8B030D-6E8A-4147-A177-3AD203B41FA5}">
                      <a16:colId xmlns:a16="http://schemas.microsoft.com/office/drawing/2014/main" val="4170148597"/>
                    </a:ext>
                  </a:extLst>
                </a:gridCol>
                <a:gridCol w="6251371">
                  <a:extLst>
                    <a:ext uri="{9D8B030D-6E8A-4147-A177-3AD203B41FA5}">
                      <a16:colId xmlns:a16="http://schemas.microsoft.com/office/drawing/2014/main" val="974918593"/>
                    </a:ext>
                  </a:extLst>
                </a:gridCol>
              </a:tblGrid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정책 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(</a:t>
                      </a:r>
                      <a:r>
                        <a:rPr lang="en" altLang="ko-KR" sz="1400" b="1" kern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Policy)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상태에 따라 어떤 행동을 할지를 결정하는 전략</a:t>
                      </a:r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087363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에이전트 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(</a:t>
                      </a:r>
                      <a:r>
                        <a:rPr lang="en" altLang="ko-KR" sz="1400" b="1" kern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Agent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)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학습을 통해 정책을 개선하는 주체</a:t>
                      </a:r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39899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환경 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(</a:t>
                      </a:r>
                      <a:r>
                        <a:rPr lang="en" altLang="ko-KR" sz="1400" b="1" kern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Environment)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엘리베이터 시뮬레이션 환경</a:t>
                      </a:r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87504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동적 학습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보상을 기반으로 상태</a:t>
                      </a:r>
                      <a:r>
                        <a:rPr lang="en-US" altLang="ko-KR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행동의 관계를 개선해 나감</a:t>
                      </a:r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966356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목표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승객 대기 시간 최소화</a:t>
                      </a:r>
                      <a:r>
                        <a:rPr lang="en-US" altLang="ko-KR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효율적인 엘리베이터 운행</a:t>
                      </a:r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33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21950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AE7FA-05B9-80F4-6DB2-FAFA1C6FF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2D6AC-F174-7871-782F-CB400871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시험 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DAFE3-E603-0E41-CAE7-B35FE277481C}"/>
              </a:ext>
            </a:extLst>
          </p:cNvPr>
          <p:cNvSpPr txBox="1"/>
          <p:nvPr/>
        </p:nvSpPr>
        <p:spPr>
          <a:xfrm>
            <a:off x="161951" y="982651"/>
            <a:ext cx="1434047" cy="412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1795" indent="-241795" algn="l" defTabSz="597892" eaLnBrk="0" hangingPunct="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n"/>
            </a:pPr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시험 결과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4FFB6D7-88E9-01F4-DF9C-BF50A1443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21" y="1538979"/>
            <a:ext cx="8436036" cy="757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en-US" altLang="ko-KR" sz="1800" dirty="0">
                <a:latin typeface="+mn-ea"/>
                <a:ea typeface="+mn-ea"/>
              </a:rPr>
              <a:t>3</a:t>
            </a:r>
            <a:r>
              <a:rPr lang="ko-KR" altLang="en-US" sz="1800" dirty="0">
                <a:latin typeface="+mn-ea"/>
                <a:ea typeface="+mn-ea"/>
              </a:rPr>
              <a:t> 층 건물환경 </a:t>
            </a:r>
            <a:r>
              <a:rPr lang="en-US" altLang="ko-KR" sz="1800" dirty="0">
                <a:latin typeface="+mn-ea"/>
                <a:ea typeface="+mn-ea"/>
              </a:rPr>
              <a:t>: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1,000</a:t>
            </a:r>
            <a:r>
              <a:rPr lang="ko-KR" altLang="en-US" sz="1800" dirty="0">
                <a:latin typeface="+mn-ea"/>
                <a:ea typeface="+mn-ea"/>
              </a:rPr>
              <a:t>번 </a:t>
            </a:r>
            <a:endParaRPr lang="en-US" altLang="ko-KR" sz="1800" dirty="0">
              <a:latin typeface="+mn-ea"/>
              <a:ea typeface="+mn-ea"/>
            </a:endParaRPr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en-US" altLang="ko-KR" sz="1800" dirty="0">
                <a:latin typeface="+mn-ea"/>
                <a:ea typeface="+mn-ea"/>
              </a:rPr>
              <a:t>5</a:t>
            </a:r>
            <a:r>
              <a:rPr lang="ko-KR" altLang="en-US" sz="1800" dirty="0">
                <a:latin typeface="+mn-ea"/>
                <a:ea typeface="+mn-ea"/>
              </a:rPr>
              <a:t> 층 건물 환경 </a:t>
            </a:r>
            <a:r>
              <a:rPr lang="en-US" altLang="ko-KR" sz="1800" dirty="0">
                <a:latin typeface="+mn-ea"/>
                <a:ea typeface="+mn-ea"/>
              </a:rPr>
              <a:t>: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1,000</a:t>
            </a:r>
            <a:r>
              <a:rPr lang="ko-KR" altLang="en-US" sz="1800" dirty="0">
                <a:latin typeface="+mn-ea"/>
                <a:ea typeface="+mn-ea"/>
              </a:rPr>
              <a:t>번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0E4DA-5FD9-BF20-7C77-A39C23D33783}"/>
              </a:ext>
            </a:extLst>
          </p:cNvPr>
          <p:cNvSpPr txBox="1"/>
          <p:nvPr/>
        </p:nvSpPr>
        <p:spPr>
          <a:xfrm>
            <a:off x="161951" y="2440016"/>
            <a:ext cx="3112390" cy="412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1795" indent="-241795" algn="l" defTabSz="597892" eaLnBrk="0" hangingPunct="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n"/>
            </a:pPr>
            <a:r>
              <a:rPr lang="en" altLang="ko-KR" b="1" kern="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Karp </a:t>
            </a:r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알고리즘 비교 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79458D-08F9-B8BD-8CFC-CE7C31DC5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15" y="3033565"/>
            <a:ext cx="7772400" cy="262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9239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24F41-A5B5-FCF3-BAA1-48B9B3290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650D0297-B759-00BC-5919-AA320CCBC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5522003" cy="328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환경 정의 </a:t>
            </a:r>
            <a:r>
              <a:rPr lang="en-US" altLang="ko-KR" sz="1800" kern="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" altLang="ko-KR" sz="1800" kern="0" dirty="0" err="1">
                <a:solidFill>
                  <a:schemeClr val="accent1">
                    <a:lumMod val="75000"/>
                  </a:schemeClr>
                </a:solidFill>
              </a:rPr>
              <a:t>ElevatorEnv</a:t>
            </a:r>
            <a:r>
              <a:rPr lang="en" altLang="ko-KR" sz="1800" kern="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C635A4-3B76-915E-E230-DD698C48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샘플코드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9365E0-F174-7BBD-8B38-EFE8FD81A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00" y="1908573"/>
            <a:ext cx="4050045" cy="43096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60C223-4EB4-7C8E-07F4-6DFC7CEE0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010" y="1908573"/>
            <a:ext cx="4224203" cy="43096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F54BD8-B197-9E51-B2B8-6550E04DC489}"/>
              </a:ext>
            </a:extLst>
          </p:cNvPr>
          <p:cNvSpPr txBox="1"/>
          <p:nvPr/>
        </p:nvSpPr>
        <p:spPr>
          <a:xfrm>
            <a:off x="536575" y="1417717"/>
            <a:ext cx="8275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+mn-ea"/>
              </a:rPr>
              <a:t>엘리베이터와 승객 요청 상태를 </a:t>
            </a:r>
            <a:r>
              <a:rPr lang="ko-KR" altLang="en-US" sz="1600" b="1" dirty="0" err="1">
                <a:solidFill>
                  <a:srgbClr val="000000"/>
                </a:solidFill>
                <a:latin typeface="+mn-ea"/>
              </a:rPr>
              <a:t>시뮬레이션하는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</a:rPr>
              <a:t> 강화학습 환경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169611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2004:Templates:Presentations:Designs:Calm Seas</Template>
  <TotalTime>63923</TotalTime>
  <Words>772</Words>
  <Application>Microsoft Macintosh PowerPoint</Application>
  <PresentationFormat>화면 슬라이드 쇼(4:3)</PresentationFormat>
  <Paragraphs>153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NanumGothic</vt:lpstr>
      <vt:lpstr>Google Sans</vt:lpstr>
      <vt:lpstr>JetBrains Mono</vt:lpstr>
      <vt:lpstr>나눔고딕 ExtraBold</vt:lpstr>
      <vt:lpstr>맑은 고딕</vt:lpstr>
      <vt:lpstr>Arial</vt:lpstr>
      <vt:lpstr>Cambria</vt:lpstr>
      <vt:lpstr>Corbel</vt:lpstr>
      <vt:lpstr>Times New Roman</vt:lpstr>
      <vt:lpstr>Wingdings</vt:lpstr>
      <vt:lpstr>1_Default Design</vt:lpstr>
      <vt:lpstr>2_Default Design</vt:lpstr>
      <vt:lpstr>PowerPoint 프레젠테이션</vt:lpstr>
      <vt:lpstr>목차</vt:lpstr>
      <vt:lpstr>논문 개요</vt:lpstr>
      <vt:lpstr>논문 개요</vt:lpstr>
      <vt:lpstr>엘리베이터 환경</vt:lpstr>
      <vt:lpstr>엘리베이터 환경</vt:lpstr>
      <vt:lpstr>강화학습 (RL Agent)</vt:lpstr>
      <vt:lpstr>시험 결과</vt:lpstr>
      <vt:lpstr>샘플코드 구현</vt:lpstr>
      <vt:lpstr>샘플코드 구현</vt:lpstr>
      <vt:lpstr>샘플코드 구현</vt:lpstr>
      <vt:lpstr>참고 문헌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정 현일</cp:lastModifiedBy>
  <cp:revision>3297</cp:revision>
  <cp:lastPrinted>2023-01-25T05:07:50Z</cp:lastPrinted>
  <dcterms:created xsi:type="dcterms:W3CDTF">2004-08-18T11:28:05Z</dcterms:created>
  <dcterms:modified xsi:type="dcterms:W3CDTF">2025-04-21T14:52:51Z</dcterms:modified>
</cp:coreProperties>
</file>