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6"/>
  </p:notesMasterIdLst>
  <p:handoutMasterIdLst>
    <p:handoutMasterId r:id="rId17"/>
  </p:handoutMasterIdLst>
  <p:sldIdLst>
    <p:sldId id="449" r:id="rId3"/>
    <p:sldId id="1008" r:id="rId4"/>
    <p:sldId id="1053" r:id="rId5"/>
    <p:sldId id="999" r:id="rId6"/>
    <p:sldId id="1032" r:id="rId7"/>
    <p:sldId id="1054" r:id="rId8"/>
    <p:sldId id="1055" r:id="rId9"/>
    <p:sldId id="1056" r:id="rId10"/>
    <p:sldId id="1026" r:id="rId11"/>
    <p:sldId id="1057" r:id="rId12"/>
    <p:sldId id="1058" r:id="rId13"/>
    <p:sldId id="1013" r:id="rId14"/>
    <p:sldId id="1006" r:id="rId15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1053"/>
            <p14:sldId id="999"/>
            <p14:sldId id="1032"/>
            <p14:sldId id="1054"/>
            <p14:sldId id="1055"/>
            <p14:sldId id="1056"/>
            <p14:sldId id="1026"/>
            <p14:sldId id="1057"/>
            <p14:sldId id="1058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17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083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17" userDrawn="1">
          <p15:clr>
            <a:srgbClr val="A4A3A4"/>
          </p15:clr>
        </p15:guide>
        <p15:guide id="7" orient="horz" pos="1933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6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CBCB"/>
    <a:srgbClr val="F5F5F5"/>
    <a:srgbClr val="CCE5FF"/>
    <a:srgbClr val="CDEB8B"/>
    <a:srgbClr val="FAC795"/>
    <a:srgbClr val="0033CC"/>
    <a:srgbClr val="E7EBF5"/>
    <a:srgbClr val="12275E"/>
    <a:srgbClr val="9A1F4E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9" autoAdjust="0"/>
    <p:restoredTop sz="75322" autoAdjust="0"/>
  </p:normalViewPr>
  <p:slideViewPr>
    <p:cSldViewPr>
      <p:cViewPr varScale="1">
        <p:scale>
          <a:sx n="85" d="100"/>
          <a:sy n="85" d="100"/>
        </p:scale>
        <p:origin x="1008" y="176"/>
      </p:cViewPr>
      <p:guideLst>
        <p:guide orient="horz" pos="2217"/>
        <p:guide orient="horz" pos="813"/>
        <p:guide orient="horz" pos="1083"/>
        <p:guide orient="horz" pos="3537"/>
        <p:guide orient="horz" pos="4199"/>
        <p:guide orient="horz" pos="3917"/>
        <p:guide orient="horz" pos="1933"/>
        <p:guide pos="5551"/>
        <p:guide pos="338"/>
        <p:guide pos="4467"/>
        <p:guide pos="2829"/>
        <p:guide pos="1557"/>
        <p:guide pos="3056"/>
        <p:guide orient="horz" pos="3067"/>
        <p:guide orient="horz" pos="4201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>
                <a:effectLst/>
                <a:latin typeface="Arial" panose="020B0604020202020204" pitchFamily="34" charset="0"/>
              </a:rPr>
              <a:t>안녕하세요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저희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3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조가 준비한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『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스마트 모니터링 주차관리 모델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』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발표를 시작하겠습니다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. </a:t>
            </a:r>
          </a:p>
          <a:p>
            <a:r>
              <a:rPr lang="ko-KR" altLang="en-US" dirty="0">
                <a:effectLst/>
                <a:latin typeface="Arial" panose="020B0604020202020204" pitchFamily="34" charset="0"/>
              </a:rPr>
              <a:t>저는 발표를 맡은 박수연이며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저희 팀원 권준호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정현일과 함께 진행한 논문 리뷰를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공유드리겠습니다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918082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Q-Learning </a:t>
            </a:r>
            <a:r>
              <a:rPr lang="ko-KR" altLang="en-US" dirty="0"/>
              <a:t>알고리즘을 사용하여 엘리베이터 제어 정책 학습</a:t>
            </a:r>
            <a:endParaRPr lang="en-US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>
              <a:buFont typeface="+mj-lt"/>
              <a:buAutoNum type="arabicPeriod"/>
            </a:pPr>
            <a:r>
              <a:rPr lang="ko-KR" altLang="en-US" dirty="0"/>
              <a:t>상태 관찰 → 행동 선택</a:t>
            </a:r>
            <a:r>
              <a:rPr lang="en-US" altLang="ko-KR" dirty="0"/>
              <a:t>(</a:t>
            </a:r>
            <a:r>
              <a:rPr lang="en" altLang="ko-KR" dirty="0" err="1"/>
              <a:t>choose_action</a:t>
            </a:r>
            <a:r>
              <a:rPr lang="en" altLang="ko-KR" dirty="0"/>
              <a:t>).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행동 수행 → 보상 반환</a:t>
            </a:r>
            <a:r>
              <a:rPr lang="en-US" altLang="ko-KR" dirty="0"/>
              <a:t>(</a:t>
            </a:r>
            <a:r>
              <a:rPr lang="en" altLang="ko-KR" dirty="0"/>
              <a:t>step(action)).</a:t>
            </a:r>
          </a:p>
          <a:p>
            <a:pPr>
              <a:buFont typeface="+mj-lt"/>
              <a:buAutoNum type="arabicPeriod"/>
            </a:pPr>
            <a:r>
              <a:rPr lang="en" altLang="ko-KR" dirty="0"/>
              <a:t>Q </a:t>
            </a:r>
            <a:r>
              <a:rPr lang="ko-KR" altLang="en-US" dirty="0"/>
              <a:t>테이블 업데이트</a:t>
            </a:r>
            <a:r>
              <a:rPr lang="en-US" altLang="ko-KR" dirty="0"/>
              <a:t>(</a:t>
            </a:r>
            <a:r>
              <a:rPr lang="en" altLang="ko-KR" dirty="0" err="1"/>
              <a:t>update_q_value</a:t>
            </a:r>
            <a:r>
              <a:rPr lang="en" altLang="ko-KR" dirty="0"/>
              <a:t>()</a:t>
            </a:r>
          </a:p>
          <a:p>
            <a:pPr>
              <a:buFontTx/>
              <a:buNone/>
            </a:pPr>
            <a:r>
              <a:rPr lang="en" altLang="ko-KR" b="1" dirty="0"/>
              <a:t> -Q </a:t>
            </a:r>
            <a:r>
              <a:rPr lang="ko-KR" altLang="en-US" b="1" dirty="0"/>
              <a:t>테이블 업데이트 </a:t>
            </a:r>
            <a:r>
              <a:rPr lang="en-US" altLang="ko-KR" b="1" dirty="0"/>
              <a:t>- </a:t>
            </a:r>
            <a:r>
              <a:rPr lang="en" altLang="ko-KR" b="1" dirty="0"/>
              <a:t>Bellman </a:t>
            </a:r>
            <a:r>
              <a:rPr lang="ko-KR" altLang="en-US" b="1" dirty="0"/>
              <a:t>방정식</a:t>
            </a:r>
            <a:r>
              <a:rPr lang="en-US" altLang="ko-KR" dirty="0"/>
              <a:t>:</a:t>
            </a:r>
          </a:p>
          <a:p>
            <a:pPr>
              <a:buFont typeface="+mj-lt"/>
              <a:buAutoNum type="arabicPeriod"/>
            </a:pPr>
            <a:endParaRPr lang="en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74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+mn-ea"/>
                <a:ea typeface="+mn-ea"/>
              </a:rPr>
              <a:t>보상 설계 </a:t>
            </a:r>
            <a:r>
              <a:rPr lang="ko-KR" altLang="en-US" b="1" dirty="0" err="1">
                <a:latin typeface="+mn-ea"/>
                <a:ea typeface="+mn-ea"/>
              </a:rPr>
              <a:t>실퍠시</a:t>
            </a:r>
            <a:r>
              <a:rPr lang="ko-KR" altLang="en-US" b="1" dirty="0">
                <a:latin typeface="+mn-ea"/>
                <a:ea typeface="+mn-ea"/>
              </a:rPr>
              <a:t> 효율적인 학습이 어렵다</a:t>
            </a:r>
            <a:r>
              <a:rPr lang="en-US" altLang="ko-KR" b="1" dirty="0">
                <a:latin typeface="+mn-ea"/>
                <a:ea typeface="+mn-e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latin typeface="+mn-ea"/>
                <a:ea typeface="+mn-ea"/>
              </a:rPr>
              <a:t>연속적 상태 행동 문제에 </a:t>
            </a:r>
            <a:r>
              <a:rPr lang="ko-KR" altLang="en-US" b="1" dirty="0" err="1">
                <a:latin typeface="+mn-ea"/>
                <a:ea typeface="+mn-ea"/>
              </a:rPr>
              <a:t>적학하지</a:t>
            </a:r>
            <a:r>
              <a:rPr lang="ko-KR" altLang="en-US" b="1" dirty="0">
                <a:latin typeface="+mn-ea"/>
                <a:ea typeface="+mn-ea"/>
              </a:rPr>
              <a:t> 않음</a:t>
            </a:r>
            <a:endParaRPr lang="en" altLang="ko-KR" b="1" dirty="0"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" altLang="ko-KR" b="1" dirty="0"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ko-KR" b="1" dirty="0">
                <a:latin typeface="+mn-ea"/>
                <a:ea typeface="+mn-ea"/>
              </a:rPr>
              <a:t>Q-Learning</a:t>
            </a:r>
            <a:r>
              <a:rPr lang="ko-KR" altLang="en-US" b="1" dirty="0">
                <a:latin typeface="+mn-ea"/>
                <a:ea typeface="+mn-ea"/>
              </a:rPr>
              <a:t>의 주요 한계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ko-KR" altLang="en-US" dirty="0">
                <a:latin typeface="+mn-ea"/>
                <a:ea typeface="+mn-ea"/>
              </a:rPr>
              <a:t>상태 공간이 커질수록 확장성 문제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메모리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계산량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 err="1">
                <a:latin typeface="+mn-ea"/>
                <a:ea typeface="+mn-ea"/>
              </a:rPr>
              <a:t>를</a:t>
            </a:r>
            <a:r>
              <a:rPr lang="ko-KR" altLang="en-US" dirty="0">
                <a:latin typeface="+mn-ea"/>
                <a:ea typeface="+mn-ea"/>
              </a:rPr>
              <a:t> 가지며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고차원 환경에서는 딥러닝 기반 기법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" altLang="ko-KR" dirty="0">
                <a:latin typeface="+mn-ea"/>
                <a:ea typeface="+mn-ea"/>
              </a:rPr>
              <a:t>DQN)</a:t>
            </a:r>
            <a:r>
              <a:rPr lang="ko-KR" altLang="en-US" dirty="0">
                <a:latin typeface="+mn-ea"/>
                <a:ea typeface="+mn-ea"/>
              </a:rPr>
              <a:t>을 적용해야 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effectLst/>
              <a:latin typeface="+mn-ea"/>
              <a:ea typeface="+mn-ea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18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참고 문헌입니다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92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73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E[⋅]</a:t>
            </a:r>
            <a:r>
              <a:rPr lang="ko-KR" altLang="en-US" dirty="0" err="1"/>
              <a:t>기대값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" altLang="ko-KR" dirty="0"/>
              <a:t>Expected value)</a:t>
            </a:r>
          </a:p>
          <a:p>
            <a:r>
              <a:rPr lang="en" altLang="ko-KR" dirty="0"/>
              <a:t>R(</a:t>
            </a:r>
            <a:r>
              <a:rPr lang="en" altLang="ko-KR" dirty="0" err="1"/>
              <a:t>st</a:t>
            </a:r>
            <a:r>
              <a:rPr lang="en" altLang="ko-KR" dirty="0"/>
              <a:t>​)t</a:t>
            </a:r>
            <a:r>
              <a:rPr lang="ko-KR" altLang="en-US" dirty="0"/>
              <a:t>시점에서의 보상 </a:t>
            </a:r>
            <a:r>
              <a:rPr lang="en-US" altLang="ko-KR" dirty="0"/>
              <a:t>(</a:t>
            </a:r>
            <a:r>
              <a:rPr lang="en" altLang="ko-KR" dirty="0"/>
              <a:t>Reward at time t)</a:t>
            </a:r>
          </a:p>
          <a:p>
            <a:r>
              <a:rPr lang="el-GR" altLang="ko-KR" dirty="0"/>
              <a:t>γ</a:t>
            </a:r>
            <a:r>
              <a:rPr lang="ko-KR" altLang="en-US" dirty="0"/>
              <a:t>할인율 </a:t>
            </a:r>
            <a:r>
              <a:rPr lang="en-US" altLang="ko-KR" dirty="0"/>
              <a:t>(</a:t>
            </a:r>
            <a:r>
              <a:rPr lang="en" altLang="ko-KR" dirty="0"/>
              <a:t>Discount factor), 0 ≤ </a:t>
            </a:r>
            <a:r>
              <a:rPr lang="el-GR" altLang="ko-KR" dirty="0"/>
              <a:t>γ\</a:t>
            </a:r>
            <a:r>
              <a:rPr lang="en" altLang="ko-KR" dirty="0"/>
              <a:t>gamma</a:t>
            </a:r>
            <a:r>
              <a:rPr lang="el-GR" altLang="ko-KR" dirty="0"/>
              <a:t>γ &lt; 1</a:t>
            </a:r>
            <a:endParaRPr lang="en-US" altLang="ko-KR" dirty="0"/>
          </a:p>
          <a:p>
            <a:r>
              <a:rPr lang="en" altLang="ko-KR" dirty="0" err="1"/>
              <a:t>st</a:t>
            </a:r>
            <a:r>
              <a:rPr lang="en" altLang="ko-KR" dirty="0"/>
              <a:t>​t</a:t>
            </a:r>
            <a:r>
              <a:rPr lang="ko-KR" altLang="en-US" dirty="0"/>
              <a:t>시점의 상태 </a:t>
            </a:r>
            <a:r>
              <a:rPr lang="en-US" altLang="ko-KR" dirty="0"/>
              <a:t>(</a:t>
            </a:r>
            <a:r>
              <a:rPr lang="en" altLang="ko-KR" dirty="0"/>
              <a:t>State at time t)</a:t>
            </a:r>
          </a:p>
          <a:p>
            <a:r>
              <a:rPr lang="en" altLang="ko-KR" dirty="0"/>
              <a:t>T</a:t>
            </a:r>
            <a:r>
              <a:rPr lang="ko-KR" altLang="en-US" dirty="0"/>
              <a:t>에피소드</a:t>
            </a:r>
            <a:r>
              <a:rPr lang="en-US" altLang="ko-KR" dirty="0"/>
              <a:t>(</a:t>
            </a:r>
            <a:r>
              <a:rPr lang="en" altLang="ko-KR" dirty="0"/>
              <a:t>episode)</a:t>
            </a:r>
            <a:r>
              <a:rPr lang="ko-KR" altLang="en-US" dirty="0"/>
              <a:t>의 종료 시점 또는 무한히 계속되는 시간</a:t>
            </a:r>
            <a:endParaRPr lang="en" altLang="ko-KR" dirty="0"/>
          </a:p>
          <a:p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15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0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57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FEBA-50CD-6E9A-592C-83343DC02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88304-1C85-528F-F020-A9951299A8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298A73-A2CD-C753-97F1-5BB24D98E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8A73D-6AE6-56E4-22A3-F5BEDDF2C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215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7C0B-1D36-5041-DBB7-95FC6FF69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E45DE3-6F48-F950-C866-95CEDA4CB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BC6EA6-9715-61B3-1A86-87BA0C6A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관측공간 </a:t>
            </a:r>
            <a:r>
              <a:rPr lang="en-US" altLang="ko-KR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현재 층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1,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요청 층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[2, 4], 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대기 시간 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= [3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, 5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초</a:t>
            </a:r>
            <a:r>
              <a:rPr lang="en-US" altLang="ko-KR" dirty="0">
                <a:solidFill>
                  <a:srgbClr val="BCBEC4"/>
                </a:solidFill>
                <a:effectLst/>
                <a:latin typeface="JetBrains Mono"/>
              </a:rPr>
              <a:t>]</a:t>
            </a:r>
            <a:r>
              <a:rPr lang="ko-KR" altLang="en-US" dirty="0">
                <a:solidFill>
                  <a:srgbClr val="BCBEC4"/>
                </a:solidFill>
                <a:effectLst/>
              </a:rPr>
              <a:t> </a:t>
            </a:r>
            <a:endParaRPr lang="en-US" altLang="ko-KR" dirty="0">
              <a:solidFill>
                <a:srgbClr val="BCBEC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>
                <a:solidFill>
                  <a:srgbClr val="BCBEC4"/>
                </a:solidFill>
                <a:effectLst/>
              </a:rPr>
              <a:t>ㅁ</a:t>
            </a:r>
            <a:r>
              <a:rPr lang="en-US" altLang="ko-KR" b="1" dirty="0">
                <a:solidFill>
                  <a:srgbClr val="BCBEC4"/>
                </a:solidFill>
                <a:effectLst/>
              </a:rPr>
              <a:t>.</a:t>
            </a:r>
            <a:r>
              <a:rPr lang="ko-KR" altLang="en-US" b="1" dirty="0">
                <a:solidFill>
                  <a:srgbClr val="BCBEC4"/>
                </a:solidFill>
                <a:effectLst/>
              </a:rPr>
              <a:t> </a:t>
            </a:r>
            <a:r>
              <a:rPr lang="ko-KR" altLang="en-US" b="1" dirty="0"/>
              <a:t>행동 공간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에이전트가 이동할 층 선택 </a:t>
            </a:r>
            <a:r>
              <a:rPr lang="en-US" altLang="ko-KR" dirty="0"/>
              <a:t>(0 ~ </a:t>
            </a:r>
            <a:r>
              <a:rPr lang="en" altLang="ko-KR" dirty="0"/>
              <a:t>N-1).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 err="1"/>
              <a:t>ㅁ</a:t>
            </a:r>
            <a:r>
              <a:rPr lang="ko-KR" altLang="en-US" b="1" dirty="0"/>
              <a:t> 보상 함수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승객 대기 시간에 따라 페널티</a:t>
            </a:r>
            <a:r>
              <a:rPr lang="en-US" altLang="ko-KR" dirty="0"/>
              <a:t>(-1 × </a:t>
            </a:r>
            <a:r>
              <a:rPr lang="ko-KR" altLang="en-US" dirty="0"/>
              <a:t>대기 시간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부여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요청 처리 시 대기 시간 감소 → 보상 증가</a:t>
            </a:r>
            <a:r>
              <a:rPr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환경 동작 함수</a:t>
            </a:r>
            <a:r>
              <a:rPr lang="en-US" altLang="ko-KR" b="1" dirty="0"/>
              <a:t>:</a:t>
            </a:r>
          </a:p>
          <a:p>
            <a:pPr>
              <a:buFontTx/>
              <a:buNone/>
            </a:pPr>
            <a:r>
              <a:rPr lang="en" altLang="ko-KR" b="1" dirty="0"/>
              <a:t>reset()</a:t>
            </a:r>
            <a:r>
              <a:rPr lang="en" altLang="ko-KR" dirty="0"/>
              <a:t>: </a:t>
            </a:r>
            <a:r>
              <a:rPr lang="ko-KR" altLang="en-US" dirty="0"/>
              <a:t>환경 초기화</a:t>
            </a:r>
            <a:r>
              <a:rPr lang="en-US" altLang="ko-KR" dirty="0"/>
              <a:t>, </a:t>
            </a:r>
            <a:r>
              <a:rPr lang="ko-KR" altLang="en-US" dirty="0"/>
              <a:t>랜덤 요청 생성</a:t>
            </a:r>
            <a:r>
              <a:rPr lang="en-US" altLang="ko-KR" dirty="0"/>
              <a:t>.</a:t>
            </a:r>
          </a:p>
          <a:p>
            <a:pPr>
              <a:buFontTx/>
              <a:buNone/>
            </a:pPr>
            <a:r>
              <a:rPr lang="en" altLang="ko-KR" b="1" dirty="0"/>
              <a:t>step(action)</a:t>
            </a:r>
            <a:r>
              <a:rPr lang="en" altLang="ko-KR" dirty="0"/>
              <a:t>: </a:t>
            </a:r>
            <a:r>
              <a:rPr lang="ko-KR" altLang="en-US" dirty="0"/>
              <a:t>목표 층으로 이동 → 새로운 상태와 보상 반환</a:t>
            </a:r>
            <a:r>
              <a:rPr lang="en-US" altLang="ko-KR" dirty="0"/>
              <a:t>.</a:t>
            </a:r>
          </a:p>
          <a:p>
            <a:pPr marL="457200" lvl="1" indent="0">
              <a:buFontTx/>
              <a:buNone/>
            </a:pPr>
            <a:endParaRPr lang="en-US" altLang="ko-KR" dirty="0"/>
          </a:p>
          <a:p>
            <a:pPr>
              <a:buNone/>
            </a:pPr>
            <a:endParaRPr lang="en-US" altLang="ko-KR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D87AF5-00BB-D50E-E315-0509F2D62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628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66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</a:rPr>
              <a:t>강화학습</a:t>
            </a:r>
            <a:endParaRPr lang="en-US" altLang="ko-KR" sz="3200" b="1" dirty="0">
              <a:solidFill>
                <a:schemeClr val="tx2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 Learning 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응용 논문 발표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dirty="0">
                <a:solidFill>
                  <a:schemeClr val="bg1"/>
                </a:solidFill>
              </a:rPr>
              <a:t>Project #1</a:t>
            </a:r>
            <a:endParaRPr lang="en-US" altLang="ko-KR" sz="12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30A7CF-B6BD-6724-03E1-0D227F967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6381" y="4509012"/>
            <a:ext cx="3330037" cy="1500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학과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</a:rPr>
              <a:t>산업인공지능학과 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</a:endParaRPr>
          </a:p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학번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0" i="0" dirty="0">
                <a:solidFill>
                  <a:schemeClr val="accent1"/>
                </a:solidFill>
                <a:effectLst/>
                <a:latin typeface="Google Sans"/>
              </a:rPr>
              <a:t>2024254022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 정현일</a:t>
            </a: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>
              <a:lnSpc>
                <a:spcPct val="50000"/>
              </a:lnSpc>
            </a:pPr>
            <a:endParaRPr lang="en-US" altLang="ko-KR" b="0" dirty="0">
              <a:solidFill>
                <a:schemeClr val="accent1"/>
              </a:solidFill>
              <a:latin typeface="맑은 고딕" pitchFamily="50" charset="-127"/>
              <a:ea typeface="맑은 고딕" pitchFamily="50" charset="-127"/>
            </a:endParaRPr>
          </a:p>
          <a:p>
            <a:pPr eaLnBrk="1" hangingPunct="1"/>
            <a:r>
              <a:rPr lang="en-US" altLang="ko-KR" b="0" dirty="0">
                <a:solidFill>
                  <a:schemeClr val="accent1"/>
                </a:solidFill>
                <a:latin typeface="맑은 고딕" pitchFamily="50" charset="-127"/>
                <a:ea typeface="맑은 고딕" pitchFamily="50" charset="-127"/>
              </a:rPr>
              <a:t>2025.04.21.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Agent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 정의 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QLearningElevatorAgent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70CF06-20B8-D764-A0E1-8239E79F2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76805"/>
            <a:ext cx="6586230" cy="45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8097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학습결과 및 요약</a:t>
            </a:r>
            <a:endParaRPr lang="en" altLang="ko-KR" sz="18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31D7A4-7A57-A7EB-BECD-A9E6D8624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13" y="1443891"/>
            <a:ext cx="3721982" cy="46851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E0945-2D34-7960-BC28-AAD57F7BE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811" y="1409258"/>
            <a:ext cx="4352176" cy="47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1587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497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165744" indent="-201744" algn="l" rtl="0" eaLnBrk="0" hangingPunct="0">
              <a:lnSpc>
                <a:spcPct val="100000"/>
              </a:lnSpc>
              <a:spcBef>
                <a:spcPts val="1008"/>
              </a:spcBef>
              <a:buNone/>
            </a:pPr>
            <a:r>
              <a:rPr lang="en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1. </a:t>
            </a:r>
            <a:r>
              <a:rPr lang="en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RLevator</a:t>
            </a:r>
            <a:r>
              <a:rPr lang="en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: Using Reinforcement Learning to Make a Smarter Elevator</a:t>
            </a:r>
            <a:endParaRPr lang="en" sz="120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  <a:p>
            <a:pPr marL="165744" indent="-201744" algn="l" rtl="0" eaLnBrk="0" hangingPunct="0">
              <a:lnSpc>
                <a:spcPct val="100000"/>
              </a:lnSpc>
              <a:spcBef>
                <a:spcPts val="1008"/>
              </a:spcBef>
              <a:buNone/>
            </a:pP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https://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github.com</a:t>
            </a: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tnarayanan</a:t>
            </a:r>
            <a:r>
              <a:rPr lang="en" altLang="ko-KR" sz="1200" b="1" dirty="0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/</a:t>
            </a:r>
            <a:r>
              <a:rPr lang="en" altLang="ko-KR" sz="1200" b="1" dirty="0" err="1">
                <a:solidFill>
                  <a:srgbClr val="000000"/>
                </a:solidFill>
                <a:effectLst/>
                <a:latin typeface="Corbel" panose="020B0503020204020204" pitchFamily="34" charset="0"/>
              </a:rPr>
              <a:t>RLevator</a:t>
            </a:r>
            <a:endParaRPr lang="en" sz="1200" dirty="0">
              <a:solidFill>
                <a:srgbClr val="000000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911844" y="1643397"/>
            <a:ext cx="8960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chemeClr val="tx2">
                    <a:lumMod val="75000"/>
                  </a:schemeClr>
                </a:solidFill>
              </a:rPr>
              <a:t>논문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604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Using Reinforcement Learning to Make a Smarter Elevator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논문 소개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엘리베이터 환경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관측공간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행동공간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보상함수  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241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강화학습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(RL Agent)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1595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RL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에이전트 개념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시험결과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3031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시험결과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Karp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알고리즘 비교 결과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샘플코드 구현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2297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Q-learning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강화학습 결과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논문 </a:t>
            </a:r>
            <a:r>
              <a:rPr lang="ko-KR" altLang="en-US" dirty="0"/>
              <a:t>개요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D1F0EB-366E-176B-B814-2DB9DFBAD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905653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 이유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E1179E2-E1B0-6E95-FDFF-37D61A407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17705"/>
              </p:ext>
            </p:extLst>
          </p:nvPr>
        </p:nvGraphicFramePr>
        <p:xfrm>
          <a:off x="557814" y="1380823"/>
          <a:ext cx="810009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Using Reinforcement Learning to Make a Smarter </a:t>
                      </a:r>
                      <a:r>
                        <a:rPr lang="en" altLang="ko-KR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Elevato</a:t>
                      </a:r>
                      <a:r>
                        <a:rPr lang="en-US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r</a:t>
                      </a:r>
                    </a:p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강화학습을 활용한 스마트 엘리베이터 제어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137B3718-7BC6-FD1E-BBB8-BE29677A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89" y="1958789"/>
            <a:ext cx="8436036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411480" indent="0" algn="l" rtl="0" eaLnBrk="0" hangingPunct="0">
              <a:lnSpc>
                <a:spcPct val="130000"/>
              </a:lnSpc>
              <a:spcBef>
                <a:spcPts val="600"/>
              </a:spcBef>
              <a:buNone/>
            </a:pPr>
            <a:r>
              <a:rPr lang="ko-KR" altLang="en-US" sz="1800" dirty="0">
                <a:latin typeface="맑은 고딕" panose="020B0503020000020004" pitchFamily="34" charset="-127"/>
                <a:ea typeface="맑은 고딕" panose="020B0503020000020004" pitchFamily="34" charset="-127"/>
              </a:rPr>
              <a:t>객체지향 엘리베이터 구현 </a:t>
            </a:r>
            <a:endParaRPr lang="en-US" altLang="ko-KR" sz="1800" b="1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C33FCF7-A23C-221C-63E9-2C7B8180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873210"/>
              </p:ext>
            </p:extLst>
          </p:nvPr>
        </p:nvGraphicFramePr>
        <p:xfrm>
          <a:off x="557814" y="2356177"/>
          <a:ext cx="8100090" cy="3782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1998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년 복학 후 객체지향 프로그래밍 언어론 과제로 엘리베이터 구현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제약사항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–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엘리베이터 스케줄링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시작시간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0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초부터 시작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.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건물안으로 들어오는 사람들의 수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 ~ 10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까지 랜덤하게 입력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건물안에 총 사람들 수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100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명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엘리베이터 이동 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</a:t>
                      </a:r>
                    </a:p>
                    <a:p>
                      <a:pPr fontAlgn="base"/>
                      <a:r>
                        <a:rPr lang="ko-KR" alt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문열고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</a:t>
                      </a:r>
                      <a:r>
                        <a:rPr lang="ko-KR" altLang="en-US" sz="1400" b="1" kern="1200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사람내리는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 시간 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: 1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초</a:t>
                      </a:r>
                    </a:p>
                    <a:p>
                      <a:pPr fontAlgn="base"/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종료 버튼을 누를 때 가지 실행을 계속한다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642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Class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  <a:p>
                      <a:pPr fontAlgn="base"/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211700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EF39DE3C-E9D5-FF04-32A2-7B36A73D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844" y="4324857"/>
            <a:ext cx="4320048" cy="183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939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489" y="1802294"/>
            <a:ext cx="8436036" cy="1881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411480" indent="0" algn="l" rtl="0" eaLnBrk="0" hangingPunct="0">
              <a:lnSpc>
                <a:spcPct val="130000"/>
              </a:lnSpc>
              <a:spcBef>
                <a:spcPts val="600"/>
              </a:spcBef>
              <a:buNone/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맑은 고딕" panose="020B0503020000020004" pitchFamily="34" charset="-127"/>
                <a:ea typeface="맑은 고딕" panose="020B0503020000020004" pitchFamily="34" charset="-127"/>
              </a:rPr>
              <a:t>연구목적</a:t>
            </a:r>
            <a:endParaRPr lang="en-US" altLang="ko-KR" sz="1800" b="1" dirty="0">
              <a:solidFill>
                <a:srgbClr val="000000"/>
              </a:solidFill>
              <a:effectLst/>
              <a:latin typeface="맑은 고딕" panose="020B0503020000020004" pitchFamily="34" charset="-127"/>
              <a:ea typeface="맑은 고딕" panose="020B0503020000020004" pitchFamily="34" charset="-127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/>
              <a:t>기존 엘리베이터 알고리즘은 비효율적인 운행 경로로 인해 대기 시간 증가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/>
              <a:t>강화학습</a:t>
            </a:r>
            <a:r>
              <a:rPr lang="ko-KR" altLang="en-US" sz="1600" dirty="0"/>
              <a:t> 기반 알고리즘으로 대기 시간을 최소화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/>
              <a:t>승객의 </a:t>
            </a:r>
            <a:r>
              <a:rPr lang="ko-KR" altLang="en-US" b="1" dirty="0"/>
              <a:t>요청부터 목적지 도착까지의 총 시간</a:t>
            </a:r>
            <a:r>
              <a:rPr lang="ko-KR" altLang="en-US" dirty="0"/>
              <a:t>을 줄이는 것이 핵심 목표</a:t>
            </a:r>
            <a:endParaRPr lang="en-US" altLang="ko-KR" sz="1600" dirty="0"/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endParaRPr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논문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30346" y="986022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2000" b="1" dirty="0">
                <a:solidFill>
                  <a:schemeClr val="accent1">
                    <a:lumMod val="75000"/>
                  </a:schemeClr>
                </a:solidFill>
              </a:rPr>
              <a:t>Using Reinforcement Learning to Make a Smarter Elevator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221F3-BDFE-37E0-143F-63B553B17F3A}"/>
              </a:ext>
            </a:extLst>
          </p:cNvPr>
          <p:cNvSpPr txBox="1"/>
          <p:nvPr/>
        </p:nvSpPr>
        <p:spPr>
          <a:xfrm>
            <a:off x="881959" y="3941397"/>
            <a:ext cx="8037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강화학습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en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RL)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에서는 에이전트가 환경 내에서 어떤 상태에서 행동을 취하고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그 행동에 대한 보상을 받습니다</a:t>
            </a:r>
            <a:r>
              <a:rPr lang="en-US" altLang="ko-KR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 </a:t>
            </a:r>
            <a:r>
              <a:rPr lang="ko-KR" altLang="en-US" sz="1400" b="1" dirty="0">
                <a:solidFill>
                  <a:srgbClr val="0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에이전트의 목표는 최대의 누적 보상을 만드는 정책을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12B45E-5160-EF84-5567-6568AF3F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88" y="4599013"/>
            <a:ext cx="52959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엘리베이터</a:t>
            </a:r>
            <a:r>
              <a:rPr lang="ko-KR" altLang="en-US" sz="2400" b="1" dirty="0"/>
              <a:t>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890628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환경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22C808-0F93-BB91-0E36-CAC538E1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3391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관측공간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Observation Space)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>
                <a:latin typeface="+mn-ea"/>
                <a:ea typeface="+mn-ea"/>
              </a:rPr>
              <a:t>현재 엘리베이터가 위치한 층</a:t>
            </a:r>
            <a:endParaRPr lang="en-US" altLang="ko-KR" sz="16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b="1" dirty="0">
                <a:latin typeface="+mn-ea"/>
                <a:ea typeface="+mn-ea"/>
              </a:rPr>
              <a:t>엘리베이터가 현재 목표로 이동 중인 층</a:t>
            </a:r>
            <a:endParaRPr lang="en-US" altLang="ko-KR" sz="1600" b="1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이전 단계의 엘리베이터가 이동하던 방향</a:t>
            </a:r>
            <a:endParaRPr lang="en-US" altLang="ko-KR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sz="1600" dirty="0">
                <a:latin typeface="+mn-ea"/>
                <a:ea typeface="+mn-ea"/>
              </a:rPr>
              <a:t>현재 엘리베이터가 이동 중인 방향</a:t>
            </a:r>
            <a:endParaRPr lang="en-US" altLang="ko-KR" sz="16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각 층에 대한 상태 정보</a:t>
            </a:r>
            <a:endParaRPr lang="en-US" altLang="ko-KR" dirty="0">
              <a:latin typeface="+mn-ea"/>
              <a:ea typeface="+mn-ea"/>
            </a:endParaRP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 내부에서 층</a:t>
            </a:r>
            <a:r>
              <a:rPr lang="en-US" altLang="ko-KR" dirty="0">
                <a:latin typeface="+mn-ea"/>
                <a:ea typeface="+mn-ea"/>
              </a:rPr>
              <a:t>k</a:t>
            </a:r>
            <a:r>
              <a:rPr lang="ko-KR" altLang="en-US" dirty="0">
                <a:latin typeface="+mn-ea"/>
                <a:ea typeface="+mn-ea"/>
              </a:rPr>
              <a:t>의 버튼이 눌렸는가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층</a:t>
            </a:r>
            <a:r>
              <a:rPr lang="en-US" altLang="ko-KR" dirty="0">
                <a:latin typeface="+mn-ea"/>
                <a:ea typeface="+mn-ea"/>
              </a:rPr>
              <a:t> K</a:t>
            </a:r>
            <a:r>
              <a:rPr lang="ko-KR" altLang="en-US" dirty="0">
                <a:latin typeface="+mn-ea"/>
                <a:ea typeface="+mn-ea"/>
              </a:rPr>
              <a:t>에서 위로 가는 버튼이 눌렀는가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층 </a:t>
            </a:r>
            <a:r>
              <a:rPr lang="en-US" altLang="ko-KR" dirty="0">
                <a:latin typeface="+mn-ea"/>
                <a:ea typeface="+mn-ea"/>
              </a:rPr>
              <a:t>K</a:t>
            </a:r>
            <a:r>
              <a:rPr lang="ko-KR" altLang="en-US" dirty="0">
                <a:latin typeface="+mn-ea"/>
                <a:ea typeface="+mn-ea"/>
              </a:rPr>
              <a:t>에서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아래로 가는 버튼이 눌렀는가</a:t>
            </a:r>
            <a:r>
              <a:rPr lang="en-US" altLang="ko-KR" dirty="0">
                <a:latin typeface="+mn-ea"/>
                <a:ea typeface="+mn-e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EC466F-EF7B-8554-1765-145004CA008A}"/>
              </a:ext>
            </a:extLst>
          </p:cNvPr>
          <p:cNvSpPr txBox="1"/>
          <p:nvPr/>
        </p:nvSpPr>
        <p:spPr>
          <a:xfrm>
            <a:off x="572303" y="4959938"/>
            <a:ext cx="826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</a:rPr>
              <a:t>에이전트가 현재 환경 상태를 인지하고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</a:rPr>
              <a:t>,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</a:rPr>
              <a:t> 다음 행동을 결정하는데 핵심</a:t>
            </a:r>
            <a:endParaRPr lang="ko-KR" altLang="en-US" dirty="0">
              <a:latin typeface="+mn-ea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8DE3673-2972-068B-4004-5F3CA1BED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167" y="5360250"/>
            <a:ext cx="8436036" cy="729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  <a:ea typeface="+mn-ea"/>
              </a:rPr>
              <a:t>행동공간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Action Space)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엘리베이터가 이동할 목표 층</a:t>
            </a:r>
            <a:r>
              <a:rPr lang="en-US" altLang="ko-KR" dirty="0">
                <a:latin typeface="+mn-ea"/>
                <a:ea typeface="+mn-ea"/>
              </a:rPr>
              <a:t>(target floor)</a:t>
            </a:r>
          </a:p>
        </p:txBody>
      </p:sp>
    </p:spTree>
    <p:extLst>
      <p:ext uri="{BB962C8B-B14F-4D97-AF65-F5344CB8AC3E}">
        <p14:creationId xmlns:p14="http://schemas.microsoft.com/office/powerpoint/2010/main" val="42019170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엘리베이터</a:t>
            </a:r>
            <a:r>
              <a:rPr lang="ko-KR" altLang="en-US" sz="2400" b="1" dirty="0"/>
              <a:t>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890628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환경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22C808-0F93-BB91-0E36-CAC538E12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1832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584200" indent="-309563" algn="l" rtl="0" eaLnBrk="0" hangingPunct="0">
              <a:lnSpc>
                <a:spcPct val="130000"/>
              </a:lnSpc>
              <a:spcBef>
                <a:spcPts val="600"/>
              </a:spcBef>
              <a:buFont typeface="Wingdings" pitchFamily="2" charset="2"/>
              <a:buChar char="u"/>
            </a:pPr>
            <a:r>
              <a:rPr lang="ko-KR" altLang="en-US" sz="1800" dirty="0">
                <a:latin typeface="+mn-ea"/>
                <a:ea typeface="+mn-ea"/>
              </a:rPr>
              <a:t>보상함수</a:t>
            </a:r>
            <a:r>
              <a:rPr lang="en-US" altLang="ko-KR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(</a:t>
            </a:r>
            <a:r>
              <a:rPr lang="en-US" altLang="ko-KR" sz="1800" dirty="0">
                <a:latin typeface="+mn-ea"/>
                <a:ea typeface="+mn-ea"/>
              </a:rPr>
              <a:t>Reward Function)</a:t>
            </a:r>
            <a:r>
              <a:rPr lang="ko-KR" altLang="en-US" sz="18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endParaRPr lang="en-US" altLang="ko-KR" sz="1800" b="1" dirty="0">
              <a:solidFill>
                <a:srgbClr val="000000"/>
              </a:solidFill>
              <a:effectLst/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시간 </a:t>
            </a:r>
            <a:r>
              <a:rPr lang="en" altLang="ko-KR" dirty="0">
                <a:latin typeface="+mn-ea"/>
                <a:ea typeface="+mn-ea"/>
              </a:rPr>
              <a:t>t</a:t>
            </a:r>
            <a:r>
              <a:rPr lang="ko-KR" altLang="en-US" dirty="0">
                <a:latin typeface="+mn-ea"/>
                <a:ea typeface="+mn-ea"/>
              </a:rPr>
              <a:t>에서의 보상은 다음과 같이 계산</a:t>
            </a:r>
            <a:endParaRPr lang="en-US" altLang="ko-KR" sz="1600" dirty="0">
              <a:latin typeface="+mn-ea"/>
              <a:ea typeface="+mn-ea"/>
            </a:endParaRP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en" altLang="ko-KR" dirty="0">
                <a:latin typeface="+mn-ea"/>
                <a:ea typeface="+mn-ea"/>
              </a:rPr>
              <a:t>rt​=</a:t>
            </a:r>
            <a:r>
              <a:rPr lang="en" altLang="ko-KR" dirty="0" err="1">
                <a:latin typeface="+mn-ea"/>
                <a:ea typeface="+mn-ea"/>
              </a:rPr>
              <a:t>rw</a:t>
            </a:r>
            <a:r>
              <a:rPr lang="en" altLang="ko-KR" dirty="0">
                <a:latin typeface="+mn-ea"/>
                <a:ea typeface="+mn-ea"/>
              </a:rPr>
              <a:t>​×(</a:t>
            </a:r>
            <a:r>
              <a:rPr lang="ko-KR" altLang="en-US" dirty="0">
                <a:latin typeface="+mn-ea"/>
                <a:ea typeface="+mn-ea"/>
              </a:rPr>
              <a:t>시간 </a:t>
            </a:r>
            <a:r>
              <a:rPr lang="en" altLang="ko-KR" dirty="0">
                <a:latin typeface="+mn-ea"/>
                <a:ea typeface="+mn-ea"/>
              </a:rPr>
              <a:t>t</a:t>
            </a:r>
            <a:r>
              <a:rPr lang="ko-KR" altLang="en-US" dirty="0">
                <a:latin typeface="+mn-ea"/>
                <a:ea typeface="+mn-ea"/>
              </a:rPr>
              <a:t>에 대기 중이거나 탑승 중인 승객 수</a:t>
            </a:r>
            <a:r>
              <a:rPr lang="en-US" altLang="ko-KR" dirty="0">
                <a:latin typeface="+mn-ea"/>
                <a:ea typeface="+mn-ea"/>
              </a:rPr>
              <a:t>)</a:t>
            </a:r>
          </a:p>
          <a:p>
            <a:pPr marL="865753" lvl="1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/>
              <a:t>여기서 </a:t>
            </a:r>
            <a:r>
              <a:rPr lang="en" altLang="ko-KR" dirty="0" err="1"/>
              <a:t>r_w</a:t>
            </a:r>
            <a:r>
              <a:rPr lang="ko-KR" altLang="en-US" dirty="0"/>
              <a:t>는 </a:t>
            </a:r>
            <a:r>
              <a:rPr lang="ko-KR" altLang="en-US" b="1" dirty="0"/>
              <a:t>승객 </a:t>
            </a:r>
            <a:r>
              <a:rPr lang="en-US" altLang="ko-KR" b="1" dirty="0"/>
              <a:t>1</a:t>
            </a:r>
            <a:r>
              <a:rPr lang="ko-KR" altLang="en-US" b="1" dirty="0"/>
              <a:t>명이 </a:t>
            </a:r>
            <a:r>
              <a:rPr lang="en-US" altLang="ko-KR" b="1" dirty="0"/>
              <a:t>1</a:t>
            </a:r>
            <a:r>
              <a:rPr lang="ko-KR" altLang="en-US" b="1" dirty="0"/>
              <a:t>타임스텝 동안 기다릴 때 발생하는 </a:t>
            </a:r>
            <a:r>
              <a:rPr lang="ko-KR" altLang="en-US" b="1" dirty="0" err="1"/>
              <a:t>보상값</a:t>
            </a:r>
            <a:endParaRPr lang="en-US" altLang="ko-KR" b="1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ko-KR" altLang="en-US" dirty="0">
                <a:latin typeface="+mn-ea"/>
                <a:ea typeface="+mn-ea"/>
              </a:rPr>
              <a:t>엘리베이터를 빨리 운행해야 높은 보상을 받을 수 있음</a:t>
            </a:r>
            <a:endParaRPr lang="en-US" altLang="ko-KR" dirty="0">
              <a:latin typeface="+mn-ea"/>
              <a:ea typeface="+mn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9127BB-A853-D2EA-D120-C18120868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267273"/>
              </p:ext>
            </p:extLst>
          </p:nvPr>
        </p:nvGraphicFramePr>
        <p:xfrm>
          <a:off x="580289" y="3515439"/>
          <a:ext cx="8016876" cy="1402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2292">
                  <a:extLst>
                    <a:ext uri="{9D8B030D-6E8A-4147-A177-3AD203B41FA5}">
                      <a16:colId xmlns:a16="http://schemas.microsoft.com/office/drawing/2014/main" val="3789947979"/>
                    </a:ext>
                  </a:extLst>
                </a:gridCol>
                <a:gridCol w="2672292">
                  <a:extLst>
                    <a:ext uri="{9D8B030D-6E8A-4147-A177-3AD203B41FA5}">
                      <a16:colId xmlns:a16="http://schemas.microsoft.com/office/drawing/2014/main" val="2635259088"/>
                    </a:ext>
                  </a:extLst>
                </a:gridCol>
                <a:gridCol w="2672292">
                  <a:extLst>
                    <a:ext uri="{9D8B030D-6E8A-4147-A177-3AD203B41FA5}">
                      <a16:colId xmlns:a16="http://schemas.microsoft.com/office/drawing/2014/main" val="4023436455"/>
                    </a:ext>
                  </a:extLst>
                </a:gridCol>
              </a:tblGrid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시간 </a:t>
                      </a:r>
                      <a:r>
                        <a:rPr lang="en" sz="1700" b="1" dirty="0"/>
                        <a:t>t</a:t>
                      </a:r>
                      <a:endParaRPr lang="en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대기</a:t>
                      </a:r>
                      <a:r>
                        <a:rPr lang="en-US" altLang="ko-KR" sz="1700" b="1" dirty="0"/>
                        <a:t>/</a:t>
                      </a:r>
                      <a:r>
                        <a:rPr lang="ko-KR" altLang="en-US" sz="1700" b="1" dirty="0"/>
                        <a:t>탑승 중인 승객 수</a:t>
                      </a:r>
                      <a:endParaRPr lang="ko-KR" altLang="en-US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 dirty="0"/>
                        <a:t>보상 </a:t>
                      </a:r>
                      <a:r>
                        <a:rPr lang="en" sz="1700" b="1" dirty="0"/>
                        <a:t>rₜ (</a:t>
                      </a:r>
                      <a:r>
                        <a:rPr lang="en" sz="1700" b="1" dirty="0" err="1"/>
                        <a:t>rw</a:t>
                      </a:r>
                      <a:r>
                        <a:rPr lang="en" sz="1700" b="1" dirty="0"/>
                        <a:t> = -1)</a:t>
                      </a:r>
                      <a:endParaRPr lang="en" sz="170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964700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1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3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-3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87140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2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5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-10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187208"/>
                  </a:ext>
                </a:extLst>
              </a:tr>
              <a:tr h="27089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/>
                        <a:t>3</a:t>
                      </a:r>
                      <a:endParaRPr lang="en-US" altLang="ko-KR" sz="17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0</a:t>
                      </a:r>
                      <a:r>
                        <a:rPr lang="ko-KR" altLang="en-US" sz="1700" dirty="0"/>
                        <a:t>명</a:t>
                      </a:r>
                      <a:endParaRPr lang="ko-KR" altLang="en-US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dirty="0"/>
                        <a:t>0</a:t>
                      </a:r>
                      <a:endParaRPr lang="en-US" altLang="ko-KR" sz="17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49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04939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(RL Agent)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EBC28-F0CD-FA5E-99CE-03A3981DBFDC}"/>
              </a:ext>
            </a:extLst>
          </p:cNvPr>
          <p:cNvSpPr txBox="1"/>
          <p:nvPr/>
        </p:nvSpPr>
        <p:spPr>
          <a:xfrm>
            <a:off x="161951" y="982651"/>
            <a:ext cx="2246769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-US" altLang="ko-KR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RL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에이전트 개념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658354F-3813-6F9A-7C96-7FCF4164A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29069"/>
              </p:ext>
            </p:extLst>
          </p:nvPr>
        </p:nvGraphicFramePr>
        <p:xfrm>
          <a:off x="557814" y="1380823"/>
          <a:ext cx="8100090" cy="1998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정책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Policy)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</a:rPr>
                        <a:t>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상태에 따라 어떤 행동을 할지를 결정하는 전략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에이전트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Agent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학습을 통해 정책을 개선하는 주체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239899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환경 </a:t>
                      </a:r>
                      <a:r>
                        <a:rPr lang="en-US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(</a:t>
                      </a:r>
                      <a:r>
                        <a:rPr lang="en" altLang="ko-KR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Environment)</a:t>
                      </a:r>
                      <a:endParaRPr lang="ko-KR" altLang="en-US" sz="1400" b="1" kern="1200" dirty="0">
                        <a:solidFill>
                          <a:schemeClr val="bg1"/>
                        </a:solidFill>
                        <a:latin typeface="NanumGothic" panose="020D0604000000000000" pitchFamily="34" charset="-127"/>
                        <a:ea typeface="NanumGothic" panose="020D0604000000000000" pitchFamily="34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엘리베이터 시뮬레이션 환경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08750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동적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보상을 기반으로 상태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행동의 관계를 개선해 나감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66356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bg1"/>
                          </a:solidFill>
                          <a:latin typeface="NanumGothic" panose="020D0604000000000000" pitchFamily="34" charset="-127"/>
                          <a:ea typeface="NanumGothic" panose="020D0604000000000000" pitchFamily="34" charset="-127"/>
                          <a:cs typeface="+mn-cs"/>
                        </a:rPr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승객 대기 시간 최소화</a:t>
                      </a:r>
                      <a:r>
                        <a:rPr lang="en-US" altLang="ko-KR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1" kern="12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효율적인 엘리베이터 운행</a:t>
                      </a:r>
                      <a:endParaRPr lang="en-US" altLang="ko-KR" sz="1400" b="1" kern="12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233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195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AE7FA-05B9-80F4-6DB2-FAFA1C6F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2D6AC-F174-7871-782F-CB4008712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시험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DAFE3-E603-0E41-CAE7-B35FE277481C}"/>
              </a:ext>
            </a:extLst>
          </p:cNvPr>
          <p:cNvSpPr txBox="1"/>
          <p:nvPr/>
        </p:nvSpPr>
        <p:spPr>
          <a:xfrm>
            <a:off x="161951" y="982651"/>
            <a:ext cx="1434047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시험 결과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4FFB6D7-88E9-01F4-DF9C-BF50A144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21" y="1538979"/>
            <a:ext cx="8436036" cy="757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dirty="0">
                <a:latin typeface="+mn-ea"/>
                <a:ea typeface="+mn-ea"/>
              </a:rPr>
              <a:t>3</a:t>
            </a:r>
            <a:r>
              <a:rPr lang="ko-KR" altLang="en-US" sz="1800" dirty="0">
                <a:latin typeface="+mn-ea"/>
                <a:ea typeface="+mn-ea"/>
              </a:rPr>
              <a:t> 층 건물환경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1,000</a:t>
            </a:r>
            <a:r>
              <a:rPr lang="ko-KR" altLang="en-US" sz="1800" dirty="0">
                <a:latin typeface="+mn-ea"/>
                <a:ea typeface="+mn-ea"/>
              </a:rPr>
              <a:t>번 </a:t>
            </a:r>
            <a:endParaRPr lang="en-US" altLang="ko-KR" sz="1800" dirty="0">
              <a:latin typeface="+mn-ea"/>
              <a:ea typeface="+mn-ea"/>
            </a:endParaRPr>
          </a:p>
          <a:p>
            <a:pPr marL="697230" indent="-285750">
              <a:lnSpc>
                <a:spcPct val="130000"/>
              </a:lnSpc>
              <a:spcBef>
                <a:spcPts val="600"/>
              </a:spcBef>
            </a:pPr>
            <a:r>
              <a:rPr lang="en-US" altLang="ko-KR" sz="1800" dirty="0">
                <a:latin typeface="+mn-ea"/>
                <a:ea typeface="+mn-ea"/>
              </a:rPr>
              <a:t>5</a:t>
            </a:r>
            <a:r>
              <a:rPr lang="ko-KR" altLang="en-US" sz="1800" dirty="0">
                <a:latin typeface="+mn-ea"/>
                <a:ea typeface="+mn-ea"/>
              </a:rPr>
              <a:t> 층 건물 환경 </a:t>
            </a:r>
            <a:r>
              <a:rPr lang="en-US" altLang="ko-KR" sz="1800" dirty="0">
                <a:latin typeface="+mn-ea"/>
                <a:ea typeface="+mn-ea"/>
              </a:rPr>
              <a:t>: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1,000</a:t>
            </a:r>
            <a:r>
              <a:rPr lang="ko-KR" altLang="en-US" sz="1800" dirty="0">
                <a:latin typeface="+mn-ea"/>
                <a:ea typeface="+mn-ea"/>
              </a:rPr>
              <a:t>번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00E4DA-5FD9-BF20-7C77-A39C23D33783}"/>
              </a:ext>
            </a:extLst>
          </p:cNvPr>
          <p:cNvSpPr txBox="1"/>
          <p:nvPr/>
        </p:nvSpPr>
        <p:spPr>
          <a:xfrm>
            <a:off x="161951" y="2440016"/>
            <a:ext cx="3112390" cy="412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1795" indent="-241795" algn="l" defTabSz="597892" eaLnBrk="0" hangingPunct="0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n"/>
            </a:pPr>
            <a:r>
              <a:rPr lang="en" altLang="ko-KR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Karp </a:t>
            </a:r>
            <a:r>
              <a:rPr lang="ko-KR" altLang="en-US" b="1" kern="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알고리즘 비교 결과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79458D-08F9-B8BD-8CFC-CE7C31DC5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15" y="3033565"/>
            <a:ext cx="7772400" cy="262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923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24F41-A5B5-FCF3-BAA1-48B9B329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50D0297-B759-00BC-5919-AA320CCBC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5522003" cy="328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환경 정의 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ElevatorEnv</a:t>
            </a:r>
            <a:r>
              <a:rPr lang="en" altLang="ko-KR" sz="1800" kern="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C635A4-3B76-915E-E230-DD698C48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샘플코드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9365E0-F174-7BBD-8B38-EFE8FD81A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00" y="1908573"/>
            <a:ext cx="4050045" cy="43096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60C223-4EB4-7C8E-07F4-6DFC7CEE0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010" y="1908573"/>
            <a:ext cx="4224203" cy="43096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F54BD8-B197-9E51-B2B8-6550E04DC489}"/>
              </a:ext>
            </a:extLst>
          </p:cNvPr>
          <p:cNvSpPr txBox="1"/>
          <p:nvPr/>
        </p:nvSpPr>
        <p:spPr>
          <a:xfrm>
            <a:off x="536575" y="1417717"/>
            <a:ext cx="82756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엘리베이터와 승객 요청 상태를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</a:rPr>
              <a:t>시뮬레이션하는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</a:rPr>
              <a:t> 강화학습 환경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169611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63922</TotalTime>
  <Words>803</Words>
  <Application>Microsoft Macintosh PowerPoint</Application>
  <PresentationFormat>화면 슬라이드 쇼(4:3)</PresentationFormat>
  <Paragraphs>155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5" baseType="lpstr">
      <vt:lpstr>NanumGothic</vt:lpstr>
      <vt:lpstr>나눔고딕 ExtraBold</vt:lpstr>
      <vt:lpstr>맑은 고딕</vt:lpstr>
      <vt:lpstr>Google Sans</vt:lpstr>
      <vt:lpstr>JetBrains Mono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논문 개요</vt:lpstr>
      <vt:lpstr>논문 개요</vt:lpstr>
      <vt:lpstr>엘리베이터 환경</vt:lpstr>
      <vt:lpstr>엘리베이터 환경</vt:lpstr>
      <vt:lpstr>강화학습 (RL Agent)</vt:lpstr>
      <vt:lpstr>시험 결과</vt:lpstr>
      <vt:lpstr>샘플코드 구현</vt:lpstr>
      <vt:lpstr>샘플코드 구현</vt:lpstr>
      <vt:lpstr>샘플코드 구현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정 현일</cp:lastModifiedBy>
  <cp:revision>3296</cp:revision>
  <cp:lastPrinted>2023-01-25T05:07:50Z</cp:lastPrinted>
  <dcterms:created xsi:type="dcterms:W3CDTF">2004-08-18T11:28:05Z</dcterms:created>
  <dcterms:modified xsi:type="dcterms:W3CDTF">2025-04-21T14:29:31Z</dcterms:modified>
</cp:coreProperties>
</file>