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2"/>
  </p:notesMasterIdLst>
  <p:sldIdLst>
    <p:sldId id="256" r:id="rId3"/>
    <p:sldId id="276" r:id="rId4"/>
    <p:sldId id="283" r:id="rId5"/>
    <p:sldId id="288" r:id="rId6"/>
    <p:sldId id="289" r:id="rId7"/>
    <p:sldId id="286" r:id="rId8"/>
    <p:sldId id="287" r:id="rId9"/>
    <p:sldId id="284" r:id="rId10"/>
    <p:sldId id="285" r:id="rId11"/>
  </p:sldIdLst>
  <p:sldSz cx="9144000" cy="5143500" type="screen16x9"/>
  <p:notesSz cx="6858000" cy="9144000"/>
  <p:embeddedFontLst>
    <p:embeddedFont>
      <p:font typeface="Merriweather" pitchFamily="2" charset="0"/>
      <p:regular r:id="rId13"/>
      <p:bold r:id="rId14"/>
      <p:italic r:id="rId15"/>
      <p:boldItalic r:id="rId16"/>
    </p:embeddedFont>
    <p:embeddedFont>
      <p:font typeface="Montserrat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7"/>
    <p:restoredTop sz="94879"/>
  </p:normalViewPr>
  <p:slideViewPr>
    <p:cSldViewPr snapToGrid="0">
      <p:cViewPr>
        <p:scale>
          <a:sx n="128" d="100"/>
          <a:sy n="128" d="100"/>
        </p:scale>
        <p:origin x="1272" y="496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9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2acde712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0f2acde7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43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53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261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1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954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46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906053" cy="566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458140" y="4715008"/>
            <a:ext cx="685860" cy="428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82505" y="109902"/>
            <a:ext cx="98855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Merriweather"/>
              </a:rPr>
              <a:t>강화학습</a:t>
            </a:r>
            <a:endParaRPr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8530210" y="4742793"/>
            <a:ext cx="43182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439341" cy="5143500"/>
          </a:xfrm>
          <a:prstGeom prst="rect">
            <a:avLst/>
          </a:prstGeom>
          <a:solidFill>
            <a:srgbClr val="1D05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439341" y="0"/>
            <a:ext cx="2839640" cy="5143500"/>
          </a:xfrm>
          <a:prstGeom prst="rect">
            <a:avLst/>
          </a:prstGeom>
          <a:solidFill>
            <a:srgbClr val="0C22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3278981" y="0"/>
            <a:ext cx="3278981" cy="5143500"/>
          </a:xfrm>
          <a:prstGeom prst="rect">
            <a:avLst/>
          </a:prstGeom>
          <a:solidFill>
            <a:srgbClr val="1234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24"/>
          <p:cNvSpPr txBox="1"/>
          <p:nvPr/>
        </p:nvSpPr>
        <p:spPr>
          <a:xfrm>
            <a:off x="845345" y="1277591"/>
            <a:ext cx="4084916" cy="9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강화학습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6557963" y="0"/>
            <a:ext cx="258603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4"/>
          <p:cNvSpPr txBox="1"/>
          <p:nvPr/>
        </p:nvSpPr>
        <p:spPr>
          <a:xfrm rot="-5400000">
            <a:off x="-1078587" y="3600726"/>
            <a:ext cx="260857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ontserrat"/>
                <a:sym typeface="Montserrat"/>
              </a:rPr>
              <a:t>충북대학교 산업인공지능학과</a:t>
            </a:r>
            <a:endParaRPr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Google Shape;81;p24"/>
          <p:cNvCxnSpPr/>
          <p:nvPr/>
        </p:nvCxnSpPr>
        <p:spPr>
          <a:xfrm>
            <a:off x="1240125" y="4898000"/>
            <a:ext cx="4790361" cy="0"/>
          </a:xfrm>
          <a:prstGeom prst="straightConnector1">
            <a:avLst/>
          </a:prstGeom>
          <a:noFill/>
          <a:ln w="12700" cap="flat" cmpd="sng">
            <a:solidFill>
              <a:srgbClr val="F2F2F2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4"/>
          <p:cNvSpPr/>
          <p:nvPr/>
        </p:nvSpPr>
        <p:spPr>
          <a:xfrm>
            <a:off x="1240125" y="4898001"/>
            <a:ext cx="553046" cy="61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7;p24">
            <a:extLst>
              <a:ext uri="{FF2B5EF4-FFF2-40B4-BE49-F238E27FC236}">
                <a16:creationId xmlns:a16="http://schemas.microsoft.com/office/drawing/2014/main" id="{74103298-91DA-8DDD-04F1-2AC675AC5C20}"/>
              </a:ext>
            </a:extLst>
          </p:cNvPr>
          <p:cNvSpPr txBox="1"/>
          <p:nvPr/>
        </p:nvSpPr>
        <p:spPr>
          <a:xfrm>
            <a:off x="1177230" y="2548322"/>
            <a:ext cx="5014770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Quiz-Policy Gradient Method</a:t>
            </a:r>
          </a:p>
        </p:txBody>
      </p:sp>
      <p:sp>
        <p:nvSpPr>
          <p:cNvPr id="4" name="Google Shape;77;p24">
            <a:extLst>
              <a:ext uri="{FF2B5EF4-FFF2-40B4-BE49-F238E27FC236}">
                <a16:creationId xmlns:a16="http://schemas.microsoft.com/office/drawing/2014/main" id="{CE57C926-AC8E-335B-F2A8-D64A3ED0BB8D}"/>
              </a:ext>
            </a:extLst>
          </p:cNvPr>
          <p:cNvSpPr txBox="1"/>
          <p:nvPr/>
        </p:nvSpPr>
        <p:spPr>
          <a:xfrm>
            <a:off x="1177230" y="3502697"/>
            <a:ext cx="4084916" cy="81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학과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산업인공지능학과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학번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2024254022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정현일</a:t>
            </a:r>
            <a:endParaRPr sz="1800"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5" name="Google Shape;77;p24">
            <a:extLst>
              <a:ext uri="{FF2B5EF4-FFF2-40B4-BE49-F238E27FC236}">
                <a16:creationId xmlns:a16="http://schemas.microsoft.com/office/drawing/2014/main" id="{5A81A8CC-A816-4713-31DF-8AEBB005A0F9}"/>
              </a:ext>
            </a:extLst>
          </p:cNvPr>
          <p:cNvSpPr txBox="1"/>
          <p:nvPr/>
        </p:nvSpPr>
        <p:spPr>
          <a:xfrm>
            <a:off x="1177230" y="4497942"/>
            <a:ext cx="4084916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2025.05.20.</a:t>
            </a:r>
            <a:endParaRPr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en-US" altLang="ko-KR" sz="1200" dirty="0">
                <a:latin typeface="+mn-ea"/>
                <a:ea typeface="+mn-ea"/>
              </a:rPr>
              <a:t>Mountain Car </a:t>
            </a:r>
            <a:r>
              <a:rPr lang="ko-KR" altLang="en-US" sz="1200" dirty="0">
                <a:latin typeface="+mn-ea"/>
                <a:ea typeface="+mn-ea"/>
              </a:rPr>
              <a:t>문제에 적용하되</a:t>
            </a:r>
            <a:r>
              <a:rPr lang="en-US" altLang="ko-KR" sz="1200" dirty="0">
                <a:latin typeface="+mn-ea"/>
                <a:ea typeface="+mn-ea"/>
              </a:rPr>
              <a:t>, Hyper-parameter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변경하여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최대의 </a:t>
            </a:r>
            <a:r>
              <a:rPr lang="en-US" altLang="ko-KR" sz="1200" dirty="0">
                <a:latin typeface="+mn-ea"/>
                <a:ea typeface="+mn-ea"/>
              </a:rPr>
              <a:t>total reward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endParaRPr lang="en-US" altLang="ko-KR" sz="12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n-ea"/>
                <a:ea typeface="+mn-ea"/>
              </a:rPr>
              <a:t>갖는 </a:t>
            </a:r>
            <a:r>
              <a:rPr lang="en-US" altLang="ko-KR" sz="1200" dirty="0">
                <a:latin typeface="+mn-ea"/>
                <a:ea typeface="+mn-ea"/>
              </a:rPr>
              <a:t>policy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결정하라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AC4187-46B5-1858-8F4C-DEF03BB9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13124"/>
              </p:ext>
            </p:extLst>
          </p:nvPr>
        </p:nvGraphicFramePr>
        <p:xfrm>
          <a:off x="6286499" y="1088390"/>
          <a:ext cx="236244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lr_pi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0.0002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lr_v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0.0005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83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DBBB925-F1F7-CAA7-A427-E46ED4C9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9" y="1088390"/>
            <a:ext cx="4529973" cy="32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문제점 및 해결책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7CC3899-0DFB-1EAF-9C60-705318ED5E24}"/>
              </a:ext>
            </a:extLst>
          </p:cNvPr>
          <p:cNvSpPr txBox="1">
            <a:spLocks/>
          </p:cNvSpPr>
          <p:nvPr/>
        </p:nvSpPr>
        <p:spPr>
          <a:xfrm>
            <a:off x="788276" y="901881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기존 보상의 문제점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1C81EF-4BAF-C481-29AF-D0CD3FCFAC99}"/>
              </a:ext>
            </a:extLst>
          </p:cNvPr>
          <p:cNvSpPr txBox="1">
            <a:spLocks/>
          </p:cNvSpPr>
          <p:nvPr/>
        </p:nvSpPr>
        <p:spPr>
          <a:xfrm>
            <a:off x="1046939" y="1274898"/>
            <a:ext cx="4583976" cy="7008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대부분의 에피소드에서 </a:t>
            </a:r>
            <a:r>
              <a:rPr lang="en-US" altLang="ko-KR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200 </a:t>
            </a: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스텝 동안 목표에 도달하지 못함</a:t>
            </a:r>
            <a:endParaRPr lang="en-US" altLang="ko-KR" sz="1200" b="0" i="0" dirty="0">
              <a:solidFill>
                <a:srgbClr val="232425"/>
              </a:solidFill>
              <a:effectLst/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평균 보상이 거의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-200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기본 보상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(-1)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은 학습에 충분한 정보를 제공하지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rgbClr val="232425"/>
                </a:solidFill>
                <a:latin typeface="+mn-ea"/>
                <a:ea typeface="+mn-ea"/>
              </a:rPr>
              <a:t>못함 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F68744-81E0-59BF-7257-550CC23F166E}"/>
              </a:ext>
            </a:extLst>
          </p:cNvPr>
          <p:cNvSpPr txBox="1">
            <a:spLocks/>
          </p:cNvSpPr>
          <p:nvPr/>
        </p:nvSpPr>
        <p:spPr>
          <a:xfrm>
            <a:off x="788276" y="1975757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ea typeface="+mn-ea"/>
              </a:rPr>
              <a:t>해결책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69F7659-7AF2-68DD-3A39-EF4F9F30307B}"/>
              </a:ext>
            </a:extLst>
          </p:cNvPr>
          <p:cNvSpPr txBox="1">
            <a:spLocks/>
          </p:cNvSpPr>
          <p:nvPr/>
        </p:nvSpPr>
        <p:spPr>
          <a:xfrm>
            <a:off x="1046939" y="234877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위치와 속도를 활용한 보상 함수 재설계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D4A876-22D2-9DCA-7F6F-641ED341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02" y="2390834"/>
            <a:ext cx="3845378" cy="229118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D0B5E05-FE1D-77A2-6620-AE4F05AD533D}"/>
              </a:ext>
            </a:extLst>
          </p:cNvPr>
          <p:cNvSpPr txBox="1">
            <a:spLocks/>
          </p:cNvSpPr>
          <p:nvPr/>
        </p:nvSpPr>
        <p:spPr>
          <a:xfrm>
            <a:off x="5630915" y="109784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차원 연속 공간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[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5405CDC-6C0D-A6A1-C4C2-F18C8237163B}"/>
              </a:ext>
            </a:extLst>
          </p:cNvPr>
          <p:cNvSpPr txBox="1">
            <a:spLocks/>
          </p:cNvSpPr>
          <p:nvPr/>
        </p:nvSpPr>
        <p:spPr>
          <a:xfrm>
            <a:off x="5884008" y="1399637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Position): -1.2 ~ 0.6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Velocity): -0.07 ~ 0.07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7F920F-4DA1-3589-7406-6E4E71FB70E7}"/>
              </a:ext>
            </a:extLst>
          </p:cNvPr>
          <p:cNvSpPr txBox="1">
            <a:spLocks/>
          </p:cNvSpPr>
          <p:nvPr/>
        </p:nvSpPr>
        <p:spPr>
          <a:xfrm>
            <a:off x="5630915" y="1889588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buFont typeface="Wingdings" pitchFamily="2" charset="2"/>
              <a:buChar char="Ø"/>
              <a:defRPr sz="1200">
                <a:solidFill>
                  <a:srgbClr val="232425"/>
                </a:solidFill>
                <a:latin typeface="-apple-syste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행동 공간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" altLang="ko-KR" dirty="0">
                <a:latin typeface="+mn-ea"/>
                <a:ea typeface="+mn-ea"/>
              </a:rPr>
              <a:t>Action Space)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EA61964-22F6-6885-6227-9E3FEBF52F3A}"/>
              </a:ext>
            </a:extLst>
          </p:cNvPr>
          <p:cNvSpPr txBox="1">
            <a:spLocks/>
          </p:cNvSpPr>
          <p:nvPr/>
        </p:nvSpPr>
        <p:spPr>
          <a:xfrm>
            <a:off x="5884008" y="2191379"/>
            <a:ext cx="4366109" cy="972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0: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왼쪽으로 가속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멈춤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오른쪽으로 가속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E7825C-AE74-1AB6-22E0-C9AD9F0E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9" y="2591729"/>
            <a:ext cx="3594443" cy="23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dezero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프레임워크이용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8D589-0B51-45C4-52C8-1C8810DE8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017" y="626719"/>
            <a:ext cx="2837173" cy="389006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70EF69-EDDE-5F84-B112-71817D46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719"/>
            <a:ext cx="3178684" cy="38900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06CB05-1C46-0485-E7C5-B556F8A8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523" y="626718"/>
            <a:ext cx="2584038" cy="387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3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dezero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프레임워크이용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9B2D5C-396F-3580-F3C4-469C816D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11" y="879931"/>
            <a:ext cx="3434245" cy="3755293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6CFD9F-3E38-24AB-83DF-58838C278719}"/>
              </a:ext>
            </a:extLst>
          </p:cNvPr>
          <p:cNvSpPr txBox="1">
            <a:spLocks/>
          </p:cNvSpPr>
          <p:nvPr/>
        </p:nvSpPr>
        <p:spPr>
          <a:xfrm>
            <a:off x="948911" y="615497"/>
            <a:ext cx="4169741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 err="1">
                <a:solidFill>
                  <a:srgbClr val="232425"/>
                </a:solidFill>
                <a:latin typeface="+mn-ea"/>
                <a:ea typeface="+mn-ea"/>
              </a:rPr>
              <a:t>Dezero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로 구현된 모델은 평균보상은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-200</a:t>
            </a:r>
            <a:r>
              <a:rPr lang="ko-KR" altLang="en-US" sz="1200" dirty="0" err="1">
                <a:solidFill>
                  <a:srgbClr val="232425"/>
                </a:solidFill>
                <a:latin typeface="+mn-ea"/>
                <a:ea typeface="+mn-ea"/>
              </a:rPr>
              <a:t>으로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학습불가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217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활용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 </a:t>
            </a:r>
            <a:r>
              <a:rPr lang="en-US" altLang="ko-KR" sz="1600" b="1" i="0" dirty="0">
                <a:solidFill>
                  <a:srgbClr val="232425"/>
                </a:solidFill>
                <a:effectLst/>
                <a:latin typeface="-apple-system"/>
              </a:rPr>
              <a:t>-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EAF79-42FA-8CE7-CE4B-809A4975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7" y="916257"/>
            <a:ext cx="3402732" cy="2055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0D4C30-F380-15A7-A25F-DCD8DC56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67" y="3299206"/>
            <a:ext cx="3321038" cy="17021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필요 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213384" y="2948865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2.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모델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78F909-840B-9384-655B-99E17877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159" y="961609"/>
            <a:ext cx="3355940" cy="7695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7483B0-F4BA-7100-0C60-4520285EF8A3}"/>
              </a:ext>
            </a:extLst>
          </p:cNvPr>
          <p:cNvSpPr txBox="1">
            <a:spLocks/>
          </p:cNvSpPr>
          <p:nvPr/>
        </p:nvSpPr>
        <p:spPr>
          <a:xfrm>
            <a:off x="4128550" y="624205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3.</a:t>
            </a:r>
            <a:r>
              <a:rPr lang="ko-KR" altLang="en-US" sz="1200" dirty="0">
                <a:latin typeface="+mn-ea"/>
                <a:ea typeface="+mn-ea"/>
              </a:rPr>
              <a:t> 모델 및 </a:t>
            </a:r>
            <a:r>
              <a:rPr lang="ko-KR" altLang="en-US" sz="1200" dirty="0" err="1">
                <a:latin typeface="+mn-ea"/>
                <a:ea typeface="+mn-ea"/>
              </a:rPr>
              <a:t>옵티마이저</a:t>
            </a:r>
            <a:r>
              <a:rPr lang="ko-KR" altLang="en-US" sz="12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DB6862-4DEE-A2C5-868B-A54EB7F0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159" y="2082908"/>
            <a:ext cx="3579195" cy="292435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8D62F31-44C0-50FD-DEA4-BA29237E2E42}"/>
              </a:ext>
            </a:extLst>
          </p:cNvPr>
          <p:cNvSpPr txBox="1">
            <a:spLocks/>
          </p:cNvSpPr>
          <p:nvPr/>
        </p:nvSpPr>
        <p:spPr>
          <a:xfrm>
            <a:off x="4128550" y="1709891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4.</a:t>
            </a:r>
            <a:r>
              <a:rPr lang="ko-KR" altLang="en-US" sz="1200" dirty="0">
                <a:latin typeface="+mn-ea"/>
                <a:ea typeface="+mn-ea"/>
              </a:rPr>
              <a:t> 학습 함수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9B7F452-CF29-82D2-4B9F-3D141DC9D3BB}"/>
              </a:ext>
            </a:extLst>
          </p:cNvPr>
          <p:cNvSpPr txBox="1">
            <a:spLocks/>
          </p:cNvSpPr>
          <p:nvPr/>
        </p:nvSpPr>
        <p:spPr>
          <a:xfrm>
            <a:off x="7744165" y="289644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가치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E7FAC4E-9FAF-95DB-F9E1-04C79DEC55F0}"/>
              </a:ext>
            </a:extLst>
          </p:cNvPr>
          <p:cNvSpPr txBox="1">
            <a:spLocks/>
          </p:cNvSpPr>
          <p:nvPr/>
        </p:nvSpPr>
        <p:spPr>
          <a:xfrm>
            <a:off x="7698983" y="358761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정책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E49DFF4-B5F6-672A-289C-6987AD36125A}"/>
              </a:ext>
            </a:extLst>
          </p:cNvPr>
          <p:cNvSpPr txBox="1">
            <a:spLocks/>
          </p:cNvSpPr>
          <p:nvPr/>
        </p:nvSpPr>
        <p:spPr>
          <a:xfrm>
            <a:off x="7698984" y="4401150"/>
            <a:ext cx="1612810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그래디언트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계산 및 적용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5.</a:t>
            </a:r>
            <a:r>
              <a:rPr lang="ko-KR" altLang="en-US" sz="1200" dirty="0">
                <a:latin typeface="+mn-ea"/>
                <a:ea typeface="+mn-ea"/>
              </a:rPr>
              <a:t> 학습 루틴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CD3E7F-DE17-2D39-FB57-F3AACD1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4" y="898041"/>
            <a:ext cx="3684541" cy="3933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0BABFD-B329-D31F-6F06-56CB0645EC83}"/>
              </a:ext>
            </a:extLst>
          </p:cNvPr>
          <p:cNvSpPr txBox="1"/>
          <p:nvPr/>
        </p:nvSpPr>
        <p:spPr>
          <a:xfrm>
            <a:off x="3270801" y="1947442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Agent </a:t>
            </a:r>
            <a:r>
              <a:rPr kumimoji="1" lang="ko-KR" altLang="en-US" sz="700" dirty="0">
                <a:solidFill>
                  <a:schemeClr val="bg1"/>
                </a:solidFill>
              </a:rPr>
              <a:t>행동선택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A6A28-3F0B-0116-A3A6-DD086BD3A223}"/>
              </a:ext>
            </a:extLst>
          </p:cNvPr>
          <p:cNvSpPr txBox="1"/>
          <p:nvPr/>
        </p:nvSpPr>
        <p:spPr>
          <a:xfrm>
            <a:off x="3179851" y="1520640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 err="1">
                <a:solidFill>
                  <a:schemeClr val="bg1"/>
                </a:solidFill>
              </a:rPr>
              <a:t>산악차</a:t>
            </a:r>
            <a:r>
              <a:rPr kumimoji="1" lang="ko-KR" altLang="en-US" sz="700" dirty="0">
                <a:solidFill>
                  <a:schemeClr val="bg1"/>
                </a:solidFill>
              </a:rPr>
              <a:t> 프레임 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E64E7-2900-6972-7943-C7735A418A78}"/>
              </a:ext>
            </a:extLst>
          </p:cNvPr>
          <p:cNvSpPr txBox="1"/>
          <p:nvPr/>
        </p:nvSpPr>
        <p:spPr>
          <a:xfrm>
            <a:off x="2862826" y="2664921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보상 설계 수정사항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91A4-7BBD-2F25-9935-EFB3349519B0}"/>
              </a:ext>
            </a:extLst>
          </p:cNvPr>
          <p:cNvSpPr txBox="1"/>
          <p:nvPr/>
        </p:nvSpPr>
        <p:spPr>
          <a:xfrm>
            <a:off x="2793747" y="4103349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학습에 반영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161D7C-40EB-E19F-E8F3-6582786E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94" y="898041"/>
            <a:ext cx="3684541" cy="1657581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39C6456-BFAA-307C-470B-74F9F9D64106}"/>
              </a:ext>
            </a:extLst>
          </p:cNvPr>
          <p:cNvSpPr txBox="1">
            <a:spLocks/>
          </p:cNvSpPr>
          <p:nvPr/>
        </p:nvSpPr>
        <p:spPr>
          <a:xfrm>
            <a:off x="4856047" y="581900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상태 저장 및 </a:t>
            </a:r>
            <a:r>
              <a:rPr lang="ko-KR" altLang="en-US" sz="1200" dirty="0" err="1">
                <a:latin typeface="+mn-ea"/>
                <a:ea typeface="+mn-ea"/>
              </a:rPr>
              <a:t>보상값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plot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E21A14B-132E-80EB-FD8B-B472FD77B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54" y="3185228"/>
            <a:ext cx="3585019" cy="1060231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901194" y="2764948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7.</a:t>
            </a:r>
            <a:r>
              <a:rPr lang="ko-KR" altLang="en-US" sz="1200" dirty="0">
                <a:latin typeface="+mn-ea"/>
                <a:ea typeface="+mn-ea"/>
              </a:rPr>
              <a:t> 이미지 </a:t>
            </a:r>
            <a:r>
              <a:rPr lang="ko-KR" altLang="en-US" sz="1200" dirty="0" err="1">
                <a:latin typeface="+mn-ea"/>
                <a:ea typeface="+mn-ea"/>
              </a:rPr>
              <a:t>저장및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산악차</a:t>
            </a:r>
            <a:r>
              <a:rPr lang="ko-KR" altLang="en-US" sz="1200" dirty="0">
                <a:latin typeface="+mn-ea"/>
                <a:ea typeface="+mn-ea"/>
              </a:rPr>
              <a:t> 첫 장면 시각화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90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활용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 </a:t>
            </a:r>
            <a:r>
              <a:rPr lang="en-US" altLang="ko-KR" sz="1600" b="1" i="0" dirty="0">
                <a:solidFill>
                  <a:srgbClr val="232425"/>
                </a:solidFill>
                <a:effectLst/>
                <a:latin typeface="-apple-system"/>
              </a:rPr>
              <a:t>-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 결과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75A06A-1D21-BBF4-897C-8A8ECE67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97037"/>
              </p:ext>
            </p:extLst>
          </p:nvPr>
        </p:nvGraphicFramePr>
        <p:xfrm>
          <a:off x="6286499" y="1088390"/>
          <a:ext cx="236244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83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4ECB1D8-EB7F-A582-302F-3AE85B9A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08" y="632756"/>
            <a:ext cx="4075788" cy="43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Mountain car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최적의 보상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동영상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 descr="스케치, 도표, 라인, 디자인이(가) 표시된 사진&#10;&#10;자동 생성된 설명">
            <a:extLst>
              <a:ext uri="{FF2B5EF4-FFF2-40B4-BE49-F238E27FC236}">
                <a16:creationId xmlns:a16="http://schemas.microsoft.com/office/drawing/2014/main" id="{4EC74A80-2541-039D-9AF6-5B016888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39" y="541218"/>
            <a:ext cx="5951461" cy="39676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332394" y="4770483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※ F5 </a:t>
            </a:r>
            <a:r>
              <a:rPr lang="ko-KR" altLang="en-US" sz="1200" dirty="0">
                <a:latin typeface="+mn-ea"/>
                <a:ea typeface="+mn-ea"/>
              </a:rPr>
              <a:t>발표자 </a:t>
            </a:r>
            <a:r>
              <a:rPr lang="ko-KR" altLang="en-US" sz="1200">
                <a:latin typeface="+mn-ea"/>
                <a:ea typeface="+mn-ea"/>
              </a:rPr>
              <a:t>모드에서 </a:t>
            </a:r>
            <a:r>
              <a:rPr lang="en-US" altLang="ko-KR" sz="1200">
                <a:latin typeface="+mn-ea"/>
                <a:ea typeface="+mn-ea"/>
              </a:rPr>
              <a:t>PLAY</a:t>
            </a:r>
            <a:r>
              <a:rPr lang="ko-KR" altLang="en-US" sz="1200" dirty="0">
                <a:latin typeface="+mn-ea"/>
                <a:ea typeface="+mn-ea"/>
              </a:rPr>
              <a:t>이 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700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0E30"/>
      </a:accent1>
      <a:accent2>
        <a:srgbClr val="5603AD"/>
      </a:accent2>
      <a:accent3>
        <a:srgbClr val="3A0CA3"/>
      </a:accent3>
      <a:accent4>
        <a:srgbClr val="4361EE"/>
      </a:accent4>
      <a:accent5>
        <a:srgbClr val="FF29C2"/>
      </a:accent5>
      <a:accent6>
        <a:srgbClr val="04CC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</TotalTime>
  <Words>250</Words>
  <Application>Microsoft Macintosh PowerPoint</Application>
  <PresentationFormat>화면 슬라이드 쇼(16:9)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Wingdings</vt:lpstr>
      <vt:lpstr>Merriweather</vt:lpstr>
      <vt:lpstr>Arial</vt:lpstr>
      <vt:lpstr>-apple-system</vt:lpstr>
      <vt:lpstr>Montserrat</vt:lpstr>
      <vt:lpstr>Apple SD Gothic Neo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/>
  <cp:lastModifiedBy>정 현일</cp:lastModifiedBy>
  <cp:revision>173</cp:revision>
  <cp:lastPrinted>2025-05-13T14:26:09Z</cp:lastPrinted>
  <dcterms:modified xsi:type="dcterms:W3CDTF">2025-05-20T14:07:06Z</dcterms:modified>
  <cp:category/>
</cp:coreProperties>
</file>