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1"/>
  </p:notesMasterIdLst>
  <p:sldIdLst>
    <p:sldId id="256" r:id="rId3"/>
    <p:sldId id="283" r:id="rId4"/>
    <p:sldId id="290" r:id="rId5"/>
    <p:sldId id="286" r:id="rId6"/>
    <p:sldId id="289" r:id="rId7"/>
    <p:sldId id="287" r:id="rId8"/>
    <p:sldId id="288" r:id="rId9"/>
    <p:sldId id="285" r:id="rId10"/>
  </p:sldIdLst>
  <p:sldSz cx="9144000" cy="5143500" type="screen16x9"/>
  <p:notesSz cx="6858000" cy="9144000"/>
  <p:embeddedFontLst>
    <p:embeddedFont>
      <p:font typeface="Merriweather" pitchFamily="2" charset="0"/>
      <p:regular r:id="rId12"/>
      <p:bold r:id="rId13"/>
      <p:italic r:id="rId14"/>
      <p:boldItalic r:id="rId15"/>
    </p:embeddedFont>
    <p:embeddedFont>
      <p:font typeface="Montserrat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/>
    <p:restoredTop sz="94830"/>
  </p:normalViewPr>
  <p:slideViewPr>
    <p:cSldViewPr snapToGrid="0">
      <p:cViewPr varScale="1">
        <p:scale>
          <a:sx n="156" d="100"/>
          <a:sy n="156" d="100"/>
        </p:scale>
        <p:origin x="992" y="168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9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2acde712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0f2acde71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43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87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4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1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60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95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26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8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-1"/>
            <a:ext cx="906053" cy="566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458140" y="4715008"/>
            <a:ext cx="685860" cy="428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82505" y="109902"/>
            <a:ext cx="98855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Merriweather"/>
              </a:rPr>
              <a:t>강화학습</a:t>
            </a:r>
            <a:endParaRPr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4" name="Google Shape;54;p13"/>
          <p:cNvSpPr txBox="1"/>
          <p:nvPr/>
        </p:nvSpPr>
        <p:spPr>
          <a:xfrm flipH="1">
            <a:off x="8530210" y="4742793"/>
            <a:ext cx="43182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0"/>
            <a:ext cx="439341" cy="5143500"/>
          </a:xfrm>
          <a:prstGeom prst="rect">
            <a:avLst/>
          </a:prstGeom>
          <a:solidFill>
            <a:srgbClr val="1D05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439341" y="0"/>
            <a:ext cx="2839640" cy="5143500"/>
          </a:xfrm>
          <a:prstGeom prst="rect">
            <a:avLst/>
          </a:prstGeom>
          <a:solidFill>
            <a:srgbClr val="0C22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3278981" y="0"/>
            <a:ext cx="3278981" cy="5143500"/>
          </a:xfrm>
          <a:prstGeom prst="rect">
            <a:avLst/>
          </a:prstGeom>
          <a:solidFill>
            <a:srgbClr val="1234D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24"/>
          <p:cNvSpPr txBox="1"/>
          <p:nvPr/>
        </p:nvSpPr>
        <p:spPr>
          <a:xfrm>
            <a:off x="845345" y="1277591"/>
            <a:ext cx="4084916" cy="9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강화학습</a:t>
            </a:r>
            <a:r>
              <a:rPr lang="id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6557963" y="0"/>
            <a:ext cx="258603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4"/>
          <p:cNvSpPr txBox="1"/>
          <p:nvPr/>
        </p:nvSpPr>
        <p:spPr>
          <a:xfrm rot="-5400000">
            <a:off x="-1078587" y="3600726"/>
            <a:ext cx="260857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ontserrat"/>
                <a:sym typeface="Montserrat"/>
              </a:rPr>
              <a:t>충북대학교 산업인공지능학과</a:t>
            </a:r>
            <a:endParaRPr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Google Shape;81;p24"/>
          <p:cNvCxnSpPr/>
          <p:nvPr/>
        </p:nvCxnSpPr>
        <p:spPr>
          <a:xfrm>
            <a:off x="1240125" y="4898000"/>
            <a:ext cx="4790361" cy="0"/>
          </a:xfrm>
          <a:prstGeom prst="straightConnector1">
            <a:avLst/>
          </a:prstGeom>
          <a:noFill/>
          <a:ln w="12700" cap="flat" cmpd="sng">
            <a:solidFill>
              <a:srgbClr val="F2F2F2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4"/>
          <p:cNvSpPr/>
          <p:nvPr/>
        </p:nvSpPr>
        <p:spPr>
          <a:xfrm>
            <a:off x="1240125" y="4898001"/>
            <a:ext cx="553046" cy="61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7;p24">
            <a:extLst>
              <a:ext uri="{FF2B5EF4-FFF2-40B4-BE49-F238E27FC236}">
                <a16:creationId xmlns:a16="http://schemas.microsoft.com/office/drawing/2014/main" id="{74103298-91DA-8DDD-04F1-2AC675AC5C20}"/>
              </a:ext>
            </a:extLst>
          </p:cNvPr>
          <p:cNvSpPr txBox="1"/>
          <p:nvPr/>
        </p:nvSpPr>
        <p:spPr>
          <a:xfrm>
            <a:off x="1177230" y="2548322"/>
            <a:ext cx="5014770" cy="73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Atari game PONG 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강화학습</a:t>
            </a:r>
            <a:endParaRPr lang="en-US" altLang="ko-KR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DQN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</a:t>
            </a:r>
          </a:p>
        </p:txBody>
      </p:sp>
      <p:sp>
        <p:nvSpPr>
          <p:cNvPr id="4" name="Google Shape;77;p24">
            <a:extLst>
              <a:ext uri="{FF2B5EF4-FFF2-40B4-BE49-F238E27FC236}">
                <a16:creationId xmlns:a16="http://schemas.microsoft.com/office/drawing/2014/main" id="{CE57C926-AC8E-335B-F2A8-D64A3ED0BB8D}"/>
              </a:ext>
            </a:extLst>
          </p:cNvPr>
          <p:cNvSpPr txBox="1"/>
          <p:nvPr/>
        </p:nvSpPr>
        <p:spPr>
          <a:xfrm>
            <a:off x="1177230" y="3502697"/>
            <a:ext cx="4084916" cy="81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학과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산업인공지능학과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학번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2024254022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정현일</a:t>
            </a:r>
            <a:endParaRPr sz="1800"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5" name="Google Shape;77;p24">
            <a:extLst>
              <a:ext uri="{FF2B5EF4-FFF2-40B4-BE49-F238E27FC236}">
                <a16:creationId xmlns:a16="http://schemas.microsoft.com/office/drawing/2014/main" id="{5A81A8CC-A816-4713-31DF-8AEBB005A0F9}"/>
              </a:ext>
            </a:extLst>
          </p:cNvPr>
          <p:cNvSpPr txBox="1"/>
          <p:nvPr/>
        </p:nvSpPr>
        <p:spPr>
          <a:xfrm>
            <a:off x="1177230" y="4497942"/>
            <a:ext cx="4084916" cy="2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2025.06.01.</a:t>
            </a:r>
            <a:endParaRPr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Atari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게임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PONG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설명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D0B5E05-FE1D-77A2-6620-AE4F05AD533D}"/>
              </a:ext>
            </a:extLst>
          </p:cNvPr>
          <p:cNvSpPr txBox="1">
            <a:spLocks/>
          </p:cNvSpPr>
          <p:nvPr/>
        </p:nvSpPr>
        <p:spPr>
          <a:xfrm>
            <a:off x="788746" y="1005786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게임 설명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5405CDC-6C0D-A6A1-C4C2-F18C8237163B}"/>
              </a:ext>
            </a:extLst>
          </p:cNvPr>
          <p:cNvSpPr txBox="1">
            <a:spLocks/>
          </p:cNvSpPr>
          <p:nvPr/>
        </p:nvSpPr>
        <p:spPr>
          <a:xfrm>
            <a:off x="1046939" y="1242650"/>
            <a:ext cx="4366109" cy="12966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테니스 게임과 </a:t>
            </a:r>
            <a:r>
              <a:rPr lang="ko-KR" altLang="en-US" sz="1200" dirty="0" err="1">
                <a:solidFill>
                  <a:srgbClr val="232425"/>
                </a:solidFill>
                <a:latin typeface="+mn-ea"/>
                <a:ea typeface="+mn-ea"/>
              </a:rPr>
              <a:t>비슷</a:t>
            </a:r>
            <a:endParaRPr lang="ko-KR" altLang="en-US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플레이 필드에서 패들을 상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하 로 움직여 공을 모음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왼쪽 플레이필드 상단에 오른쪽은 상단에 점수 표기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상대방 공을 쳐내서 </a:t>
            </a:r>
            <a:r>
              <a:rPr lang="ko-KR" altLang="en-US" sz="1200" dirty="0" err="1">
                <a:solidFill>
                  <a:srgbClr val="232425"/>
                </a:solidFill>
                <a:latin typeface="+mn-ea"/>
                <a:ea typeface="+mn-ea"/>
              </a:rPr>
              <a:t>상태편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경계를 넘기면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점 획득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상대방 공의 타격을 놓친 경우 상대방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점 획득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21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점을 먼저 획득한 쪽이 </a:t>
            </a:r>
            <a:r>
              <a:rPr lang="ko-KR" altLang="en-US" sz="1200">
                <a:solidFill>
                  <a:srgbClr val="232425"/>
                </a:solidFill>
                <a:latin typeface="+mn-ea"/>
                <a:ea typeface="+mn-ea"/>
              </a:rPr>
              <a:t>승리 </a:t>
            </a:r>
            <a:endParaRPr lang="ko-KR" altLang="en-US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97F920F-4DA1-3589-7406-6E4E71FB70E7}"/>
              </a:ext>
            </a:extLst>
          </p:cNvPr>
          <p:cNvSpPr txBox="1">
            <a:spLocks/>
          </p:cNvSpPr>
          <p:nvPr/>
        </p:nvSpPr>
        <p:spPr>
          <a:xfrm>
            <a:off x="854807" y="2776150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buFont typeface="Wingdings" pitchFamily="2" charset="2"/>
              <a:buChar char="Ø"/>
              <a:defRPr sz="1200">
                <a:solidFill>
                  <a:srgbClr val="232425"/>
                </a:solidFill>
                <a:latin typeface="-apple-syste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행동 공간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" altLang="ko-KR" dirty="0">
                <a:latin typeface="+mn-ea"/>
                <a:ea typeface="+mn-ea"/>
              </a:rPr>
              <a:t>Action Space)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94493-9DFE-2328-2801-8245476A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71" y="2988420"/>
            <a:ext cx="1533230" cy="1895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654B34-7233-4255-3E0C-238B2E385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34" t="18201" r="8057"/>
          <a:stretch/>
        </p:blipFill>
        <p:spPr>
          <a:xfrm>
            <a:off x="5067452" y="1005786"/>
            <a:ext cx="3221741" cy="36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알고리즘 설명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143873-3A19-7947-FA51-51A625041F2C}"/>
              </a:ext>
            </a:extLst>
          </p:cNvPr>
          <p:cNvSpPr/>
          <p:nvPr/>
        </p:nvSpPr>
        <p:spPr>
          <a:xfrm>
            <a:off x="475130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Environment</a:t>
            </a:r>
          </a:p>
          <a:p>
            <a:pPr algn="ctr"/>
            <a:r>
              <a:rPr kumimoji="1" lang="ko-KR" altLang="en-US" dirty="0"/>
              <a:t>상태 관측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9318-50D2-8C04-9C34-87FF54DE88DD}"/>
              </a:ext>
            </a:extLst>
          </p:cNvPr>
          <p:cNvSpPr/>
          <p:nvPr/>
        </p:nvSpPr>
        <p:spPr>
          <a:xfrm>
            <a:off x="2480236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ko-KR" dirty="0"/>
              <a:t>ε-</a:t>
            </a:r>
            <a:r>
              <a:rPr lang="en" altLang="ko-KR" dirty="0"/>
              <a:t>greedy</a:t>
            </a:r>
            <a:r>
              <a:rPr kumimoji="1" lang="ko-KR" altLang="en-US" dirty="0"/>
              <a:t>에 따라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Action </a:t>
            </a:r>
            <a:r>
              <a:rPr kumimoji="1" lang="ko-KR" altLang="en-US" dirty="0"/>
              <a:t>선택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953C4F-5F7D-EE94-892D-00230DCE0A0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981201" y="1458240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373255-A1F7-6027-50D0-FF5A75DD86CB}"/>
              </a:ext>
            </a:extLst>
          </p:cNvPr>
          <p:cNvSpPr/>
          <p:nvPr/>
        </p:nvSpPr>
        <p:spPr>
          <a:xfrm>
            <a:off x="4485342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Reward, </a:t>
            </a:r>
            <a:r>
              <a:rPr kumimoji="1" lang="ko-KR" altLang="en-US" dirty="0"/>
              <a:t>다음상태 획득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2486E0-77F9-6883-6C9C-331700C76484}"/>
              </a:ext>
            </a:extLst>
          </p:cNvPr>
          <p:cNvSpPr/>
          <p:nvPr/>
        </p:nvSpPr>
        <p:spPr>
          <a:xfrm>
            <a:off x="6490448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다음상태</a:t>
            </a:r>
            <a:endParaRPr lang="en-US" altLang="ko-KR" dirty="0"/>
          </a:p>
          <a:p>
            <a:pPr algn="ctr"/>
            <a:r>
              <a:rPr kumimoji="1" lang="ko-KR" altLang="en-US" dirty="0"/>
              <a:t>메모리 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60DAAE-9E6B-32CD-4F25-33BACB579537}"/>
              </a:ext>
            </a:extLst>
          </p:cNvPr>
          <p:cNvSpPr/>
          <p:nvPr/>
        </p:nvSpPr>
        <p:spPr>
          <a:xfrm>
            <a:off x="2480236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타겟 네트워크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갱신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2F6942-9A32-536B-8EA0-EA934262C4A8}"/>
              </a:ext>
            </a:extLst>
          </p:cNvPr>
          <p:cNvSpPr/>
          <p:nvPr/>
        </p:nvSpPr>
        <p:spPr>
          <a:xfrm>
            <a:off x="4485342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손실함수 계산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4F21-87E6-D7A3-46C9-35522BB47C36}"/>
              </a:ext>
            </a:extLst>
          </p:cNvPr>
          <p:cNvSpPr/>
          <p:nvPr/>
        </p:nvSpPr>
        <p:spPr>
          <a:xfrm>
            <a:off x="6490448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</a:t>
            </a:r>
            <a:r>
              <a:rPr kumimoji="1" lang="ko-KR" altLang="en-US" dirty="0"/>
              <a:t>값 업데이트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F980AC-8F26-C67F-A381-10B7EDBBF0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86307" y="1458240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43E9D2-4EF4-F036-6727-6B869832129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991413" y="1458240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200CD2-6183-B36E-9A5B-DCECF9B96636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991413" y="3645631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267E91-A2F9-E781-A78D-CBCCEA345CF3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86307" y="3645631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3C42F2AF-FB28-E53E-456D-0769829759AD}"/>
              </a:ext>
            </a:extLst>
          </p:cNvPr>
          <p:cNvCxnSpPr>
            <a:stCxn id="11" idx="3"/>
            <a:endCxn id="16" idx="3"/>
          </p:cNvCxnSpPr>
          <p:nvPr/>
        </p:nvCxnSpPr>
        <p:spPr>
          <a:xfrm>
            <a:off x="7996519" y="1458240"/>
            <a:ext cx="12700" cy="21873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FCB3EB-1919-93A8-9A3C-A34AB6ED1C6F}"/>
              </a:ext>
            </a:extLst>
          </p:cNvPr>
          <p:cNvSpPr/>
          <p:nvPr/>
        </p:nvSpPr>
        <p:spPr>
          <a:xfrm>
            <a:off x="475130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Epsilon </a:t>
            </a:r>
            <a:r>
              <a:rPr kumimoji="1" lang="ko-KR" altLang="en-US" dirty="0"/>
              <a:t>감소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Reward</a:t>
            </a:r>
            <a:r>
              <a:rPr kumimoji="1" lang="ko-KR" altLang="en-US" dirty="0"/>
              <a:t>기록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55120-68CC-CF27-9ACF-C21387298197}"/>
              </a:ext>
            </a:extLst>
          </p:cNvPr>
          <p:cNvCxnSpPr>
            <a:cxnSpLocks/>
            <a:stCxn id="14" idx="1"/>
            <a:endCxn id="32" idx="3"/>
          </p:cNvCxnSpPr>
          <p:nvPr/>
        </p:nvCxnSpPr>
        <p:spPr>
          <a:xfrm flipH="1">
            <a:off x="1981201" y="3645631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EFF140-3203-6208-8222-C5790DFDD740}"/>
              </a:ext>
            </a:extLst>
          </p:cNvPr>
          <p:cNvCxnSpPr>
            <a:cxnSpLocks/>
            <a:stCxn id="32" idx="0"/>
            <a:endCxn id="2" idx="2"/>
          </p:cNvCxnSpPr>
          <p:nvPr/>
        </p:nvCxnSpPr>
        <p:spPr>
          <a:xfrm flipV="1">
            <a:off x="1228166" y="1760032"/>
            <a:ext cx="0" cy="15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B31DAD-48D0-EAF1-594C-0358959141B3}"/>
              </a:ext>
            </a:extLst>
          </p:cNvPr>
          <p:cNvSpPr/>
          <p:nvPr/>
        </p:nvSpPr>
        <p:spPr>
          <a:xfrm>
            <a:off x="475129" y="4437593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학습결과 시각화</a:t>
            </a:r>
            <a:endParaRPr kumimoji="1"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380838-2B51-F977-87E2-196C948586E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flipH="1">
            <a:off x="1228165" y="3947423"/>
            <a:ext cx="1" cy="4901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C693FE-0564-22A3-9D90-5F56AD52E537}"/>
              </a:ext>
            </a:extLst>
          </p:cNvPr>
          <p:cNvSpPr txBox="1"/>
          <p:nvPr/>
        </p:nvSpPr>
        <p:spPr>
          <a:xfrm>
            <a:off x="545356" y="4036813"/>
            <a:ext cx="1857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32425"/>
                </a:solidFill>
                <a:latin typeface="+mn-ea"/>
                <a:ea typeface="+mn-ea"/>
              </a:rPr>
              <a:t>Eposode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수행 후</a:t>
            </a:r>
            <a:endParaRPr lang="en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50314-1C4F-F127-491E-45C5EE168690}"/>
              </a:ext>
            </a:extLst>
          </p:cNvPr>
          <p:cNvSpPr txBox="1"/>
          <p:nvPr/>
        </p:nvSpPr>
        <p:spPr>
          <a:xfrm>
            <a:off x="2093261" y="1946180"/>
            <a:ext cx="2478739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tx1"/>
                </a:solidFill>
                <a:effectLst/>
              </a:defRPr>
            </a:lvl1pPr>
          </a:lstStyle>
          <a:p>
            <a:r>
              <a:rPr lang="en" altLang="ko-KR" dirty="0"/>
              <a:t>if </a:t>
            </a:r>
            <a:r>
              <a:rPr lang="en" altLang="ko-KR" dirty="0" err="1"/>
              <a:t>random.random</a:t>
            </a:r>
            <a:r>
              <a:rPr lang="en" altLang="ko-KR" dirty="0"/>
              <a:t>() &lt;= </a:t>
            </a:r>
            <a:r>
              <a:rPr lang="en" altLang="ko-KR" dirty="0" err="1"/>
              <a:t>self.epsilon</a:t>
            </a:r>
            <a:r>
              <a:rPr lang="en" altLang="ko-KR" dirty="0"/>
              <a:t>:</a:t>
            </a:r>
            <a:br>
              <a:rPr lang="en" altLang="ko-KR" dirty="0"/>
            </a:br>
            <a:r>
              <a:rPr lang="en" altLang="ko-KR" dirty="0"/>
              <a:t>    return </a:t>
            </a:r>
            <a:r>
              <a:rPr lang="en" altLang="ko-KR" dirty="0" err="1"/>
              <a:t>random.randrange</a:t>
            </a:r>
            <a:r>
              <a:rPr lang="en" altLang="ko-KR" dirty="0"/>
              <a:t>(</a:t>
            </a:r>
            <a:r>
              <a:rPr lang="en" altLang="ko-KR" dirty="0" err="1"/>
              <a:t>action_size</a:t>
            </a:r>
            <a:r>
              <a:rPr lang="en" altLang="ko-KR" dirty="0"/>
              <a:t>)</a:t>
            </a:r>
          </a:p>
          <a:p>
            <a:r>
              <a:rPr lang="en" altLang="ko-KR" dirty="0"/>
              <a:t>else:</a:t>
            </a:r>
          </a:p>
          <a:p>
            <a:r>
              <a:rPr lang="en" altLang="ko-KR" dirty="0"/>
              <a:t>    return </a:t>
            </a:r>
            <a:r>
              <a:rPr lang="en" altLang="ko-KR" dirty="0" err="1"/>
              <a:t>torch.argmax</a:t>
            </a:r>
            <a:r>
              <a:rPr lang="en" altLang="ko-KR" dirty="0"/>
              <a:t>(</a:t>
            </a:r>
            <a:r>
              <a:rPr lang="en" altLang="ko-KR" dirty="0" err="1"/>
              <a:t>act_values</a:t>
            </a:r>
            <a:r>
              <a:rPr lang="en" altLang="ko-KR" dirty="0"/>
              <a:t>[0]).item()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B7ED1-2D22-B329-59C5-D3D57EE60427}"/>
              </a:ext>
            </a:extLst>
          </p:cNvPr>
          <p:cNvSpPr txBox="1"/>
          <p:nvPr/>
        </p:nvSpPr>
        <p:spPr>
          <a:xfrm>
            <a:off x="3628784" y="513605"/>
            <a:ext cx="3301998" cy="369332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action = </a:t>
            </a:r>
            <a:r>
              <a:rPr lang="en" altLang="ko-KR" sz="900" dirty="0" err="1">
                <a:solidFill>
                  <a:schemeClr val="tx1"/>
                </a:solidFill>
              </a:rPr>
              <a:t>agent.act</a:t>
            </a:r>
            <a:r>
              <a:rPr lang="en" altLang="ko-KR" sz="900" dirty="0">
                <a:solidFill>
                  <a:schemeClr val="tx1"/>
                </a:solidFill>
              </a:rPr>
              <a:t>(state)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next_state</a:t>
            </a:r>
            <a:r>
              <a:rPr lang="en" altLang="ko-KR" sz="900" dirty="0">
                <a:solidFill>
                  <a:schemeClr val="tx1"/>
                </a:solidFill>
              </a:rPr>
              <a:t>, reward, terminated, truncated, _ = </a:t>
            </a:r>
            <a:r>
              <a:rPr lang="en" altLang="ko-KR" sz="900" dirty="0" err="1">
                <a:solidFill>
                  <a:schemeClr val="tx1"/>
                </a:solidFill>
              </a:rPr>
              <a:t>env.step</a:t>
            </a:r>
            <a:r>
              <a:rPr lang="en" altLang="ko-KR" sz="900" dirty="0">
                <a:solidFill>
                  <a:schemeClr val="tx1"/>
                </a:solidFill>
              </a:rPr>
              <a:t>(action)</a:t>
            </a: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7D999238-5777-1AB6-A32D-955615228FD5}"/>
              </a:ext>
            </a:extLst>
          </p:cNvPr>
          <p:cNvSpPr/>
          <p:nvPr/>
        </p:nvSpPr>
        <p:spPr>
          <a:xfrm rot="5400000">
            <a:off x="3065864" y="1720438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EFF5230-883A-A8A2-542D-EB438C2271E4}"/>
              </a:ext>
            </a:extLst>
          </p:cNvPr>
          <p:cNvSpPr/>
          <p:nvPr/>
        </p:nvSpPr>
        <p:spPr>
          <a:xfrm rot="16200000">
            <a:off x="5012630" y="902643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4957E5-9854-0018-9DBF-58A514E49E53}"/>
              </a:ext>
            </a:extLst>
          </p:cNvPr>
          <p:cNvSpPr txBox="1"/>
          <p:nvPr/>
        </p:nvSpPr>
        <p:spPr>
          <a:xfrm>
            <a:off x="6117667" y="2017901"/>
            <a:ext cx="2132852" cy="369332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" altLang="ko-KR" dirty="0" err="1"/>
              <a:t>agent.remember</a:t>
            </a:r>
            <a:r>
              <a:rPr lang="en" altLang="ko-KR" dirty="0"/>
              <a:t>(state, action, reward, </a:t>
            </a:r>
          </a:p>
          <a:p>
            <a:r>
              <a:rPr lang="en" altLang="ko-KR" dirty="0" err="1"/>
              <a:t>next_state</a:t>
            </a:r>
            <a:r>
              <a:rPr lang="en" altLang="ko-KR" dirty="0"/>
              <a:t>, done)</a:t>
            </a:r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6CAA58E9-C6C6-7F1E-4832-52EF4EC12F58}"/>
              </a:ext>
            </a:extLst>
          </p:cNvPr>
          <p:cNvSpPr/>
          <p:nvPr/>
        </p:nvSpPr>
        <p:spPr>
          <a:xfrm rot="5400000">
            <a:off x="7091018" y="1792154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A6618B-69FC-CF5F-A2F0-1979A87045D6}"/>
              </a:ext>
            </a:extLst>
          </p:cNvPr>
          <p:cNvSpPr txBox="1"/>
          <p:nvPr/>
        </p:nvSpPr>
        <p:spPr>
          <a:xfrm>
            <a:off x="5279783" y="4075536"/>
            <a:ext cx="3838914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# Calculate Q-values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q_values</a:t>
            </a:r>
            <a:r>
              <a:rPr lang="en" altLang="ko-KR" sz="900" dirty="0">
                <a:solidFill>
                  <a:schemeClr val="tx1"/>
                </a:solidFill>
              </a:rPr>
              <a:t> = </a:t>
            </a:r>
            <a:r>
              <a:rPr lang="en" altLang="ko-KR" sz="900" dirty="0" err="1">
                <a:solidFill>
                  <a:schemeClr val="tx1"/>
                </a:solidFill>
              </a:rPr>
              <a:t>self.model</a:t>
            </a:r>
            <a:r>
              <a:rPr lang="en" altLang="ko-KR" sz="900" dirty="0">
                <a:solidFill>
                  <a:schemeClr val="tx1"/>
                </a:solidFill>
              </a:rPr>
              <a:t>(states).gather(1, actions)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next_q_values</a:t>
            </a:r>
            <a:r>
              <a:rPr lang="en" altLang="ko-KR" sz="900" dirty="0">
                <a:solidFill>
                  <a:schemeClr val="tx1"/>
                </a:solidFill>
              </a:rPr>
              <a:t> = </a:t>
            </a:r>
            <a:r>
              <a:rPr lang="en" altLang="ko-KR" sz="900" dirty="0" err="1">
                <a:solidFill>
                  <a:schemeClr val="tx1"/>
                </a:solidFill>
              </a:rPr>
              <a:t>self.target_model</a:t>
            </a:r>
            <a:r>
              <a:rPr lang="en" altLang="ko-KR" sz="900" dirty="0">
                <a:solidFill>
                  <a:schemeClr val="tx1"/>
                </a:solidFill>
              </a:rPr>
              <a:t>(</a:t>
            </a:r>
            <a:r>
              <a:rPr lang="en" altLang="ko-KR" sz="900" dirty="0" err="1">
                <a:solidFill>
                  <a:schemeClr val="tx1"/>
                </a:solidFill>
              </a:rPr>
              <a:t>next_states</a:t>
            </a:r>
            <a:r>
              <a:rPr lang="en" altLang="ko-KR" sz="900" dirty="0">
                <a:solidFill>
                  <a:schemeClr val="tx1"/>
                </a:solidFill>
              </a:rPr>
              <a:t>).max(1)[0].</a:t>
            </a:r>
            <a:r>
              <a:rPr lang="en" altLang="ko-KR" sz="900" dirty="0" err="1">
                <a:solidFill>
                  <a:schemeClr val="tx1"/>
                </a:solidFill>
              </a:rPr>
              <a:t>unsqueeze</a:t>
            </a:r>
            <a:r>
              <a:rPr lang="en" altLang="ko-KR" sz="900" dirty="0">
                <a:solidFill>
                  <a:schemeClr val="tx1"/>
                </a:solidFill>
              </a:rPr>
              <a:t>(1)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target_q_values</a:t>
            </a:r>
            <a:r>
              <a:rPr lang="en" altLang="ko-KR" sz="900" dirty="0">
                <a:solidFill>
                  <a:schemeClr val="tx1"/>
                </a:solidFill>
              </a:rPr>
              <a:t> = rewards + (gamma * </a:t>
            </a:r>
            <a:r>
              <a:rPr lang="en" altLang="ko-KR" sz="900" dirty="0" err="1">
                <a:solidFill>
                  <a:schemeClr val="tx1"/>
                </a:solidFill>
              </a:rPr>
              <a:t>next_q_values</a:t>
            </a:r>
            <a:r>
              <a:rPr lang="en" altLang="ko-KR" sz="900" dirty="0">
                <a:solidFill>
                  <a:schemeClr val="tx1"/>
                </a:solidFill>
              </a:rPr>
              <a:t> * (1 - </a:t>
            </a:r>
            <a:r>
              <a:rPr lang="en" altLang="ko-KR" sz="900" dirty="0" err="1">
                <a:solidFill>
                  <a:schemeClr val="tx1"/>
                </a:solidFill>
              </a:rPr>
              <a:t>dones</a:t>
            </a:r>
            <a:r>
              <a:rPr lang="en" altLang="ko-KR" sz="9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B5E2A378-8798-4792-3ADF-29E5A0F47A93}"/>
              </a:ext>
            </a:extLst>
          </p:cNvPr>
          <p:cNvSpPr/>
          <p:nvPr/>
        </p:nvSpPr>
        <p:spPr>
          <a:xfrm rot="5400000">
            <a:off x="7207558" y="3809217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45165A-7101-DBCC-B13C-0B3867031D85}"/>
              </a:ext>
            </a:extLst>
          </p:cNvPr>
          <p:cNvSpPr txBox="1"/>
          <p:nvPr/>
        </p:nvSpPr>
        <p:spPr>
          <a:xfrm>
            <a:off x="3215193" y="2649454"/>
            <a:ext cx="2960966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loss = </a:t>
            </a:r>
            <a:r>
              <a:rPr lang="en" altLang="ko-KR" sz="900" dirty="0" err="1">
                <a:solidFill>
                  <a:schemeClr val="tx1"/>
                </a:solidFill>
              </a:rPr>
              <a:t>F.mse_loss</a:t>
            </a:r>
            <a:r>
              <a:rPr lang="en" altLang="ko-KR" sz="900" dirty="0">
                <a:solidFill>
                  <a:schemeClr val="tx1"/>
                </a:solidFill>
              </a:rPr>
              <a:t>(</a:t>
            </a:r>
            <a:r>
              <a:rPr lang="en" altLang="ko-KR" sz="900" dirty="0" err="1">
                <a:solidFill>
                  <a:schemeClr val="tx1"/>
                </a:solidFill>
              </a:rPr>
              <a:t>q_values</a:t>
            </a:r>
            <a:r>
              <a:rPr lang="en" altLang="ko-KR" sz="900" dirty="0">
                <a:solidFill>
                  <a:schemeClr val="tx1"/>
                </a:solidFill>
              </a:rPr>
              <a:t>, </a:t>
            </a:r>
            <a:r>
              <a:rPr lang="en" altLang="ko-KR" sz="900" dirty="0" err="1">
                <a:solidFill>
                  <a:schemeClr val="tx1"/>
                </a:solidFill>
              </a:rPr>
              <a:t>target_q_values.detach</a:t>
            </a:r>
            <a:r>
              <a:rPr lang="en" altLang="ko-KR" sz="900" dirty="0">
                <a:solidFill>
                  <a:schemeClr val="tx1"/>
                </a:solidFill>
              </a:rPr>
              <a:t>())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self.optimizer.zero_grad</a:t>
            </a:r>
            <a:r>
              <a:rPr lang="en" altLang="ko-KR" sz="900" dirty="0">
                <a:solidFill>
                  <a:schemeClr val="tx1"/>
                </a:solidFill>
              </a:rPr>
              <a:t>()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loss.backward</a:t>
            </a:r>
            <a:r>
              <a:rPr lang="en" altLang="ko-KR" sz="900" dirty="0">
                <a:solidFill>
                  <a:schemeClr val="tx1"/>
                </a:solidFill>
              </a:rPr>
              <a:t>()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self.optimizer.step</a:t>
            </a:r>
            <a:r>
              <a:rPr lang="en" altLang="ko-KR" sz="9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4" name="오른쪽 화살표[R] 383">
            <a:extLst>
              <a:ext uri="{FF2B5EF4-FFF2-40B4-BE49-F238E27FC236}">
                <a16:creationId xmlns:a16="http://schemas.microsoft.com/office/drawing/2014/main" id="{57B6ED82-715D-6A4C-75CA-CD2C06839014}"/>
              </a:ext>
            </a:extLst>
          </p:cNvPr>
          <p:cNvSpPr/>
          <p:nvPr/>
        </p:nvSpPr>
        <p:spPr>
          <a:xfrm rot="16200000">
            <a:off x="4142749" y="3217442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EFBCA2A-AD04-75A0-7473-AB3A3F2B9AD1}"/>
              </a:ext>
            </a:extLst>
          </p:cNvPr>
          <p:cNvSpPr txBox="1"/>
          <p:nvPr/>
        </p:nvSpPr>
        <p:spPr>
          <a:xfrm>
            <a:off x="2230718" y="4156939"/>
            <a:ext cx="2040824" cy="5078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# epsilon </a:t>
            </a:r>
            <a:r>
              <a:rPr lang="ko-KR" altLang="en-US" sz="900" dirty="0">
                <a:solidFill>
                  <a:schemeClr val="tx1"/>
                </a:solidFill>
              </a:rPr>
              <a:t>감소</a:t>
            </a:r>
            <a:br>
              <a:rPr lang="ko-KR" altLang="en-US" sz="900" dirty="0">
                <a:solidFill>
                  <a:schemeClr val="tx1"/>
                </a:solidFill>
              </a:rPr>
            </a:br>
            <a:r>
              <a:rPr lang="en" altLang="ko-KR" sz="900" dirty="0">
                <a:solidFill>
                  <a:schemeClr val="tx1"/>
                </a:solidFill>
              </a:rPr>
              <a:t>if </a:t>
            </a:r>
            <a:r>
              <a:rPr lang="en" altLang="ko-KR" sz="900" dirty="0" err="1">
                <a:solidFill>
                  <a:schemeClr val="tx1"/>
                </a:solidFill>
              </a:rPr>
              <a:t>agent.epsilon</a:t>
            </a:r>
            <a:r>
              <a:rPr lang="en" altLang="ko-KR" sz="900" dirty="0">
                <a:solidFill>
                  <a:schemeClr val="tx1"/>
                </a:solidFill>
              </a:rPr>
              <a:t> &gt; </a:t>
            </a:r>
            <a:r>
              <a:rPr lang="en" altLang="ko-KR" sz="900" dirty="0" err="1">
                <a:solidFill>
                  <a:schemeClr val="tx1"/>
                </a:solidFill>
              </a:rPr>
              <a:t>epsilon_min</a:t>
            </a:r>
            <a:r>
              <a:rPr lang="en" altLang="ko-KR" sz="900" dirty="0">
                <a:solidFill>
                  <a:schemeClr val="tx1"/>
                </a:solidFill>
              </a:rPr>
              <a:t>: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>
                <a:solidFill>
                  <a:schemeClr val="tx1"/>
                </a:solidFill>
              </a:rPr>
              <a:t>    </a:t>
            </a:r>
            <a:r>
              <a:rPr lang="en" altLang="ko-KR" sz="900" dirty="0" err="1">
                <a:solidFill>
                  <a:schemeClr val="tx1"/>
                </a:solidFill>
              </a:rPr>
              <a:t>agent.epsilon</a:t>
            </a:r>
            <a:r>
              <a:rPr lang="en" altLang="ko-KR" sz="900" dirty="0">
                <a:solidFill>
                  <a:schemeClr val="tx1"/>
                </a:solidFill>
              </a:rPr>
              <a:t> *= </a:t>
            </a:r>
            <a:r>
              <a:rPr lang="en" altLang="ko-KR" sz="900" dirty="0" err="1">
                <a:solidFill>
                  <a:schemeClr val="tx1"/>
                </a:solidFill>
              </a:rPr>
              <a:t>epsilon_decay</a:t>
            </a:r>
            <a:endParaRPr lang="en" altLang="ko-KR" sz="900" dirty="0">
              <a:solidFill>
                <a:schemeClr val="tx1"/>
              </a:solidFill>
            </a:endParaRPr>
          </a:p>
        </p:txBody>
      </p:sp>
      <p:sp>
        <p:nvSpPr>
          <p:cNvPr id="387" name="오른쪽 화살표[R] 386">
            <a:extLst>
              <a:ext uri="{FF2B5EF4-FFF2-40B4-BE49-F238E27FC236}">
                <a16:creationId xmlns:a16="http://schemas.microsoft.com/office/drawing/2014/main" id="{14C9B7F9-12F5-9DFD-12D2-F490A963AA8F}"/>
              </a:ext>
            </a:extLst>
          </p:cNvPr>
          <p:cNvSpPr/>
          <p:nvPr/>
        </p:nvSpPr>
        <p:spPr>
          <a:xfrm rot="2435863">
            <a:off x="2036167" y="3934877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70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필요 라이브러리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213384" y="278503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2.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Hyper parameter </a:t>
            </a:r>
            <a:r>
              <a:rPr lang="ko-KR" altLang="en-US" sz="1200" dirty="0">
                <a:latin typeface="+mn-ea"/>
                <a:ea typeface="+mn-ea"/>
              </a:rPr>
              <a:t>설정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7483B0-F4BA-7100-0C60-4520285EF8A3}"/>
              </a:ext>
            </a:extLst>
          </p:cNvPr>
          <p:cNvSpPr txBox="1">
            <a:spLocks/>
          </p:cNvSpPr>
          <p:nvPr/>
        </p:nvSpPr>
        <p:spPr>
          <a:xfrm>
            <a:off x="4128550" y="588592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3.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DQN </a:t>
            </a:r>
            <a:r>
              <a:rPr lang="ko-KR" altLang="en-US" sz="1200" dirty="0">
                <a:latin typeface="+mn-ea"/>
                <a:ea typeface="+mn-ea"/>
              </a:rPr>
              <a:t>신경망 </a:t>
            </a:r>
            <a:r>
              <a:rPr lang="en-US" altLang="ko-KR" sz="1200" dirty="0">
                <a:latin typeface="+mn-ea"/>
                <a:ea typeface="+mn-ea"/>
              </a:rPr>
              <a:t>Class </a:t>
            </a:r>
            <a:r>
              <a:rPr lang="ko-KR" altLang="en-US" sz="1200" dirty="0">
                <a:latin typeface="+mn-ea"/>
                <a:ea typeface="+mn-ea"/>
              </a:rPr>
              <a:t>정의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C0E484-FFA1-19ED-B353-93F37C2E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" y="919473"/>
            <a:ext cx="3140999" cy="17211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E030FC-5818-086A-DFE1-BAD4060AA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70" y="3132948"/>
            <a:ext cx="3131866" cy="18884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503E5E-1C32-9DD0-F836-46D3C9B60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124" y="919473"/>
            <a:ext cx="3143099" cy="2109477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9B7F452-CF29-82D2-4B9F-3D141DC9D3BB}"/>
              </a:ext>
            </a:extLst>
          </p:cNvPr>
          <p:cNvSpPr txBox="1">
            <a:spLocks/>
          </p:cNvSpPr>
          <p:nvPr/>
        </p:nvSpPr>
        <p:spPr>
          <a:xfrm>
            <a:off x="7265430" y="1369377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DQN 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신경망 정의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7C6448-A47D-27F8-3BC9-E9070473E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124" y="3392681"/>
            <a:ext cx="4074838" cy="1628696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76CC283-AB55-98F2-5B39-A84C34A93702}"/>
              </a:ext>
            </a:extLst>
          </p:cNvPr>
          <p:cNvSpPr txBox="1">
            <a:spLocks/>
          </p:cNvSpPr>
          <p:nvPr/>
        </p:nvSpPr>
        <p:spPr>
          <a:xfrm>
            <a:off x="4128550" y="3048293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4.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 Class </a:t>
            </a:r>
            <a:r>
              <a:rPr lang="ko-KR" altLang="en-US" sz="1200" dirty="0">
                <a:latin typeface="+mn-ea"/>
                <a:ea typeface="+mn-ea"/>
              </a:rPr>
              <a:t>정의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계속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5.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 action </a:t>
            </a:r>
            <a:r>
              <a:rPr lang="ko-KR" altLang="en-US" sz="1200" dirty="0">
                <a:latin typeface="+mn-ea"/>
                <a:ea typeface="+mn-ea"/>
              </a:rPr>
              <a:t>메소드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4669975" y="548687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배치 학습</a:t>
            </a:r>
            <a:r>
              <a:rPr lang="en-US" altLang="ko-KR" sz="1200" dirty="0">
                <a:latin typeface="+mn-ea"/>
                <a:ea typeface="+mn-ea"/>
              </a:rPr>
              <a:t>(Replay) </a:t>
            </a:r>
            <a:r>
              <a:rPr lang="ko-KR" altLang="en-US" sz="1200" dirty="0">
                <a:latin typeface="+mn-ea"/>
                <a:ea typeface="+mn-ea"/>
              </a:rPr>
              <a:t>메소드 정의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4A518-4DA8-DDB0-92A9-EC2CBA52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0" y="921704"/>
            <a:ext cx="4260640" cy="156698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FE49E6-E76E-980C-7A1B-DEBDBE67BF5C}"/>
              </a:ext>
            </a:extLst>
          </p:cNvPr>
          <p:cNvSpPr txBox="1">
            <a:spLocks/>
          </p:cNvSpPr>
          <p:nvPr/>
        </p:nvSpPr>
        <p:spPr>
          <a:xfrm>
            <a:off x="2924054" y="1021845"/>
            <a:ext cx="1805092" cy="8553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Epsilon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값에 따라 랜덤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Q-Value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가장 값의 행동선택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D204A-EC59-EDD7-DD31-EB04F91D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46" y="921704"/>
            <a:ext cx="4291828" cy="311185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948ADC-9BE5-0CC6-7E8A-3CA42B69635E}"/>
              </a:ext>
            </a:extLst>
          </p:cNvPr>
          <p:cNvSpPr txBox="1">
            <a:spLocks/>
          </p:cNvSpPr>
          <p:nvPr/>
        </p:nvSpPr>
        <p:spPr>
          <a:xfrm>
            <a:off x="7171906" y="2564692"/>
            <a:ext cx="1805092" cy="39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벨만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방정식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Q-value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갱신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D955BC9-A57E-17B6-853E-C90AA6F2FF4F}"/>
              </a:ext>
            </a:extLst>
          </p:cNvPr>
          <p:cNvSpPr txBox="1">
            <a:spLocks/>
          </p:cNvSpPr>
          <p:nvPr/>
        </p:nvSpPr>
        <p:spPr>
          <a:xfrm>
            <a:off x="7367648" y="3299123"/>
            <a:ext cx="1805092" cy="39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MSE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손실계산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5EE2C45-3B04-8619-AA1B-D109D80B92BA}"/>
              </a:ext>
            </a:extLst>
          </p:cNvPr>
          <p:cNvSpPr txBox="1">
            <a:spLocks/>
          </p:cNvSpPr>
          <p:nvPr/>
        </p:nvSpPr>
        <p:spPr>
          <a:xfrm>
            <a:off x="6087952" y="3565218"/>
            <a:ext cx="3008905" cy="39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기울기 초기화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gradient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계산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weight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업데이트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5857D58-E00B-496A-592F-A7B7C5AD7232}"/>
              </a:ext>
            </a:extLst>
          </p:cNvPr>
          <p:cNvSpPr txBox="1">
            <a:spLocks/>
          </p:cNvSpPr>
          <p:nvPr/>
        </p:nvSpPr>
        <p:spPr>
          <a:xfrm>
            <a:off x="213385" y="2592225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환경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Agent, </a:t>
            </a:r>
            <a:r>
              <a:rPr lang="ko-KR" altLang="en-US" sz="1200" dirty="0">
                <a:latin typeface="+mn-ea"/>
                <a:ea typeface="+mn-ea"/>
              </a:rPr>
              <a:t>전역변수 정의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48EEA8-6D59-A689-9CF5-7375859D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52" y="2963636"/>
            <a:ext cx="4260640" cy="8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7.</a:t>
            </a:r>
            <a:r>
              <a:rPr lang="ko-KR" altLang="en-US" sz="1200" dirty="0">
                <a:latin typeface="+mn-ea"/>
                <a:ea typeface="+mn-ea"/>
              </a:rPr>
              <a:t> 학습 루틴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66761-D2E1-C1B4-628E-5100F3C9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8" y="961609"/>
            <a:ext cx="3835094" cy="4080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2145D-6C79-4C71-E513-1D59FC064916}"/>
              </a:ext>
            </a:extLst>
          </p:cNvPr>
          <p:cNvSpPr txBox="1"/>
          <p:nvPr/>
        </p:nvSpPr>
        <p:spPr>
          <a:xfrm>
            <a:off x="2238262" y="1654542"/>
            <a:ext cx="10983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Pong </a:t>
            </a:r>
            <a:r>
              <a:rPr kumimoji="1" lang="ko-KR" altLang="en-US" sz="700" dirty="0">
                <a:solidFill>
                  <a:schemeClr val="bg1"/>
                </a:solidFill>
              </a:rPr>
              <a:t>게임 프레임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FDD57-9550-1418-7406-60331773C831}"/>
              </a:ext>
            </a:extLst>
          </p:cNvPr>
          <p:cNvSpPr txBox="1"/>
          <p:nvPr/>
        </p:nvSpPr>
        <p:spPr>
          <a:xfrm>
            <a:off x="3177270" y="1908724"/>
            <a:ext cx="8034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Agent </a:t>
            </a:r>
            <a:r>
              <a:rPr kumimoji="1" lang="ko-KR" altLang="en-US" sz="700" dirty="0">
                <a:solidFill>
                  <a:schemeClr val="bg1"/>
                </a:solidFill>
              </a:rPr>
              <a:t>행동선택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F3F4F-8359-F9A0-2EE0-C6C1CEE0AAFC}"/>
              </a:ext>
            </a:extLst>
          </p:cNvPr>
          <p:cNvSpPr txBox="1"/>
          <p:nvPr/>
        </p:nvSpPr>
        <p:spPr>
          <a:xfrm>
            <a:off x="2992369" y="2323601"/>
            <a:ext cx="1069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학습경험 저장 및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14298-AD68-8AF5-5972-AD0CECBEABDF}"/>
              </a:ext>
            </a:extLst>
          </p:cNvPr>
          <p:cNvSpPr txBox="1"/>
          <p:nvPr/>
        </p:nvSpPr>
        <p:spPr>
          <a:xfrm>
            <a:off x="2128762" y="3016534"/>
            <a:ext cx="1459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주기적으로 </a:t>
            </a:r>
            <a:r>
              <a:rPr kumimoji="1" lang="en-US" altLang="ko-KR" sz="700" dirty="0">
                <a:solidFill>
                  <a:schemeClr val="bg1"/>
                </a:solidFill>
              </a:rPr>
              <a:t>Q-network </a:t>
            </a:r>
            <a:r>
              <a:rPr kumimoji="1" lang="ko-KR" altLang="en-US" sz="700" dirty="0">
                <a:solidFill>
                  <a:schemeClr val="bg1"/>
                </a:solidFill>
              </a:rPr>
              <a:t>업데이트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B92BB-E1E3-6AB3-5CF1-7C45F0FF30AB}"/>
              </a:ext>
            </a:extLst>
          </p:cNvPr>
          <p:cNvSpPr txBox="1"/>
          <p:nvPr/>
        </p:nvSpPr>
        <p:spPr>
          <a:xfrm>
            <a:off x="2090017" y="3430233"/>
            <a:ext cx="9124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Epsilon </a:t>
            </a:r>
            <a:r>
              <a:rPr kumimoji="1" lang="ko-KR" altLang="en-US" sz="700" dirty="0">
                <a:solidFill>
                  <a:schemeClr val="bg1"/>
                </a:solidFill>
              </a:rPr>
              <a:t>감소 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CAD21-897E-592B-E771-BE490ADC0395}"/>
              </a:ext>
            </a:extLst>
          </p:cNvPr>
          <p:cNvSpPr txBox="1"/>
          <p:nvPr/>
        </p:nvSpPr>
        <p:spPr>
          <a:xfrm>
            <a:off x="2092345" y="3929196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Best Reward </a:t>
            </a:r>
            <a:r>
              <a:rPr kumimoji="1" lang="ko-KR" altLang="en-US" sz="700" dirty="0">
                <a:solidFill>
                  <a:schemeClr val="bg1"/>
                </a:solidFill>
              </a:rPr>
              <a:t>기록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9F021E-15F0-9B8C-368C-C8FEF9CB5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40" y="936003"/>
            <a:ext cx="3394054" cy="81856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B56AE34-1EFA-350A-701C-74A21DB91DCB}"/>
              </a:ext>
            </a:extLst>
          </p:cNvPr>
          <p:cNvSpPr txBox="1">
            <a:spLocks/>
          </p:cNvSpPr>
          <p:nvPr/>
        </p:nvSpPr>
        <p:spPr>
          <a:xfrm>
            <a:off x="4863305" y="603849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8.</a:t>
            </a:r>
            <a:r>
              <a:rPr lang="ko-KR" altLang="en-US" sz="1200" dirty="0">
                <a:latin typeface="+mn-ea"/>
                <a:ea typeface="+mn-ea"/>
              </a:rPr>
              <a:t> 학습 결과 </a:t>
            </a:r>
            <a:r>
              <a:rPr lang="en-US" altLang="ko-KR" sz="1200" dirty="0">
                <a:latin typeface="+mn-ea"/>
                <a:ea typeface="+mn-ea"/>
              </a:rPr>
              <a:t>plot </a:t>
            </a:r>
            <a:r>
              <a:rPr lang="ko-KR" altLang="en-US" sz="1200" dirty="0" err="1">
                <a:latin typeface="+mn-ea"/>
                <a:ea typeface="+mn-ea"/>
              </a:rPr>
              <a:t>챠트</a:t>
            </a:r>
            <a:r>
              <a:rPr lang="ko-KR" altLang="en-US" sz="1200" dirty="0">
                <a:latin typeface="+mn-ea"/>
                <a:ea typeface="+mn-ea"/>
              </a:rPr>
              <a:t> 시각화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C0612EF-0678-E637-5374-F5D509315B53}"/>
              </a:ext>
            </a:extLst>
          </p:cNvPr>
          <p:cNvSpPr txBox="1">
            <a:spLocks/>
          </p:cNvSpPr>
          <p:nvPr/>
        </p:nvSpPr>
        <p:spPr>
          <a:xfrm>
            <a:off x="4907026" y="2050611"/>
            <a:ext cx="3563974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9.</a:t>
            </a:r>
            <a:r>
              <a:rPr lang="ko-KR" altLang="en-US" sz="1200" dirty="0">
                <a:latin typeface="+mn-ea"/>
                <a:ea typeface="+mn-ea"/>
              </a:rPr>
              <a:t> 이미지 저장 및 </a:t>
            </a:r>
            <a:r>
              <a:rPr lang="en-US" altLang="ko-KR" sz="1200" dirty="0">
                <a:latin typeface="+mn-ea"/>
                <a:ea typeface="+mn-ea"/>
              </a:rPr>
              <a:t>Pong </a:t>
            </a:r>
            <a:r>
              <a:rPr lang="ko-KR" altLang="en-US" sz="1200" dirty="0">
                <a:latin typeface="+mn-ea"/>
                <a:ea typeface="+mn-ea"/>
              </a:rPr>
              <a:t>게임 첫 장면 시각화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7139C9-2B83-FA56-11BF-A2A2C0CC1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86" y="2523656"/>
            <a:ext cx="3394054" cy="15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40" y="236512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학습결과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4417125" y="572388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Episodes = 20,000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E64E7-2900-6972-7943-C7735A418A78}"/>
              </a:ext>
            </a:extLst>
          </p:cNvPr>
          <p:cNvSpPr txBox="1"/>
          <p:nvPr/>
        </p:nvSpPr>
        <p:spPr>
          <a:xfrm>
            <a:off x="2862826" y="2664921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보상 설계 수정사항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391A4-7BBD-2F25-9935-EFB3349519B0}"/>
              </a:ext>
            </a:extLst>
          </p:cNvPr>
          <p:cNvSpPr txBox="1"/>
          <p:nvPr/>
        </p:nvSpPr>
        <p:spPr>
          <a:xfrm>
            <a:off x="2793747" y="4103349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학습에 반영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BEBCC6-BC2D-9803-75D3-E05F6A2593D1}"/>
              </a:ext>
            </a:extLst>
          </p:cNvPr>
          <p:cNvSpPr txBox="1">
            <a:spLocks/>
          </p:cNvSpPr>
          <p:nvPr/>
        </p:nvSpPr>
        <p:spPr>
          <a:xfrm>
            <a:off x="252469" y="606774"/>
            <a:ext cx="369088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전체 학습 기간은 </a:t>
            </a:r>
            <a:r>
              <a:rPr lang="en-US" altLang="ko-KR" sz="1200" dirty="0">
                <a:latin typeface="+mn-ea"/>
                <a:ea typeface="+mn-ea"/>
              </a:rPr>
              <a:t>54,279</a:t>
            </a:r>
            <a:r>
              <a:rPr lang="ko-KR" altLang="en-US" sz="1200" dirty="0">
                <a:latin typeface="+mn-ea"/>
                <a:ea typeface="+mn-ea"/>
              </a:rPr>
              <a:t>초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약 </a:t>
            </a:r>
            <a:r>
              <a:rPr lang="en-US" altLang="ko-KR" sz="1200" dirty="0">
                <a:latin typeface="+mn-ea"/>
                <a:ea typeface="+mn-ea"/>
              </a:rPr>
              <a:t>15</a:t>
            </a:r>
            <a:r>
              <a:rPr lang="ko-KR" altLang="en-US" sz="1200" dirty="0">
                <a:latin typeface="+mn-ea"/>
                <a:ea typeface="+mn-ea"/>
              </a:rPr>
              <a:t>시간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  <a:r>
              <a:rPr lang="ko-KR" altLang="en-US" sz="1200" dirty="0">
                <a:latin typeface="+mn-ea"/>
                <a:ea typeface="+mn-ea"/>
              </a:rPr>
              <a:t> 수행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BFB2F9-055B-B003-4771-F43DE99D4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64" y="1076500"/>
            <a:ext cx="4192661" cy="2990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E8BBBA-18F5-1FA4-D4FC-0DCC83393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29" y="1032031"/>
            <a:ext cx="4208698" cy="343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Pong Game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최적의 보상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동영상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 descr="스크린샷, 그린이(가) 표시된 사진&#10;&#10;자동 생성된 설명">
            <a:extLst>
              <a:ext uri="{FF2B5EF4-FFF2-40B4-BE49-F238E27FC236}">
                <a16:creationId xmlns:a16="http://schemas.microsoft.com/office/drawing/2014/main" id="{CD2A58D3-CFC5-2FBA-5D04-1852EA75B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93" y="705169"/>
            <a:ext cx="2995386" cy="393144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C7FA756-72D5-2E22-CC26-5E3480AD5211}"/>
              </a:ext>
            </a:extLst>
          </p:cNvPr>
          <p:cNvSpPr txBox="1">
            <a:spLocks/>
          </p:cNvSpPr>
          <p:nvPr/>
        </p:nvSpPr>
        <p:spPr>
          <a:xfrm>
            <a:off x="3144364" y="4668898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8: 21</a:t>
            </a:r>
            <a:r>
              <a:rPr lang="ko-KR" altLang="en-US" sz="1200" dirty="0">
                <a:latin typeface="+mn-ea"/>
                <a:ea typeface="+mn-ea"/>
              </a:rPr>
              <a:t>로 승리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700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0E30"/>
      </a:accent1>
      <a:accent2>
        <a:srgbClr val="5603AD"/>
      </a:accent2>
      <a:accent3>
        <a:srgbClr val="3A0CA3"/>
      </a:accent3>
      <a:accent4>
        <a:srgbClr val="4361EE"/>
      </a:accent4>
      <a:accent5>
        <a:srgbClr val="FF29C2"/>
      </a:accent5>
      <a:accent6>
        <a:srgbClr val="04CC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466</Words>
  <Application>Microsoft Macintosh PowerPoint</Application>
  <PresentationFormat>화면 슬라이드 쇼(16:9)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Merriweather</vt:lpstr>
      <vt:lpstr>Wingdings</vt:lpstr>
      <vt:lpstr>Montserrat</vt:lpstr>
      <vt:lpstr>Apple SD Gothic Neo</vt:lpstr>
      <vt:lpstr>Arial</vt:lpstr>
      <vt:lpstr>-apple-system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/>
  <cp:lastModifiedBy>정 현일</cp:lastModifiedBy>
  <cp:revision>213</cp:revision>
  <cp:lastPrinted>2025-05-13T14:26:09Z</cp:lastPrinted>
  <dcterms:modified xsi:type="dcterms:W3CDTF">2025-06-05T05:44:14Z</dcterms:modified>
  <cp:category/>
</cp:coreProperties>
</file>