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9" r:id="rId1"/>
    <p:sldMasterId id="2147483670" r:id="rId2"/>
  </p:sldMasterIdLst>
  <p:notesMasterIdLst>
    <p:notesMasterId r:id="rId11"/>
  </p:notesMasterIdLst>
  <p:sldIdLst>
    <p:sldId id="256" r:id="rId3"/>
    <p:sldId id="283" r:id="rId4"/>
    <p:sldId id="290" r:id="rId5"/>
    <p:sldId id="286" r:id="rId6"/>
    <p:sldId id="289" r:id="rId7"/>
    <p:sldId id="287" r:id="rId8"/>
    <p:sldId id="288" r:id="rId9"/>
    <p:sldId id="285" r:id="rId10"/>
  </p:sldIdLst>
  <p:sldSz cx="9144000" cy="5143500" type="screen16x9"/>
  <p:notesSz cx="6858000" cy="9144000"/>
  <p:embeddedFontLst>
    <p:embeddedFont>
      <p:font typeface="Merriweather" pitchFamily="2" charset="0"/>
      <p:regular r:id="rId12"/>
      <p:bold r:id="rId13"/>
      <p:italic r:id="rId14"/>
      <p:boldItalic r:id="rId15"/>
    </p:embeddedFont>
    <p:embeddedFont>
      <p:font typeface="Montserrat" pitchFamily="2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27"/>
    <p:restoredTop sz="94830"/>
  </p:normalViewPr>
  <p:slideViewPr>
    <p:cSldViewPr snapToGrid="0">
      <p:cViewPr varScale="1">
        <p:scale>
          <a:sx n="156" d="100"/>
          <a:sy n="156" d="100"/>
        </p:scale>
        <p:origin x="992" y="168"/>
      </p:cViewPr>
      <p:guideLst>
        <p:guide orient="horz" pos="1620"/>
        <p:guide pos="2880"/>
      </p:guideLst>
    </p:cSldViewPr>
  </p:slideViewPr>
  <p:notesTextViewPr>
    <p:cViewPr>
      <p:scale>
        <a:sx n="400" d="100"/>
        <a:sy n="4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font" Target="fonts/font8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0109007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0f2acde712_2_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2" name="Google Shape;72;g30f2acde712_2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644314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30f2acde712_2_28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g30f2acde712_2_2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788717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30f2acde712_2_28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g30f2acde712_2_2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354734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30f2acde712_2_28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g30f2acde712_2_2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738140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30f2acde712_2_28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g30f2acde712_2_2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416088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30f2acde712_2_28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45" name="Google Shape;345;g30f2acde712_2_2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149543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30f2acde712_2_28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45" name="Google Shape;345;g30f2acde712_2_2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672616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30f2acde712_2_28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g30f2acde712_2_2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298019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-1" y="-1"/>
            <a:ext cx="906053" cy="56605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" name="Google Shape;52;p13"/>
          <p:cNvSpPr/>
          <p:nvPr/>
        </p:nvSpPr>
        <p:spPr>
          <a:xfrm>
            <a:off x="8458140" y="4715008"/>
            <a:ext cx="685860" cy="42849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3" name="Google Shape;53;p13"/>
          <p:cNvSpPr/>
          <p:nvPr/>
        </p:nvSpPr>
        <p:spPr>
          <a:xfrm>
            <a:off x="-82505" y="109902"/>
            <a:ext cx="988557" cy="346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400" b="1" i="0" u="none" strike="noStrike" cap="none" dirty="0">
                <a:solidFill>
                  <a:schemeClr val="lt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sym typeface="Merriweather"/>
              </a:rPr>
              <a:t>강화학습</a:t>
            </a:r>
            <a:endParaRPr sz="2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54" name="Google Shape;54;p13"/>
          <p:cNvSpPr txBox="1"/>
          <p:nvPr/>
        </p:nvSpPr>
        <p:spPr>
          <a:xfrm flipH="1">
            <a:off x="8530210" y="4742793"/>
            <a:ext cx="431829" cy="253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 sz="1200" b="0" i="0" u="none" strike="noStrike" cap="none"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rPr>
              <a:t>‹#›</a:t>
            </a:fld>
            <a:endParaRPr sz="1200" b="0" i="0" u="none" strike="noStrike" cap="none">
              <a:solidFill>
                <a:schemeClr val="lt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2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4"/>
          <p:cNvSpPr/>
          <p:nvPr/>
        </p:nvSpPr>
        <p:spPr>
          <a:xfrm>
            <a:off x="0" y="0"/>
            <a:ext cx="439341" cy="5143500"/>
          </a:xfrm>
          <a:prstGeom prst="rect">
            <a:avLst/>
          </a:prstGeom>
          <a:solidFill>
            <a:srgbClr val="1D055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5" name="Google Shape;75;p24"/>
          <p:cNvSpPr/>
          <p:nvPr/>
        </p:nvSpPr>
        <p:spPr>
          <a:xfrm>
            <a:off x="439341" y="0"/>
            <a:ext cx="2839640" cy="5143500"/>
          </a:xfrm>
          <a:prstGeom prst="rect">
            <a:avLst/>
          </a:prstGeom>
          <a:solidFill>
            <a:srgbClr val="0C228B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6" name="Google Shape;76;p24"/>
          <p:cNvSpPr/>
          <p:nvPr/>
        </p:nvSpPr>
        <p:spPr>
          <a:xfrm>
            <a:off x="3278981" y="0"/>
            <a:ext cx="3278981" cy="5143500"/>
          </a:xfrm>
          <a:prstGeom prst="rect">
            <a:avLst/>
          </a:prstGeom>
          <a:solidFill>
            <a:srgbClr val="1234D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7" name="Google Shape;77;p24"/>
          <p:cNvSpPr txBox="1"/>
          <p:nvPr/>
        </p:nvSpPr>
        <p:spPr>
          <a:xfrm>
            <a:off x="845345" y="1277591"/>
            <a:ext cx="4084916" cy="983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600" b="0" i="0" u="none" strike="noStrike" cap="none" dirty="0">
                <a:solidFill>
                  <a:schemeClr val="lt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Merriweather"/>
                <a:sym typeface="Merriweather"/>
              </a:rPr>
              <a:t>강화학습</a:t>
            </a:r>
            <a:r>
              <a:rPr lang="id" sz="6600" b="0" i="0" u="none" strike="noStrike" cap="none" dirty="0">
                <a:solidFill>
                  <a:schemeClr val="lt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Merriweather"/>
                <a:sym typeface="Merriweather"/>
              </a:rPr>
              <a:t> </a:t>
            </a:r>
            <a:endParaRPr sz="6600" b="0" i="0" u="none" strike="noStrike" cap="none" dirty="0">
              <a:solidFill>
                <a:schemeClr val="lt1"/>
              </a:solidFill>
              <a:latin typeface="Apple SD Gothic Neo" panose="02000300000000000000" pitchFamily="2" charset="-127"/>
              <a:ea typeface="Apple SD Gothic Neo" panose="02000300000000000000" pitchFamily="2" charset="-127"/>
              <a:cs typeface="Merriweather"/>
              <a:sym typeface="Merriweather"/>
            </a:endParaRPr>
          </a:p>
        </p:txBody>
      </p:sp>
      <p:sp>
        <p:nvSpPr>
          <p:cNvPr id="79" name="Google Shape;79;p24"/>
          <p:cNvSpPr/>
          <p:nvPr/>
        </p:nvSpPr>
        <p:spPr>
          <a:xfrm>
            <a:off x="6557963" y="0"/>
            <a:ext cx="2586038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0" name="Google Shape;80;p24"/>
          <p:cNvSpPr txBox="1"/>
          <p:nvPr/>
        </p:nvSpPr>
        <p:spPr>
          <a:xfrm rot="-5400000">
            <a:off x="-1078587" y="3600726"/>
            <a:ext cx="2608572" cy="207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900" dirty="0">
                <a:solidFill>
                  <a:schemeClr val="lt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  <a:cs typeface="Montserrat"/>
                <a:sym typeface="Montserrat"/>
              </a:rPr>
              <a:t>충북대학교 산업인공지능학과</a:t>
            </a:r>
            <a:endParaRPr sz="11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cxnSp>
        <p:nvCxnSpPr>
          <p:cNvPr id="81" name="Google Shape;81;p24"/>
          <p:cNvCxnSpPr/>
          <p:nvPr/>
        </p:nvCxnSpPr>
        <p:spPr>
          <a:xfrm>
            <a:off x="1240125" y="4898000"/>
            <a:ext cx="4790361" cy="0"/>
          </a:xfrm>
          <a:prstGeom prst="straightConnector1">
            <a:avLst/>
          </a:prstGeom>
          <a:noFill/>
          <a:ln w="12700" cap="flat" cmpd="sng">
            <a:solidFill>
              <a:srgbClr val="F2F2F2">
                <a:alpha val="49803"/>
              </a:srgbClr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82" name="Google Shape;82;p24"/>
          <p:cNvSpPr/>
          <p:nvPr/>
        </p:nvSpPr>
        <p:spPr>
          <a:xfrm>
            <a:off x="1240125" y="4898001"/>
            <a:ext cx="553046" cy="6127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Google Shape;77;p24">
            <a:extLst>
              <a:ext uri="{FF2B5EF4-FFF2-40B4-BE49-F238E27FC236}">
                <a16:creationId xmlns:a16="http://schemas.microsoft.com/office/drawing/2014/main" id="{74103298-91DA-8DDD-04F1-2AC675AC5C20}"/>
              </a:ext>
            </a:extLst>
          </p:cNvPr>
          <p:cNvSpPr txBox="1"/>
          <p:nvPr/>
        </p:nvSpPr>
        <p:spPr>
          <a:xfrm>
            <a:off x="1177230" y="2548322"/>
            <a:ext cx="5014770" cy="734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>
              <a:lnSpc>
                <a:spcPct val="90000"/>
              </a:lnSpc>
            </a:pPr>
            <a:r>
              <a:rPr lang="en" altLang="ko-KR" sz="24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Atari game PONG </a:t>
            </a:r>
            <a:r>
              <a:rPr lang="ko-KR" altLang="en-US" sz="24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강화학습</a:t>
            </a:r>
            <a:endParaRPr lang="en-US" altLang="ko-KR" sz="2400" dirty="0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lnSpc>
                <a:spcPct val="90000"/>
              </a:lnSpc>
            </a:pPr>
            <a:r>
              <a:rPr lang="en-US" altLang="ko-KR" sz="24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DQN</a:t>
            </a:r>
            <a:r>
              <a:rPr lang="ko-KR" altLang="en-US" sz="24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구현</a:t>
            </a:r>
          </a:p>
        </p:txBody>
      </p:sp>
      <p:sp>
        <p:nvSpPr>
          <p:cNvPr id="4" name="Google Shape;77;p24">
            <a:extLst>
              <a:ext uri="{FF2B5EF4-FFF2-40B4-BE49-F238E27FC236}">
                <a16:creationId xmlns:a16="http://schemas.microsoft.com/office/drawing/2014/main" id="{CE57C926-AC8E-335B-F2A8-D64A3ED0BB8D}"/>
              </a:ext>
            </a:extLst>
          </p:cNvPr>
          <p:cNvSpPr txBox="1"/>
          <p:nvPr/>
        </p:nvSpPr>
        <p:spPr>
          <a:xfrm>
            <a:off x="1177230" y="3502697"/>
            <a:ext cx="4084916" cy="817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학과 </a:t>
            </a:r>
            <a:r>
              <a:rPr lang="en-US" altLang="ko-KR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r>
              <a:rPr lang="ko-KR" altLang="en-US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산업인공지능학과</a:t>
            </a:r>
            <a:endParaRPr lang="en-US" altLang="ko-KR" sz="1800" dirty="0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학번 </a:t>
            </a:r>
            <a:r>
              <a:rPr lang="en-US" altLang="ko-KR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r>
              <a:rPr lang="ko-KR" altLang="en-US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en-US" altLang="ko-KR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2024254022</a:t>
            </a: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이름 </a:t>
            </a:r>
            <a:r>
              <a:rPr lang="en-US" altLang="ko-KR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:</a:t>
            </a:r>
            <a:r>
              <a:rPr lang="ko-KR" altLang="en-US" sz="1800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정현일</a:t>
            </a:r>
            <a:endParaRPr sz="1800" b="0" i="0" u="none" strike="noStrike" cap="none" dirty="0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  <a:cs typeface="Merriweather"/>
              <a:sym typeface="Merriweather"/>
            </a:endParaRPr>
          </a:p>
        </p:txBody>
      </p:sp>
      <p:sp>
        <p:nvSpPr>
          <p:cNvPr id="5" name="Google Shape;77;p24">
            <a:extLst>
              <a:ext uri="{FF2B5EF4-FFF2-40B4-BE49-F238E27FC236}">
                <a16:creationId xmlns:a16="http://schemas.microsoft.com/office/drawing/2014/main" id="{5A81A8CC-A816-4713-31DF-8AEBB005A0F9}"/>
              </a:ext>
            </a:extLst>
          </p:cNvPr>
          <p:cNvSpPr txBox="1"/>
          <p:nvPr/>
        </p:nvSpPr>
        <p:spPr>
          <a:xfrm>
            <a:off x="1177230" y="4497942"/>
            <a:ext cx="4084916" cy="2631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dirty="0">
                <a:solidFill>
                  <a:schemeClr val="bg1"/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2025.06.01.</a:t>
            </a:r>
            <a:endParaRPr b="0" i="0" u="none" strike="noStrike" cap="none" dirty="0">
              <a:solidFill>
                <a:schemeClr val="bg1"/>
              </a:solidFill>
              <a:latin typeface="Apple SD Gothic Neo" panose="02000300000000000000" pitchFamily="2" charset="-127"/>
              <a:ea typeface="Apple SD Gothic Neo" panose="02000300000000000000" pitchFamily="2" charset="-127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1" name="Google Shape;391;p38"/>
          <p:cNvGrpSpPr/>
          <p:nvPr/>
        </p:nvGrpSpPr>
        <p:grpSpPr>
          <a:xfrm>
            <a:off x="8403834" y="336211"/>
            <a:ext cx="423059" cy="67166"/>
            <a:chOff x="5813960" y="2303505"/>
            <a:chExt cx="564078" cy="89555"/>
          </a:xfrm>
        </p:grpSpPr>
        <p:sp>
          <p:nvSpPr>
            <p:cNvPr id="392" name="Google Shape;392;p38"/>
            <p:cNvSpPr/>
            <p:nvPr/>
          </p:nvSpPr>
          <p:spPr>
            <a:xfrm>
              <a:off x="5813960" y="2303505"/>
              <a:ext cx="89555" cy="89555"/>
            </a:xfrm>
            <a:prstGeom prst="roundRect">
              <a:avLst>
                <a:gd name="adj" fmla="val 0"/>
              </a:avLst>
            </a:prstGeom>
            <a:solidFill>
              <a:srgbClr val="B2BEF8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+mn-ea"/>
                <a:ea typeface="+mn-ea"/>
                <a:cs typeface="Montserrat"/>
                <a:sym typeface="Montserrat"/>
              </a:endParaRPr>
            </a:p>
          </p:txBody>
        </p:sp>
        <p:sp>
          <p:nvSpPr>
            <p:cNvPr id="393" name="Google Shape;393;p38"/>
            <p:cNvSpPr/>
            <p:nvPr/>
          </p:nvSpPr>
          <p:spPr>
            <a:xfrm>
              <a:off x="6051222" y="2303505"/>
              <a:ext cx="89555" cy="89555"/>
            </a:xfrm>
            <a:prstGeom prst="roundRect">
              <a:avLst>
                <a:gd name="adj" fmla="val 0"/>
              </a:avLst>
            </a:prstGeom>
            <a:solidFill>
              <a:srgbClr val="8D9EF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+mn-ea"/>
                <a:ea typeface="+mn-ea"/>
                <a:cs typeface="Montserrat"/>
                <a:sym typeface="Montserrat"/>
              </a:endParaRPr>
            </a:p>
          </p:txBody>
        </p:sp>
        <p:sp>
          <p:nvSpPr>
            <p:cNvPr id="394" name="Google Shape;394;p38"/>
            <p:cNvSpPr/>
            <p:nvPr/>
          </p:nvSpPr>
          <p:spPr>
            <a:xfrm>
              <a:off x="6288483" y="2303505"/>
              <a:ext cx="89555" cy="89555"/>
            </a:xfrm>
            <a:prstGeom prst="roundRect">
              <a:avLst>
                <a:gd name="adj" fmla="val 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+mn-ea"/>
                <a:ea typeface="+mn-ea"/>
                <a:cs typeface="Montserrat"/>
                <a:sym typeface="Montserrat"/>
              </a:endParaRPr>
            </a:p>
          </p:txBody>
        </p:sp>
      </p:grp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B73A9660-F78D-A435-853E-7A6E7F4A12F0}"/>
              </a:ext>
            </a:extLst>
          </p:cNvPr>
          <p:cNvSpPr txBox="1">
            <a:spLocks/>
          </p:cNvSpPr>
          <p:nvPr/>
        </p:nvSpPr>
        <p:spPr>
          <a:xfrm>
            <a:off x="1046939" y="101585"/>
            <a:ext cx="7534841" cy="603584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" altLang="ko-KR" sz="1600" b="1" dirty="0">
                <a:solidFill>
                  <a:srgbClr val="232425"/>
                </a:solidFill>
                <a:latin typeface="+mn-ea"/>
                <a:ea typeface="+mn-ea"/>
              </a:rPr>
              <a:t>Atari </a:t>
            </a:r>
            <a:r>
              <a:rPr lang="ko-KR" altLang="en-US" sz="1600" b="1" dirty="0">
                <a:solidFill>
                  <a:srgbClr val="232425"/>
                </a:solidFill>
                <a:latin typeface="+mn-ea"/>
                <a:ea typeface="+mn-ea"/>
              </a:rPr>
              <a:t>게임 </a:t>
            </a:r>
            <a:r>
              <a:rPr lang="en" altLang="ko-KR" sz="1600" b="1" dirty="0">
                <a:solidFill>
                  <a:srgbClr val="232425"/>
                </a:solidFill>
                <a:latin typeface="+mn-ea"/>
                <a:ea typeface="+mn-ea"/>
              </a:rPr>
              <a:t>PONG </a:t>
            </a:r>
            <a:r>
              <a:rPr lang="ko-KR" altLang="en-US" sz="1600" b="1" dirty="0">
                <a:solidFill>
                  <a:srgbClr val="232425"/>
                </a:solidFill>
                <a:latin typeface="+mn-ea"/>
                <a:ea typeface="+mn-ea"/>
              </a:rPr>
              <a:t>설명</a:t>
            </a:r>
            <a:endParaRPr lang="en-US" altLang="ko-KR" sz="1600" b="1" dirty="0">
              <a:solidFill>
                <a:srgbClr val="232425"/>
              </a:solidFill>
              <a:latin typeface="+mn-ea"/>
              <a:ea typeface="+mn-ea"/>
            </a:endParaRP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BD0B5E05-FE1D-77A2-6620-AE4F05AD533D}"/>
              </a:ext>
            </a:extLst>
          </p:cNvPr>
          <p:cNvSpPr txBox="1">
            <a:spLocks/>
          </p:cNvSpPr>
          <p:nvPr/>
        </p:nvSpPr>
        <p:spPr>
          <a:xfrm>
            <a:off x="788746" y="1005786"/>
            <a:ext cx="4366109" cy="354106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71450" indent="-171450" algn="l">
              <a:buFont typeface="Wingdings" pitchFamily="2" charset="2"/>
              <a:buChar char="Ø"/>
            </a:pPr>
            <a:r>
              <a:rPr lang="ko-KR" altLang="en-US" sz="1200" dirty="0">
                <a:solidFill>
                  <a:srgbClr val="232425"/>
                </a:solidFill>
                <a:latin typeface="+mn-ea"/>
                <a:ea typeface="+mn-ea"/>
              </a:rPr>
              <a:t>게임 설명</a:t>
            </a:r>
            <a:endParaRPr lang="en-US" altLang="ko-KR" sz="1200" dirty="0">
              <a:solidFill>
                <a:srgbClr val="232425"/>
              </a:solidFill>
              <a:latin typeface="+mn-ea"/>
              <a:ea typeface="+mn-ea"/>
            </a:endParaRPr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85405CDC-6C0D-A6A1-C4C2-F18C8237163B}"/>
              </a:ext>
            </a:extLst>
          </p:cNvPr>
          <p:cNvSpPr txBox="1">
            <a:spLocks/>
          </p:cNvSpPr>
          <p:nvPr/>
        </p:nvSpPr>
        <p:spPr>
          <a:xfrm>
            <a:off x="1046939" y="1242650"/>
            <a:ext cx="4366109" cy="1296636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232425"/>
                </a:solidFill>
                <a:latin typeface="+mn-ea"/>
                <a:ea typeface="+mn-ea"/>
              </a:rPr>
              <a:t>테니스 게임과 </a:t>
            </a:r>
            <a:r>
              <a:rPr lang="ko-KR" altLang="en-US" sz="1200" dirty="0" err="1">
                <a:solidFill>
                  <a:srgbClr val="232425"/>
                </a:solidFill>
                <a:latin typeface="+mn-ea"/>
                <a:ea typeface="+mn-ea"/>
              </a:rPr>
              <a:t>비슷</a:t>
            </a:r>
            <a:endParaRPr lang="ko-KR" altLang="en-US" sz="1200" dirty="0">
              <a:solidFill>
                <a:srgbClr val="232425"/>
              </a:solidFill>
              <a:latin typeface="+mn-ea"/>
              <a:ea typeface="+mn-ea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232425"/>
                </a:solidFill>
                <a:latin typeface="+mn-ea"/>
                <a:ea typeface="+mn-ea"/>
              </a:rPr>
              <a:t>플레이 필드에서 패들을 상</a:t>
            </a:r>
            <a:r>
              <a:rPr lang="en-US" altLang="ko-KR" sz="1200" dirty="0">
                <a:solidFill>
                  <a:srgbClr val="232425"/>
                </a:solidFill>
                <a:latin typeface="+mn-ea"/>
                <a:ea typeface="+mn-ea"/>
              </a:rPr>
              <a:t>/</a:t>
            </a:r>
            <a:r>
              <a:rPr lang="ko-KR" altLang="en-US" sz="1200" dirty="0">
                <a:solidFill>
                  <a:srgbClr val="232425"/>
                </a:solidFill>
                <a:latin typeface="+mn-ea"/>
                <a:ea typeface="+mn-ea"/>
              </a:rPr>
              <a:t>하 로 움직여 공을 모음</a:t>
            </a:r>
            <a:endParaRPr lang="en-US" altLang="ko-KR" sz="1200" dirty="0">
              <a:solidFill>
                <a:srgbClr val="232425"/>
              </a:solidFill>
              <a:latin typeface="+mn-ea"/>
              <a:ea typeface="+mn-ea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232425"/>
                </a:solidFill>
                <a:latin typeface="+mn-ea"/>
                <a:ea typeface="+mn-ea"/>
              </a:rPr>
              <a:t>왼쪽 플레이필드 상단에 오른쪽은 상단에 점수 표기</a:t>
            </a:r>
            <a:endParaRPr lang="en-US" altLang="ko-KR" sz="1200" dirty="0">
              <a:solidFill>
                <a:srgbClr val="232425"/>
              </a:solidFill>
              <a:latin typeface="+mn-ea"/>
              <a:ea typeface="+mn-ea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232425"/>
                </a:solidFill>
                <a:latin typeface="+mn-ea"/>
                <a:ea typeface="+mn-ea"/>
              </a:rPr>
              <a:t>상대방 공을 쳐내서 </a:t>
            </a:r>
            <a:r>
              <a:rPr lang="ko-KR" altLang="en-US" sz="1200" dirty="0" err="1">
                <a:solidFill>
                  <a:srgbClr val="232425"/>
                </a:solidFill>
                <a:latin typeface="+mn-ea"/>
                <a:ea typeface="+mn-ea"/>
              </a:rPr>
              <a:t>상태편</a:t>
            </a:r>
            <a:r>
              <a:rPr lang="ko-KR" altLang="en-US" sz="1200" dirty="0">
                <a:solidFill>
                  <a:srgbClr val="232425"/>
                </a:solidFill>
                <a:latin typeface="+mn-ea"/>
                <a:ea typeface="+mn-ea"/>
              </a:rPr>
              <a:t> 경계를 넘기면 </a:t>
            </a:r>
            <a:r>
              <a:rPr lang="en-US" altLang="ko-KR" sz="1200" dirty="0">
                <a:solidFill>
                  <a:srgbClr val="232425"/>
                </a:solidFill>
                <a:latin typeface="+mn-ea"/>
                <a:ea typeface="+mn-ea"/>
              </a:rPr>
              <a:t>1</a:t>
            </a:r>
            <a:r>
              <a:rPr lang="ko-KR" altLang="en-US" sz="1200" dirty="0">
                <a:solidFill>
                  <a:srgbClr val="232425"/>
                </a:solidFill>
                <a:latin typeface="+mn-ea"/>
                <a:ea typeface="+mn-ea"/>
              </a:rPr>
              <a:t>점 획득</a:t>
            </a:r>
            <a:endParaRPr lang="en-US" altLang="ko-KR" sz="1200" dirty="0">
              <a:solidFill>
                <a:srgbClr val="232425"/>
              </a:solidFill>
              <a:latin typeface="+mn-ea"/>
              <a:ea typeface="+mn-ea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sz="1200" dirty="0">
                <a:solidFill>
                  <a:srgbClr val="232425"/>
                </a:solidFill>
                <a:latin typeface="+mn-ea"/>
                <a:ea typeface="+mn-ea"/>
              </a:rPr>
              <a:t>상대방 공의 타격을 놓친 경우 상대방 </a:t>
            </a:r>
            <a:r>
              <a:rPr lang="en-US" altLang="ko-KR" sz="1200" dirty="0">
                <a:solidFill>
                  <a:srgbClr val="232425"/>
                </a:solidFill>
                <a:latin typeface="+mn-ea"/>
                <a:ea typeface="+mn-ea"/>
              </a:rPr>
              <a:t>1</a:t>
            </a:r>
            <a:r>
              <a:rPr lang="ko-KR" altLang="en-US" sz="1200" dirty="0">
                <a:solidFill>
                  <a:srgbClr val="232425"/>
                </a:solidFill>
                <a:latin typeface="+mn-ea"/>
                <a:ea typeface="+mn-ea"/>
              </a:rPr>
              <a:t>점 획득</a:t>
            </a:r>
            <a:endParaRPr lang="en-US" altLang="ko-KR" sz="1200" dirty="0">
              <a:solidFill>
                <a:srgbClr val="232425"/>
              </a:solidFill>
              <a:latin typeface="+mn-ea"/>
              <a:ea typeface="+mn-ea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altLang="ko-KR" sz="1200" dirty="0">
                <a:solidFill>
                  <a:srgbClr val="232425"/>
                </a:solidFill>
                <a:latin typeface="+mn-ea"/>
                <a:ea typeface="+mn-ea"/>
              </a:rPr>
              <a:t>21</a:t>
            </a:r>
            <a:r>
              <a:rPr lang="ko-KR" altLang="en-US" sz="1200" dirty="0">
                <a:solidFill>
                  <a:srgbClr val="232425"/>
                </a:solidFill>
                <a:latin typeface="+mn-ea"/>
                <a:ea typeface="+mn-ea"/>
              </a:rPr>
              <a:t>점을 먼저 획득한 쪽이 </a:t>
            </a:r>
            <a:r>
              <a:rPr lang="ko-KR" altLang="en-US" sz="1200">
                <a:solidFill>
                  <a:srgbClr val="232425"/>
                </a:solidFill>
                <a:latin typeface="+mn-ea"/>
                <a:ea typeface="+mn-ea"/>
              </a:rPr>
              <a:t>승리 </a:t>
            </a:r>
            <a:endParaRPr lang="ko-KR" altLang="en-US" sz="1200" dirty="0">
              <a:solidFill>
                <a:srgbClr val="232425"/>
              </a:solidFill>
              <a:latin typeface="+mn-ea"/>
              <a:ea typeface="+mn-ea"/>
            </a:endParaRPr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397F920F-4DA1-3589-7406-6E4E71FB70E7}"/>
              </a:ext>
            </a:extLst>
          </p:cNvPr>
          <p:cNvSpPr txBox="1">
            <a:spLocks/>
          </p:cNvSpPr>
          <p:nvPr/>
        </p:nvSpPr>
        <p:spPr>
          <a:xfrm>
            <a:off x="854807" y="2776150"/>
            <a:ext cx="4366109" cy="354106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171450" indent="-171450">
              <a:buFont typeface="Wingdings" pitchFamily="2" charset="2"/>
              <a:buChar char="Ø"/>
              <a:defRPr sz="1200">
                <a:solidFill>
                  <a:srgbClr val="232425"/>
                </a:solidFill>
                <a:latin typeface="-apple-syste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 dirty="0">
                <a:latin typeface="+mn-ea"/>
                <a:ea typeface="+mn-ea"/>
              </a:rPr>
              <a:t>행동 공간</a:t>
            </a:r>
            <a:r>
              <a:rPr lang="en-US" altLang="ko-KR" dirty="0">
                <a:latin typeface="+mn-ea"/>
                <a:ea typeface="+mn-ea"/>
              </a:rPr>
              <a:t>(</a:t>
            </a:r>
            <a:r>
              <a:rPr lang="en" altLang="ko-KR" dirty="0">
                <a:latin typeface="+mn-ea"/>
                <a:ea typeface="+mn-ea"/>
              </a:rPr>
              <a:t>Action Space)</a:t>
            </a:r>
            <a:endParaRPr lang="en-US" altLang="ko-KR" dirty="0">
              <a:latin typeface="+mn-ea"/>
              <a:ea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2594493-9DFE-2328-2801-8245476A71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8571" y="2988420"/>
            <a:ext cx="1533230" cy="189576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5654B34-7233-4255-3E0C-238B2E38561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9634" t="18201" r="8057"/>
          <a:stretch/>
        </p:blipFill>
        <p:spPr>
          <a:xfrm>
            <a:off x="5067452" y="1005786"/>
            <a:ext cx="3221741" cy="3630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250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1" name="Google Shape;391;p38"/>
          <p:cNvGrpSpPr/>
          <p:nvPr/>
        </p:nvGrpSpPr>
        <p:grpSpPr>
          <a:xfrm>
            <a:off x="8403834" y="336211"/>
            <a:ext cx="423059" cy="67166"/>
            <a:chOff x="5813960" y="2303505"/>
            <a:chExt cx="564078" cy="89555"/>
          </a:xfrm>
        </p:grpSpPr>
        <p:sp>
          <p:nvSpPr>
            <p:cNvPr id="392" name="Google Shape;392;p38"/>
            <p:cNvSpPr/>
            <p:nvPr/>
          </p:nvSpPr>
          <p:spPr>
            <a:xfrm>
              <a:off x="5813960" y="2303505"/>
              <a:ext cx="89555" cy="89555"/>
            </a:xfrm>
            <a:prstGeom prst="roundRect">
              <a:avLst>
                <a:gd name="adj" fmla="val 0"/>
              </a:avLst>
            </a:prstGeom>
            <a:solidFill>
              <a:srgbClr val="B2BEF8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+mn-ea"/>
                <a:ea typeface="+mn-ea"/>
                <a:cs typeface="Montserrat"/>
                <a:sym typeface="Montserrat"/>
              </a:endParaRPr>
            </a:p>
          </p:txBody>
        </p:sp>
        <p:sp>
          <p:nvSpPr>
            <p:cNvPr id="393" name="Google Shape;393;p38"/>
            <p:cNvSpPr/>
            <p:nvPr/>
          </p:nvSpPr>
          <p:spPr>
            <a:xfrm>
              <a:off x="6051222" y="2303505"/>
              <a:ext cx="89555" cy="89555"/>
            </a:xfrm>
            <a:prstGeom prst="roundRect">
              <a:avLst>
                <a:gd name="adj" fmla="val 0"/>
              </a:avLst>
            </a:prstGeom>
            <a:solidFill>
              <a:srgbClr val="8D9EF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+mn-ea"/>
                <a:ea typeface="+mn-ea"/>
                <a:cs typeface="Montserrat"/>
                <a:sym typeface="Montserrat"/>
              </a:endParaRPr>
            </a:p>
          </p:txBody>
        </p:sp>
        <p:sp>
          <p:nvSpPr>
            <p:cNvPr id="394" name="Google Shape;394;p38"/>
            <p:cNvSpPr/>
            <p:nvPr/>
          </p:nvSpPr>
          <p:spPr>
            <a:xfrm>
              <a:off x="6288483" y="2303505"/>
              <a:ext cx="89555" cy="89555"/>
            </a:xfrm>
            <a:prstGeom prst="roundRect">
              <a:avLst>
                <a:gd name="adj" fmla="val 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+mn-ea"/>
                <a:ea typeface="+mn-ea"/>
                <a:cs typeface="Montserrat"/>
                <a:sym typeface="Montserrat"/>
              </a:endParaRPr>
            </a:p>
          </p:txBody>
        </p:sp>
      </p:grp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B73A9660-F78D-A435-853E-7A6E7F4A12F0}"/>
              </a:ext>
            </a:extLst>
          </p:cNvPr>
          <p:cNvSpPr txBox="1">
            <a:spLocks/>
          </p:cNvSpPr>
          <p:nvPr/>
        </p:nvSpPr>
        <p:spPr>
          <a:xfrm>
            <a:off x="1046939" y="101585"/>
            <a:ext cx="7534841" cy="603584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1600" b="1" dirty="0">
                <a:solidFill>
                  <a:srgbClr val="232425"/>
                </a:solidFill>
                <a:latin typeface="+mn-ea"/>
                <a:ea typeface="+mn-ea"/>
              </a:rPr>
              <a:t>알고리즘 설명</a:t>
            </a:r>
            <a:endParaRPr lang="en-US" altLang="ko-KR" sz="1600" b="1" dirty="0">
              <a:solidFill>
                <a:srgbClr val="232425"/>
              </a:solidFill>
              <a:latin typeface="+mn-ea"/>
              <a:ea typeface="+mn-ea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C143873-3A19-7947-FA51-51A625041F2C}"/>
              </a:ext>
            </a:extLst>
          </p:cNvPr>
          <p:cNvSpPr/>
          <p:nvPr/>
        </p:nvSpPr>
        <p:spPr>
          <a:xfrm>
            <a:off x="475130" y="1156448"/>
            <a:ext cx="1506071" cy="60358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Environment</a:t>
            </a:r>
          </a:p>
          <a:p>
            <a:pPr algn="ctr"/>
            <a:r>
              <a:rPr kumimoji="1" lang="ko-KR" altLang="en-US" dirty="0"/>
              <a:t>상태 관측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C789318-50D2-8C04-9C34-87FF54DE88DD}"/>
              </a:ext>
            </a:extLst>
          </p:cNvPr>
          <p:cNvSpPr/>
          <p:nvPr/>
        </p:nvSpPr>
        <p:spPr>
          <a:xfrm>
            <a:off x="2480236" y="1156448"/>
            <a:ext cx="1506071" cy="60358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l-GR" altLang="ko-KR" dirty="0"/>
              <a:t>ε-</a:t>
            </a:r>
            <a:r>
              <a:rPr lang="en" altLang="ko-KR" dirty="0"/>
              <a:t>greedy</a:t>
            </a:r>
            <a:r>
              <a:rPr kumimoji="1" lang="ko-KR" altLang="en-US" dirty="0"/>
              <a:t>에 따라</a:t>
            </a:r>
            <a:endParaRPr kumimoji="1" lang="en-US" altLang="ko-KR" dirty="0"/>
          </a:p>
          <a:p>
            <a:pPr algn="ctr"/>
            <a:r>
              <a:rPr kumimoji="1" lang="en-US" altLang="ko-KR" dirty="0"/>
              <a:t>Action </a:t>
            </a:r>
            <a:r>
              <a:rPr kumimoji="1" lang="ko-KR" altLang="en-US" dirty="0"/>
              <a:t>선택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78953C4F-5F7D-EE94-892D-00230DCE0A0B}"/>
              </a:ext>
            </a:extLst>
          </p:cNvPr>
          <p:cNvCxnSpPr>
            <a:stCxn id="2" idx="3"/>
            <a:endCxn id="6" idx="1"/>
          </p:cNvCxnSpPr>
          <p:nvPr/>
        </p:nvCxnSpPr>
        <p:spPr>
          <a:xfrm>
            <a:off x="1981201" y="1458240"/>
            <a:ext cx="4990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AE373255-A1F7-6027-50D0-FF5A75DD86CB}"/>
              </a:ext>
            </a:extLst>
          </p:cNvPr>
          <p:cNvSpPr/>
          <p:nvPr/>
        </p:nvSpPr>
        <p:spPr>
          <a:xfrm>
            <a:off x="4485342" y="1156448"/>
            <a:ext cx="1506071" cy="60358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Reward, </a:t>
            </a:r>
            <a:r>
              <a:rPr kumimoji="1" lang="ko-KR" altLang="en-US" dirty="0"/>
              <a:t>다음상태 획득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B2486E0-77F9-6883-6C9C-331700C76484}"/>
              </a:ext>
            </a:extLst>
          </p:cNvPr>
          <p:cNvSpPr/>
          <p:nvPr/>
        </p:nvSpPr>
        <p:spPr>
          <a:xfrm>
            <a:off x="6490448" y="1156448"/>
            <a:ext cx="1506071" cy="60358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다음상태</a:t>
            </a:r>
            <a:endParaRPr lang="en-US" altLang="ko-KR" dirty="0"/>
          </a:p>
          <a:p>
            <a:pPr algn="ctr"/>
            <a:r>
              <a:rPr kumimoji="1" lang="ko-KR" altLang="en-US" dirty="0"/>
              <a:t>메모리 저장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D60DAAE-9E6B-32CD-4F25-33BACB579537}"/>
              </a:ext>
            </a:extLst>
          </p:cNvPr>
          <p:cNvSpPr/>
          <p:nvPr/>
        </p:nvSpPr>
        <p:spPr>
          <a:xfrm>
            <a:off x="2480236" y="3343839"/>
            <a:ext cx="1506071" cy="60358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타겟 네트워크</a:t>
            </a:r>
            <a:endParaRPr kumimoji="1" lang="en-US" altLang="ko-KR" dirty="0"/>
          </a:p>
          <a:p>
            <a:pPr algn="ctr"/>
            <a:r>
              <a:rPr kumimoji="1" lang="ko-KR" altLang="en-US" dirty="0"/>
              <a:t>갱신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92F6942-9A32-536B-8EA0-EA934262C4A8}"/>
              </a:ext>
            </a:extLst>
          </p:cNvPr>
          <p:cNvSpPr/>
          <p:nvPr/>
        </p:nvSpPr>
        <p:spPr>
          <a:xfrm>
            <a:off x="4485342" y="3343839"/>
            <a:ext cx="1506071" cy="60358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손실함수 계산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8284F21-87E6-D7A3-46C9-35522BB47C36}"/>
              </a:ext>
            </a:extLst>
          </p:cNvPr>
          <p:cNvSpPr/>
          <p:nvPr/>
        </p:nvSpPr>
        <p:spPr>
          <a:xfrm>
            <a:off x="6490448" y="3343839"/>
            <a:ext cx="1506071" cy="60358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Q</a:t>
            </a:r>
            <a:r>
              <a:rPr kumimoji="1" lang="ko-KR" altLang="en-US" dirty="0"/>
              <a:t>값 업데이트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6EF980AC-8F26-C67F-A381-10B7EDBBF096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>
            <a:off x="3986307" y="1458240"/>
            <a:ext cx="4990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6743E9D2-4EF4-F036-6727-6B869832129B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>
            <a:off x="5991413" y="1458240"/>
            <a:ext cx="4990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C5200CD2-6183-B36E-9A5B-DCECF9B96636}"/>
              </a:ext>
            </a:extLst>
          </p:cNvPr>
          <p:cNvCxnSpPr>
            <a:cxnSpLocks/>
            <a:stCxn id="16" idx="1"/>
            <a:endCxn id="15" idx="3"/>
          </p:cNvCxnSpPr>
          <p:nvPr/>
        </p:nvCxnSpPr>
        <p:spPr>
          <a:xfrm flipH="1">
            <a:off x="5991413" y="3645631"/>
            <a:ext cx="4990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A2267E91-A2F9-E781-A78D-CBCCEA345CF3}"/>
              </a:ext>
            </a:extLst>
          </p:cNvPr>
          <p:cNvCxnSpPr>
            <a:cxnSpLocks/>
            <a:stCxn id="15" idx="1"/>
            <a:endCxn id="14" idx="3"/>
          </p:cNvCxnSpPr>
          <p:nvPr/>
        </p:nvCxnSpPr>
        <p:spPr>
          <a:xfrm flipH="1">
            <a:off x="3986307" y="3645631"/>
            <a:ext cx="4990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꺾인 연결선[E] 29">
            <a:extLst>
              <a:ext uri="{FF2B5EF4-FFF2-40B4-BE49-F238E27FC236}">
                <a16:creationId xmlns:a16="http://schemas.microsoft.com/office/drawing/2014/main" id="{3C42F2AF-FB28-E53E-456D-0769829759AD}"/>
              </a:ext>
            </a:extLst>
          </p:cNvPr>
          <p:cNvCxnSpPr>
            <a:stCxn id="11" idx="3"/>
            <a:endCxn id="16" idx="3"/>
          </p:cNvCxnSpPr>
          <p:nvPr/>
        </p:nvCxnSpPr>
        <p:spPr>
          <a:xfrm>
            <a:off x="7996519" y="1458240"/>
            <a:ext cx="12700" cy="2187391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CFCB3EB-1919-93A8-9A3C-A34AB6ED1C6F}"/>
              </a:ext>
            </a:extLst>
          </p:cNvPr>
          <p:cNvSpPr/>
          <p:nvPr/>
        </p:nvSpPr>
        <p:spPr>
          <a:xfrm>
            <a:off x="475130" y="3343839"/>
            <a:ext cx="1506071" cy="60358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Epsilon </a:t>
            </a:r>
            <a:r>
              <a:rPr kumimoji="1" lang="ko-KR" altLang="en-US" dirty="0"/>
              <a:t>감소</a:t>
            </a:r>
            <a:endParaRPr kumimoji="1" lang="en-US" altLang="ko-KR" dirty="0"/>
          </a:p>
          <a:p>
            <a:pPr algn="ctr"/>
            <a:r>
              <a:rPr kumimoji="1" lang="en-US" altLang="ko-KR" dirty="0"/>
              <a:t>Reward</a:t>
            </a:r>
            <a:r>
              <a:rPr kumimoji="1" lang="ko-KR" altLang="en-US" dirty="0"/>
              <a:t>기록</a:t>
            </a:r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27855120-68CC-CF27-9ACF-C21387298197}"/>
              </a:ext>
            </a:extLst>
          </p:cNvPr>
          <p:cNvCxnSpPr>
            <a:cxnSpLocks/>
            <a:stCxn id="14" idx="1"/>
            <a:endCxn id="32" idx="3"/>
          </p:cNvCxnSpPr>
          <p:nvPr/>
        </p:nvCxnSpPr>
        <p:spPr>
          <a:xfrm flipH="1">
            <a:off x="1981201" y="3645631"/>
            <a:ext cx="4990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DCEFF140-3203-6208-8222-C5790DFDD740}"/>
              </a:ext>
            </a:extLst>
          </p:cNvPr>
          <p:cNvCxnSpPr>
            <a:cxnSpLocks/>
            <a:stCxn id="32" idx="0"/>
            <a:endCxn id="2" idx="2"/>
          </p:cNvCxnSpPr>
          <p:nvPr/>
        </p:nvCxnSpPr>
        <p:spPr>
          <a:xfrm flipV="1">
            <a:off x="1228166" y="1760032"/>
            <a:ext cx="0" cy="15838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2B31DAD-48D0-EAF1-594C-0358959141B3}"/>
              </a:ext>
            </a:extLst>
          </p:cNvPr>
          <p:cNvSpPr/>
          <p:nvPr/>
        </p:nvSpPr>
        <p:spPr>
          <a:xfrm>
            <a:off x="475129" y="4437593"/>
            <a:ext cx="1506071" cy="60358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ko-KR" altLang="en-US" dirty="0"/>
              <a:t>학습결과 시각화</a:t>
            </a:r>
            <a:endParaRPr kumimoji="1" lang="en-US" altLang="ko-KR" dirty="0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3A380838-2B51-F977-87E2-196C948586EE}"/>
              </a:ext>
            </a:extLst>
          </p:cNvPr>
          <p:cNvCxnSpPr>
            <a:cxnSpLocks/>
            <a:stCxn id="32" idx="2"/>
            <a:endCxn id="43" idx="0"/>
          </p:cNvCxnSpPr>
          <p:nvPr/>
        </p:nvCxnSpPr>
        <p:spPr>
          <a:xfrm flipH="1">
            <a:off x="1228165" y="3947423"/>
            <a:ext cx="1" cy="490170"/>
          </a:xfrm>
          <a:prstGeom prst="straightConnector1">
            <a:avLst/>
          </a:prstGeom>
          <a:ln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5C693FE-0564-22A3-9D90-5F56AD52E537}"/>
              </a:ext>
            </a:extLst>
          </p:cNvPr>
          <p:cNvSpPr txBox="1"/>
          <p:nvPr/>
        </p:nvSpPr>
        <p:spPr>
          <a:xfrm>
            <a:off x="545356" y="4036813"/>
            <a:ext cx="185718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 err="1">
                <a:solidFill>
                  <a:srgbClr val="232425"/>
                </a:solidFill>
                <a:latin typeface="+mn-ea"/>
                <a:ea typeface="+mn-ea"/>
              </a:rPr>
              <a:t>Eposode</a:t>
            </a:r>
            <a:r>
              <a:rPr lang="en-US" altLang="ko-KR" sz="1200" dirty="0">
                <a:solidFill>
                  <a:srgbClr val="232425"/>
                </a:solidFill>
                <a:latin typeface="+mn-ea"/>
                <a:ea typeface="+mn-ea"/>
              </a:rPr>
              <a:t> </a:t>
            </a:r>
            <a:r>
              <a:rPr lang="ko-KR" altLang="en-US" sz="1200" dirty="0">
                <a:solidFill>
                  <a:srgbClr val="232425"/>
                </a:solidFill>
                <a:latin typeface="+mn-ea"/>
                <a:ea typeface="+mn-ea"/>
              </a:rPr>
              <a:t>수행 후</a:t>
            </a:r>
            <a:endParaRPr lang="en" altLang="ko-KR" sz="1200" dirty="0">
              <a:solidFill>
                <a:srgbClr val="232425"/>
              </a:solidFill>
              <a:latin typeface="+mn-ea"/>
              <a:ea typeface="+mn-ea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9250314-1C4F-F127-491E-45C5EE168690}"/>
              </a:ext>
            </a:extLst>
          </p:cNvPr>
          <p:cNvSpPr txBox="1"/>
          <p:nvPr/>
        </p:nvSpPr>
        <p:spPr>
          <a:xfrm>
            <a:off x="2093261" y="1946180"/>
            <a:ext cx="2478739" cy="646331"/>
          </a:xfrm>
          <a:prstGeom prst="rect">
            <a:avLst/>
          </a:prstGeom>
          <a:noFill/>
          <a:ln>
            <a:solidFill>
              <a:schemeClr val="accent2">
                <a:shade val="95000"/>
                <a:satMod val="105000"/>
              </a:schemeClr>
            </a:solidFill>
          </a:ln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900">
                <a:solidFill>
                  <a:schemeClr val="tx1"/>
                </a:solidFill>
                <a:effectLst/>
              </a:defRPr>
            </a:lvl1pPr>
          </a:lstStyle>
          <a:p>
            <a:r>
              <a:rPr lang="en" altLang="ko-KR" dirty="0"/>
              <a:t>if </a:t>
            </a:r>
            <a:r>
              <a:rPr lang="en" altLang="ko-KR" dirty="0" err="1"/>
              <a:t>random.random</a:t>
            </a:r>
            <a:r>
              <a:rPr lang="en" altLang="ko-KR" dirty="0"/>
              <a:t>() &lt;= </a:t>
            </a:r>
            <a:r>
              <a:rPr lang="en" altLang="ko-KR" dirty="0" err="1"/>
              <a:t>self.epsilon</a:t>
            </a:r>
            <a:r>
              <a:rPr lang="en" altLang="ko-KR" dirty="0"/>
              <a:t>:</a:t>
            </a:r>
            <a:br>
              <a:rPr lang="en" altLang="ko-KR" dirty="0"/>
            </a:br>
            <a:r>
              <a:rPr lang="en" altLang="ko-KR" dirty="0"/>
              <a:t>    return </a:t>
            </a:r>
            <a:r>
              <a:rPr lang="en" altLang="ko-KR" dirty="0" err="1"/>
              <a:t>random.randrange</a:t>
            </a:r>
            <a:r>
              <a:rPr lang="en" altLang="ko-KR" dirty="0"/>
              <a:t>(</a:t>
            </a:r>
            <a:r>
              <a:rPr lang="en" altLang="ko-KR" dirty="0" err="1"/>
              <a:t>action_size</a:t>
            </a:r>
            <a:r>
              <a:rPr lang="en" altLang="ko-KR" dirty="0"/>
              <a:t>)</a:t>
            </a:r>
          </a:p>
          <a:p>
            <a:r>
              <a:rPr lang="en" altLang="ko-KR" dirty="0"/>
              <a:t>else:</a:t>
            </a:r>
          </a:p>
          <a:p>
            <a:r>
              <a:rPr lang="en" altLang="ko-KR" dirty="0"/>
              <a:t>    return </a:t>
            </a:r>
            <a:r>
              <a:rPr lang="en" altLang="ko-KR" dirty="0" err="1"/>
              <a:t>torch.argmax</a:t>
            </a:r>
            <a:r>
              <a:rPr lang="en" altLang="ko-KR" dirty="0"/>
              <a:t>(</a:t>
            </a:r>
            <a:r>
              <a:rPr lang="en" altLang="ko-KR" dirty="0" err="1"/>
              <a:t>act_values</a:t>
            </a:r>
            <a:r>
              <a:rPr lang="en" altLang="ko-KR" dirty="0"/>
              <a:t>[0]).item()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1BB7ED1-2D22-B329-59C5-D3D57EE60427}"/>
              </a:ext>
            </a:extLst>
          </p:cNvPr>
          <p:cNvSpPr txBox="1"/>
          <p:nvPr/>
        </p:nvSpPr>
        <p:spPr>
          <a:xfrm>
            <a:off x="3628784" y="513605"/>
            <a:ext cx="3301998" cy="369332"/>
          </a:xfrm>
          <a:prstGeom prst="rect">
            <a:avLst/>
          </a:prstGeom>
          <a:noFill/>
          <a:ln>
            <a:solidFill>
              <a:schemeClr val="accent2">
                <a:shade val="95000"/>
                <a:satMod val="10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" altLang="ko-KR" sz="900" dirty="0">
                <a:solidFill>
                  <a:schemeClr val="tx1"/>
                </a:solidFill>
              </a:rPr>
              <a:t>action = </a:t>
            </a:r>
            <a:r>
              <a:rPr lang="en" altLang="ko-KR" sz="900" dirty="0" err="1">
                <a:solidFill>
                  <a:schemeClr val="tx1"/>
                </a:solidFill>
              </a:rPr>
              <a:t>agent.act</a:t>
            </a:r>
            <a:r>
              <a:rPr lang="en" altLang="ko-KR" sz="900" dirty="0">
                <a:solidFill>
                  <a:schemeClr val="tx1"/>
                </a:solidFill>
              </a:rPr>
              <a:t>(state)</a:t>
            </a:r>
            <a:br>
              <a:rPr lang="en" altLang="ko-KR" sz="900" dirty="0">
                <a:solidFill>
                  <a:schemeClr val="tx1"/>
                </a:solidFill>
              </a:rPr>
            </a:br>
            <a:r>
              <a:rPr lang="en" altLang="ko-KR" sz="900" dirty="0" err="1">
                <a:solidFill>
                  <a:schemeClr val="tx1"/>
                </a:solidFill>
              </a:rPr>
              <a:t>next_state</a:t>
            </a:r>
            <a:r>
              <a:rPr lang="en" altLang="ko-KR" sz="900" dirty="0">
                <a:solidFill>
                  <a:schemeClr val="tx1"/>
                </a:solidFill>
              </a:rPr>
              <a:t>, reward, terminated, truncated, _ = </a:t>
            </a:r>
            <a:r>
              <a:rPr lang="en" altLang="ko-KR" sz="900" dirty="0" err="1">
                <a:solidFill>
                  <a:schemeClr val="tx1"/>
                </a:solidFill>
              </a:rPr>
              <a:t>env.step</a:t>
            </a:r>
            <a:r>
              <a:rPr lang="en" altLang="ko-KR" sz="900" dirty="0">
                <a:solidFill>
                  <a:schemeClr val="tx1"/>
                </a:solidFill>
              </a:rPr>
              <a:t>(action)</a:t>
            </a:r>
          </a:p>
        </p:txBody>
      </p:sp>
      <p:sp>
        <p:nvSpPr>
          <p:cNvPr id="53" name="오른쪽 화살표[R] 52">
            <a:extLst>
              <a:ext uri="{FF2B5EF4-FFF2-40B4-BE49-F238E27FC236}">
                <a16:creationId xmlns:a16="http://schemas.microsoft.com/office/drawing/2014/main" id="{7D999238-5777-1AB6-A32D-955615228FD5}"/>
              </a:ext>
            </a:extLst>
          </p:cNvPr>
          <p:cNvSpPr/>
          <p:nvPr/>
        </p:nvSpPr>
        <p:spPr>
          <a:xfrm rot="5400000">
            <a:off x="3065864" y="1720438"/>
            <a:ext cx="186150" cy="265344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5" name="오른쪽 화살표[R] 54">
            <a:extLst>
              <a:ext uri="{FF2B5EF4-FFF2-40B4-BE49-F238E27FC236}">
                <a16:creationId xmlns:a16="http://schemas.microsoft.com/office/drawing/2014/main" id="{8EFF5230-883A-A8A2-542D-EB438C2271E4}"/>
              </a:ext>
            </a:extLst>
          </p:cNvPr>
          <p:cNvSpPr/>
          <p:nvPr/>
        </p:nvSpPr>
        <p:spPr>
          <a:xfrm rot="16200000">
            <a:off x="5012630" y="902643"/>
            <a:ext cx="186150" cy="265344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24957E5-9854-0018-9DBF-58A514E49E53}"/>
              </a:ext>
            </a:extLst>
          </p:cNvPr>
          <p:cNvSpPr txBox="1"/>
          <p:nvPr/>
        </p:nvSpPr>
        <p:spPr>
          <a:xfrm>
            <a:off x="6117667" y="2017901"/>
            <a:ext cx="2132852" cy="369332"/>
          </a:xfrm>
          <a:prstGeom prst="rect">
            <a:avLst/>
          </a:prstGeom>
          <a:noFill/>
          <a:ln>
            <a:solidFill>
              <a:schemeClr val="accent2">
                <a:shade val="95000"/>
                <a:satMod val="105000"/>
              </a:schemeClr>
            </a:solidFill>
          </a:ln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900">
                <a:solidFill>
                  <a:schemeClr val="tx1"/>
                </a:solidFill>
              </a:defRPr>
            </a:lvl1pPr>
          </a:lstStyle>
          <a:p>
            <a:r>
              <a:rPr lang="en" altLang="ko-KR" dirty="0" err="1"/>
              <a:t>agent.remember</a:t>
            </a:r>
            <a:r>
              <a:rPr lang="en" altLang="ko-KR" dirty="0"/>
              <a:t>(state, action, reward, </a:t>
            </a:r>
          </a:p>
          <a:p>
            <a:r>
              <a:rPr lang="en" altLang="ko-KR" dirty="0" err="1"/>
              <a:t>next_state</a:t>
            </a:r>
            <a:r>
              <a:rPr lang="en" altLang="ko-KR" dirty="0"/>
              <a:t>, done)</a:t>
            </a:r>
          </a:p>
        </p:txBody>
      </p:sp>
      <p:sp>
        <p:nvSpPr>
          <p:cNvPr id="58" name="오른쪽 화살표[R] 57">
            <a:extLst>
              <a:ext uri="{FF2B5EF4-FFF2-40B4-BE49-F238E27FC236}">
                <a16:creationId xmlns:a16="http://schemas.microsoft.com/office/drawing/2014/main" id="{6CAA58E9-C6C6-7F1E-4832-52EF4EC12F58}"/>
              </a:ext>
            </a:extLst>
          </p:cNvPr>
          <p:cNvSpPr/>
          <p:nvPr/>
        </p:nvSpPr>
        <p:spPr>
          <a:xfrm rot="5400000">
            <a:off x="7091018" y="1792154"/>
            <a:ext cx="186150" cy="265344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4A6618B-69FC-CF5F-A2F0-1979A87045D6}"/>
              </a:ext>
            </a:extLst>
          </p:cNvPr>
          <p:cNvSpPr txBox="1"/>
          <p:nvPr/>
        </p:nvSpPr>
        <p:spPr>
          <a:xfrm>
            <a:off x="5279783" y="4075536"/>
            <a:ext cx="3838914" cy="646331"/>
          </a:xfrm>
          <a:prstGeom prst="rect">
            <a:avLst/>
          </a:prstGeom>
          <a:noFill/>
          <a:ln>
            <a:solidFill>
              <a:schemeClr val="accent2">
                <a:shade val="95000"/>
                <a:satMod val="10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" altLang="ko-KR" sz="900" dirty="0">
                <a:solidFill>
                  <a:schemeClr val="tx1"/>
                </a:solidFill>
              </a:rPr>
              <a:t># Calculate Q-values</a:t>
            </a:r>
            <a:br>
              <a:rPr lang="en" altLang="ko-KR" sz="900" dirty="0">
                <a:solidFill>
                  <a:schemeClr val="tx1"/>
                </a:solidFill>
              </a:rPr>
            </a:br>
            <a:r>
              <a:rPr lang="en" altLang="ko-KR" sz="900" dirty="0" err="1">
                <a:solidFill>
                  <a:schemeClr val="tx1"/>
                </a:solidFill>
              </a:rPr>
              <a:t>q_values</a:t>
            </a:r>
            <a:r>
              <a:rPr lang="en" altLang="ko-KR" sz="900" dirty="0">
                <a:solidFill>
                  <a:schemeClr val="tx1"/>
                </a:solidFill>
              </a:rPr>
              <a:t> = </a:t>
            </a:r>
            <a:r>
              <a:rPr lang="en" altLang="ko-KR" sz="900" dirty="0" err="1">
                <a:solidFill>
                  <a:schemeClr val="tx1"/>
                </a:solidFill>
              </a:rPr>
              <a:t>self.model</a:t>
            </a:r>
            <a:r>
              <a:rPr lang="en" altLang="ko-KR" sz="900" dirty="0">
                <a:solidFill>
                  <a:schemeClr val="tx1"/>
                </a:solidFill>
              </a:rPr>
              <a:t>(states).gather(1, actions)</a:t>
            </a:r>
            <a:br>
              <a:rPr lang="en" altLang="ko-KR" sz="900" dirty="0">
                <a:solidFill>
                  <a:schemeClr val="tx1"/>
                </a:solidFill>
              </a:rPr>
            </a:br>
            <a:r>
              <a:rPr lang="en" altLang="ko-KR" sz="900" dirty="0" err="1">
                <a:solidFill>
                  <a:schemeClr val="tx1"/>
                </a:solidFill>
              </a:rPr>
              <a:t>next_q_values</a:t>
            </a:r>
            <a:r>
              <a:rPr lang="en" altLang="ko-KR" sz="900" dirty="0">
                <a:solidFill>
                  <a:schemeClr val="tx1"/>
                </a:solidFill>
              </a:rPr>
              <a:t> = </a:t>
            </a:r>
            <a:r>
              <a:rPr lang="en" altLang="ko-KR" sz="900" dirty="0" err="1">
                <a:solidFill>
                  <a:schemeClr val="tx1"/>
                </a:solidFill>
              </a:rPr>
              <a:t>self.target_model</a:t>
            </a:r>
            <a:r>
              <a:rPr lang="en" altLang="ko-KR" sz="900" dirty="0">
                <a:solidFill>
                  <a:schemeClr val="tx1"/>
                </a:solidFill>
              </a:rPr>
              <a:t>(</a:t>
            </a:r>
            <a:r>
              <a:rPr lang="en" altLang="ko-KR" sz="900" dirty="0" err="1">
                <a:solidFill>
                  <a:schemeClr val="tx1"/>
                </a:solidFill>
              </a:rPr>
              <a:t>next_states</a:t>
            </a:r>
            <a:r>
              <a:rPr lang="en" altLang="ko-KR" sz="900" dirty="0">
                <a:solidFill>
                  <a:schemeClr val="tx1"/>
                </a:solidFill>
              </a:rPr>
              <a:t>).max(1)[0].</a:t>
            </a:r>
            <a:r>
              <a:rPr lang="en" altLang="ko-KR" sz="900" dirty="0" err="1">
                <a:solidFill>
                  <a:schemeClr val="tx1"/>
                </a:solidFill>
              </a:rPr>
              <a:t>unsqueeze</a:t>
            </a:r>
            <a:r>
              <a:rPr lang="en" altLang="ko-KR" sz="900" dirty="0">
                <a:solidFill>
                  <a:schemeClr val="tx1"/>
                </a:solidFill>
              </a:rPr>
              <a:t>(1)</a:t>
            </a:r>
            <a:br>
              <a:rPr lang="en" altLang="ko-KR" sz="900" dirty="0">
                <a:solidFill>
                  <a:schemeClr val="tx1"/>
                </a:solidFill>
              </a:rPr>
            </a:br>
            <a:r>
              <a:rPr lang="en" altLang="ko-KR" sz="900" dirty="0" err="1">
                <a:solidFill>
                  <a:schemeClr val="tx1"/>
                </a:solidFill>
              </a:rPr>
              <a:t>target_q_values</a:t>
            </a:r>
            <a:r>
              <a:rPr lang="en" altLang="ko-KR" sz="900" dirty="0">
                <a:solidFill>
                  <a:schemeClr val="tx1"/>
                </a:solidFill>
              </a:rPr>
              <a:t> = rewards + (gamma * </a:t>
            </a:r>
            <a:r>
              <a:rPr lang="en" altLang="ko-KR" sz="900" dirty="0" err="1">
                <a:solidFill>
                  <a:schemeClr val="tx1"/>
                </a:solidFill>
              </a:rPr>
              <a:t>next_q_values</a:t>
            </a:r>
            <a:r>
              <a:rPr lang="en" altLang="ko-KR" sz="900" dirty="0">
                <a:solidFill>
                  <a:schemeClr val="tx1"/>
                </a:solidFill>
              </a:rPr>
              <a:t> * (1 - </a:t>
            </a:r>
            <a:r>
              <a:rPr lang="en" altLang="ko-KR" sz="900" dirty="0" err="1">
                <a:solidFill>
                  <a:schemeClr val="tx1"/>
                </a:solidFill>
              </a:rPr>
              <a:t>dones</a:t>
            </a:r>
            <a:r>
              <a:rPr lang="en" altLang="ko-KR" sz="900" dirty="0">
                <a:solidFill>
                  <a:schemeClr val="tx1"/>
                </a:solidFill>
              </a:rPr>
              <a:t>))</a:t>
            </a:r>
          </a:p>
        </p:txBody>
      </p:sp>
      <p:sp>
        <p:nvSpPr>
          <p:cNvPr id="61" name="오른쪽 화살표[R] 60">
            <a:extLst>
              <a:ext uri="{FF2B5EF4-FFF2-40B4-BE49-F238E27FC236}">
                <a16:creationId xmlns:a16="http://schemas.microsoft.com/office/drawing/2014/main" id="{B5E2A378-8798-4792-3ADF-29E5A0F47A93}"/>
              </a:ext>
            </a:extLst>
          </p:cNvPr>
          <p:cNvSpPr/>
          <p:nvPr/>
        </p:nvSpPr>
        <p:spPr>
          <a:xfrm rot="5400000">
            <a:off x="7207558" y="3809217"/>
            <a:ext cx="186150" cy="265344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645165A-7101-DBCC-B13C-0B3867031D85}"/>
              </a:ext>
            </a:extLst>
          </p:cNvPr>
          <p:cNvSpPr txBox="1"/>
          <p:nvPr/>
        </p:nvSpPr>
        <p:spPr>
          <a:xfrm>
            <a:off x="3215193" y="2649454"/>
            <a:ext cx="2960966" cy="646331"/>
          </a:xfrm>
          <a:prstGeom prst="rect">
            <a:avLst/>
          </a:prstGeom>
          <a:noFill/>
          <a:ln>
            <a:solidFill>
              <a:schemeClr val="accent2">
                <a:shade val="95000"/>
                <a:satMod val="10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" altLang="ko-KR" sz="900" dirty="0">
                <a:solidFill>
                  <a:schemeClr val="tx1"/>
                </a:solidFill>
              </a:rPr>
              <a:t>loss = </a:t>
            </a:r>
            <a:r>
              <a:rPr lang="en" altLang="ko-KR" sz="900" dirty="0" err="1">
                <a:solidFill>
                  <a:schemeClr val="tx1"/>
                </a:solidFill>
              </a:rPr>
              <a:t>F.mse_loss</a:t>
            </a:r>
            <a:r>
              <a:rPr lang="en" altLang="ko-KR" sz="900" dirty="0">
                <a:solidFill>
                  <a:schemeClr val="tx1"/>
                </a:solidFill>
              </a:rPr>
              <a:t>(</a:t>
            </a:r>
            <a:r>
              <a:rPr lang="en" altLang="ko-KR" sz="900" dirty="0" err="1">
                <a:solidFill>
                  <a:schemeClr val="tx1"/>
                </a:solidFill>
              </a:rPr>
              <a:t>q_values</a:t>
            </a:r>
            <a:r>
              <a:rPr lang="en" altLang="ko-KR" sz="900" dirty="0">
                <a:solidFill>
                  <a:schemeClr val="tx1"/>
                </a:solidFill>
              </a:rPr>
              <a:t>, </a:t>
            </a:r>
            <a:r>
              <a:rPr lang="en" altLang="ko-KR" sz="900" dirty="0" err="1">
                <a:solidFill>
                  <a:schemeClr val="tx1"/>
                </a:solidFill>
              </a:rPr>
              <a:t>target_q_values.detach</a:t>
            </a:r>
            <a:r>
              <a:rPr lang="en" altLang="ko-KR" sz="900" dirty="0">
                <a:solidFill>
                  <a:schemeClr val="tx1"/>
                </a:solidFill>
              </a:rPr>
              <a:t>())</a:t>
            </a:r>
            <a:br>
              <a:rPr lang="en" altLang="ko-KR" sz="900" dirty="0">
                <a:solidFill>
                  <a:schemeClr val="tx1"/>
                </a:solidFill>
              </a:rPr>
            </a:br>
            <a:r>
              <a:rPr lang="en" altLang="ko-KR" sz="900" dirty="0" err="1">
                <a:solidFill>
                  <a:schemeClr val="tx1"/>
                </a:solidFill>
              </a:rPr>
              <a:t>self.optimizer.zero_grad</a:t>
            </a:r>
            <a:r>
              <a:rPr lang="en" altLang="ko-KR" sz="900" dirty="0">
                <a:solidFill>
                  <a:schemeClr val="tx1"/>
                </a:solidFill>
              </a:rPr>
              <a:t>()</a:t>
            </a:r>
            <a:br>
              <a:rPr lang="en" altLang="ko-KR" sz="900" dirty="0">
                <a:solidFill>
                  <a:schemeClr val="tx1"/>
                </a:solidFill>
              </a:rPr>
            </a:br>
            <a:r>
              <a:rPr lang="en" altLang="ko-KR" sz="900" dirty="0" err="1">
                <a:solidFill>
                  <a:schemeClr val="tx1"/>
                </a:solidFill>
              </a:rPr>
              <a:t>loss.backward</a:t>
            </a:r>
            <a:r>
              <a:rPr lang="en" altLang="ko-KR" sz="900" dirty="0">
                <a:solidFill>
                  <a:schemeClr val="tx1"/>
                </a:solidFill>
              </a:rPr>
              <a:t>()</a:t>
            </a:r>
            <a:br>
              <a:rPr lang="en" altLang="ko-KR" sz="900" dirty="0">
                <a:solidFill>
                  <a:schemeClr val="tx1"/>
                </a:solidFill>
              </a:rPr>
            </a:br>
            <a:r>
              <a:rPr lang="en" altLang="ko-KR" sz="900" dirty="0" err="1">
                <a:solidFill>
                  <a:schemeClr val="tx1"/>
                </a:solidFill>
              </a:rPr>
              <a:t>self.optimizer.step</a:t>
            </a:r>
            <a:r>
              <a:rPr lang="en" altLang="ko-KR" sz="900" dirty="0">
                <a:solidFill>
                  <a:schemeClr val="tx1"/>
                </a:solidFill>
              </a:rPr>
              <a:t>()</a:t>
            </a:r>
          </a:p>
        </p:txBody>
      </p:sp>
      <p:sp>
        <p:nvSpPr>
          <p:cNvPr id="384" name="오른쪽 화살표[R] 383">
            <a:extLst>
              <a:ext uri="{FF2B5EF4-FFF2-40B4-BE49-F238E27FC236}">
                <a16:creationId xmlns:a16="http://schemas.microsoft.com/office/drawing/2014/main" id="{57B6ED82-715D-6A4C-75CA-CD2C06839014}"/>
              </a:ext>
            </a:extLst>
          </p:cNvPr>
          <p:cNvSpPr/>
          <p:nvPr/>
        </p:nvSpPr>
        <p:spPr>
          <a:xfrm rot="16200000">
            <a:off x="4142749" y="3217442"/>
            <a:ext cx="186150" cy="265344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386" name="TextBox 385">
            <a:extLst>
              <a:ext uri="{FF2B5EF4-FFF2-40B4-BE49-F238E27FC236}">
                <a16:creationId xmlns:a16="http://schemas.microsoft.com/office/drawing/2014/main" id="{3EFBCA2A-AD04-75A0-7473-AB3A3F2B9AD1}"/>
              </a:ext>
            </a:extLst>
          </p:cNvPr>
          <p:cNvSpPr txBox="1"/>
          <p:nvPr/>
        </p:nvSpPr>
        <p:spPr>
          <a:xfrm>
            <a:off x="2230718" y="4156939"/>
            <a:ext cx="2040824" cy="507831"/>
          </a:xfrm>
          <a:prstGeom prst="rect">
            <a:avLst/>
          </a:prstGeom>
          <a:noFill/>
          <a:ln>
            <a:solidFill>
              <a:schemeClr val="accent2">
                <a:shade val="95000"/>
                <a:satMod val="10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" altLang="ko-KR" sz="900" dirty="0">
                <a:solidFill>
                  <a:schemeClr val="tx1"/>
                </a:solidFill>
              </a:rPr>
              <a:t># epsilon </a:t>
            </a:r>
            <a:r>
              <a:rPr lang="ko-KR" altLang="en-US" sz="900" dirty="0">
                <a:solidFill>
                  <a:schemeClr val="tx1"/>
                </a:solidFill>
              </a:rPr>
              <a:t>감소</a:t>
            </a:r>
            <a:br>
              <a:rPr lang="ko-KR" altLang="en-US" sz="900" dirty="0">
                <a:solidFill>
                  <a:schemeClr val="tx1"/>
                </a:solidFill>
              </a:rPr>
            </a:br>
            <a:r>
              <a:rPr lang="en" altLang="ko-KR" sz="900" dirty="0">
                <a:solidFill>
                  <a:schemeClr val="tx1"/>
                </a:solidFill>
              </a:rPr>
              <a:t>if </a:t>
            </a:r>
            <a:r>
              <a:rPr lang="en" altLang="ko-KR" sz="900" dirty="0" err="1">
                <a:solidFill>
                  <a:schemeClr val="tx1"/>
                </a:solidFill>
              </a:rPr>
              <a:t>agent.epsilon</a:t>
            </a:r>
            <a:r>
              <a:rPr lang="en" altLang="ko-KR" sz="900" dirty="0">
                <a:solidFill>
                  <a:schemeClr val="tx1"/>
                </a:solidFill>
              </a:rPr>
              <a:t> &gt; </a:t>
            </a:r>
            <a:r>
              <a:rPr lang="en" altLang="ko-KR" sz="900" dirty="0" err="1">
                <a:solidFill>
                  <a:schemeClr val="tx1"/>
                </a:solidFill>
              </a:rPr>
              <a:t>epsilon_min</a:t>
            </a:r>
            <a:r>
              <a:rPr lang="en" altLang="ko-KR" sz="900" dirty="0">
                <a:solidFill>
                  <a:schemeClr val="tx1"/>
                </a:solidFill>
              </a:rPr>
              <a:t>:</a:t>
            </a:r>
            <a:br>
              <a:rPr lang="en" altLang="ko-KR" sz="900" dirty="0">
                <a:solidFill>
                  <a:schemeClr val="tx1"/>
                </a:solidFill>
              </a:rPr>
            </a:br>
            <a:r>
              <a:rPr lang="en" altLang="ko-KR" sz="900" dirty="0">
                <a:solidFill>
                  <a:schemeClr val="tx1"/>
                </a:solidFill>
              </a:rPr>
              <a:t>    </a:t>
            </a:r>
            <a:r>
              <a:rPr lang="en" altLang="ko-KR" sz="900" dirty="0" err="1">
                <a:solidFill>
                  <a:schemeClr val="tx1"/>
                </a:solidFill>
              </a:rPr>
              <a:t>agent.epsilon</a:t>
            </a:r>
            <a:r>
              <a:rPr lang="en" altLang="ko-KR" sz="900" dirty="0">
                <a:solidFill>
                  <a:schemeClr val="tx1"/>
                </a:solidFill>
              </a:rPr>
              <a:t> *= </a:t>
            </a:r>
            <a:r>
              <a:rPr lang="en" altLang="ko-KR" sz="900" dirty="0" err="1">
                <a:solidFill>
                  <a:schemeClr val="tx1"/>
                </a:solidFill>
              </a:rPr>
              <a:t>epsilon_decay</a:t>
            </a:r>
            <a:endParaRPr lang="en" altLang="ko-KR" sz="900" dirty="0">
              <a:solidFill>
                <a:schemeClr val="tx1"/>
              </a:solidFill>
            </a:endParaRPr>
          </a:p>
        </p:txBody>
      </p:sp>
      <p:sp>
        <p:nvSpPr>
          <p:cNvPr id="387" name="오른쪽 화살표[R] 386">
            <a:extLst>
              <a:ext uri="{FF2B5EF4-FFF2-40B4-BE49-F238E27FC236}">
                <a16:creationId xmlns:a16="http://schemas.microsoft.com/office/drawing/2014/main" id="{14C9B7F9-12F5-9DFD-12D2-F490A963AA8F}"/>
              </a:ext>
            </a:extLst>
          </p:cNvPr>
          <p:cNvSpPr/>
          <p:nvPr/>
        </p:nvSpPr>
        <p:spPr>
          <a:xfrm rot="2435863">
            <a:off x="2036167" y="3934877"/>
            <a:ext cx="186150" cy="265344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57071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1" name="Google Shape;391;p38"/>
          <p:cNvGrpSpPr/>
          <p:nvPr/>
        </p:nvGrpSpPr>
        <p:grpSpPr>
          <a:xfrm>
            <a:off x="8403834" y="336211"/>
            <a:ext cx="423059" cy="67166"/>
            <a:chOff x="5813960" y="2303505"/>
            <a:chExt cx="564078" cy="89555"/>
          </a:xfrm>
        </p:grpSpPr>
        <p:sp>
          <p:nvSpPr>
            <p:cNvPr id="392" name="Google Shape;392;p38"/>
            <p:cNvSpPr/>
            <p:nvPr/>
          </p:nvSpPr>
          <p:spPr>
            <a:xfrm>
              <a:off x="5813960" y="2303505"/>
              <a:ext cx="89555" cy="89555"/>
            </a:xfrm>
            <a:prstGeom prst="roundRect">
              <a:avLst>
                <a:gd name="adj" fmla="val 0"/>
              </a:avLst>
            </a:prstGeom>
            <a:solidFill>
              <a:srgbClr val="B2BEF8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93" name="Google Shape;393;p38"/>
            <p:cNvSpPr/>
            <p:nvPr/>
          </p:nvSpPr>
          <p:spPr>
            <a:xfrm>
              <a:off x="6051222" y="2303505"/>
              <a:ext cx="89555" cy="89555"/>
            </a:xfrm>
            <a:prstGeom prst="roundRect">
              <a:avLst>
                <a:gd name="adj" fmla="val 0"/>
              </a:avLst>
            </a:prstGeom>
            <a:solidFill>
              <a:srgbClr val="8D9EF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94" name="Google Shape;394;p38"/>
            <p:cNvSpPr/>
            <p:nvPr/>
          </p:nvSpPr>
          <p:spPr>
            <a:xfrm>
              <a:off x="6288483" y="2303505"/>
              <a:ext cx="89555" cy="89555"/>
            </a:xfrm>
            <a:prstGeom prst="roundRect">
              <a:avLst>
                <a:gd name="adj" fmla="val 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B73A9660-F78D-A435-853E-7A6E7F4A12F0}"/>
              </a:ext>
            </a:extLst>
          </p:cNvPr>
          <p:cNvSpPr txBox="1">
            <a:spLocks/>
          </p:cNvSpPr>
          <p:nvPr/>
        </p:nvSpPr>
        <p:spPr>
          <a:xfrm>
            <a:off x="1046939" y="101585"/>
            <a:ext cx="7534841" cy="603584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rgbClr val="232425"/>
                </a:solidFill>
                <a:latin typeface="+mn-ea"/>
                <a:ea typeface="+mn-ea"/>
              </a:rPr>
              <a:t>소스코드</a:t>
            </a:r>
            <a:endParaRPr lang="en-US" altLang="ko-KR" sz="1200" dirty="0">
              <a:latin typeface="+mn-ea"/>
              <a:ea typeface="+mn-ea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2FAB94F-C06D-7CE3-2B68-B1A8F863F626}"/>
              </a:ext>
            </a:extLst>
          </p:cNvPr>
          <p:cNvSpPr txBox="1">
            <a:spLocks/>
          </p:cNvSpPr>
          <p:nvPr/>
        </p:nvSpPr>
        <p:spPr>
          <a:xfrm>
            <a:off x="213385" y="588592"/>
            <a:ext cx="2501931" cy="37301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200" dirty="0">
                <a:latin typeface="+mn-ea"/>
                <a:ea typeface="+mn-ea"/>
              </a:rPr>
              <a:t>필요 라이브러리</a:t>
            </a:r>
            <a:endParaRPr lang="en-US" altLang="ko-KR" sz="1200" dirty="0">
              <a:latin typeface="+mn-ea"/>
              <a:ea typeface="+mn-ea"/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71605444-8FDA-D435-9AC1-D3071EB4E3B9}"/>
              </a:ext>
            </a:extLst>
          </p:cNvPr>
          <p:cNvSpPr txBox="1">
            <a:spLocks/>
          </p:cNvSpPr>
          <p:nvPr/>
        </p:nvSpPr>
        <p:spPr>
          <a:xfrm>
            <a:off x="213384" y="2785032"/>
            <a:ext cx="2501931" cy="37301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  <a:ea typeface="+mn-ea"/>
              </a:rPr>
              <a:t>2.</a:t>
            </a:r>
            <a:r>
              <a:rPr lang="ko-KR" altLang="en-US" sz="1200" dirty="0">
                <a:latin typeface="+mn-ea"/>
                <a:ea typeface="+mn-ea"/>
              </a:rPr>
              <a:t> </a:t>
            </a:r>
            <a:r>
              <a:rPr lang="en-US" altLang="ko-KR" sz="1200" dirty="0">
                <a:latin typeface="+mn-ea"/>
                <a:ea typeface="+mn-ea"/>
              </a:rPr>
              <a:t>Hyper parameter </a:t>
            </a:r>
            <a:r>
              <a:rPr lang="ko-KR" altLang="en-US" sz="1200" dirty="0">
                <a:latin typeface="+mn-ea"/>
                <a:ea typeface="+mn-ea"/>
              </a:rPr>
              <a:t>설정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endParaRPr lang="en-US" altLang="ko-KR" sz="1200" dirty="0">
              <a:latin typeface="+mn-ea"/>
              <a:ea typeface="+mn-ea"/>
            </a:endParaRPr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227483B0-F4BA-7100-0C60-4520285EF8A3}"/>
              </a:ext>
            </a:extLst>
          </p:cNvPr>
          <p:cNvSpPr txBox="1">
            <a:spLocks/>
          </p:cNvSpPr>
          <p:nvPr/>
        </p:nvSpPr>
        <p:spPr>
          <a:xfrm>
            <a:off x="4128550" y="588592"/>
            <a:ext cx="3179673" cy="37301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  <a:ea typeface="+mn-ea"/>
              </a:rPr>
              <a:t>3.</a:t>
            </a:r>
            <a:r>
              <a:rPr lang="ko-KR" altLang="en-US" sz="1200" dirty="0">
                <a:latin typeface="+mn-ea"/>
                <a:ea typeface="+mn-ea"/>
              </a:rPr>
              <a:t> </a:t>
            </a:r>
            <a:r>
              <a:rPr lang="en-US" altLang="ko-KR" sz="1200" dirty="0">
                <a:latin typeface="+mn-ea"/>
                <a:ea typeface="+mn-ea"/>
              </a:rPr>
              <a:t>DQN </a:t>
            </a:r>
            <a:r>
              <a:rPr lang="ko-KR" altLang="en-US" sz="1200" dirty="0">
                <a:latin typeface="+mn-ea"/>
                <a:ea typeface="+mn-ea"/>
              </a:rPr>
              <a:t>신경망 </a:t>
            </a:r>
            <a:r>
              <a:rPr lang="en-US" altLang="ko-KR" sz="1200" dirty="0">
                <a:latin typeface="+mn-ea"/>
                <a:ea typeface="+mn-ea"/>
              </a:rPr>
              <a:t>Class </a:t>
            </a:r>
            <a:r>
              <a:rPr lang="ko-KR" altLang="en-US" sz="1200" dirty="0">
                <a:latin typeface="+mn-ea"/>
                <a:ea typeface="+mn-ea"/>
              </a:rPr>
              <a:t>정의</a:t>
            </a:r>
          </a:p>
          <a:p>
            <a:pPr>
              <a:lnSpc>
                <a:spcPct val="150000"/>
              </a:lnSpc>
            </a:pPr>
            <a:endParaRPr lang="ko-KR" altLang="en-US" sz="1200" dirty="0">
              <a:latin typeface="+mn-ea"/>
              <a:ea typeface="+mn-ea"/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endParaRPr lang="en-US" altLang="ko-KR" sz="1200" dirty="0">
              <a:latin typeface="+mn-ea"/>
              <a:ea typeface="+mn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4C0E484-FFA1-19ED-B353-93F37C2E34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537" y="919473"/>
            <a:ext cx="3140999" cy="1721187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72E030FC-5818-086A-DFE1-BAD4060AA5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670" y="3132948"/>
            <a:ext cx="3131866" cy="1888429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EA503E5E-1C32-9DD0-F836-46D3C9B60D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65124" y="919473"/>
            <a:ext cx="3143099" cy="2109477"/>
          </a:xfrm>
          <a:prstGeom prst="rect">
            <a:avLst/>
          </a:prstGeom>
        </p:spPr>
      </p:pic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29B7F452-CF29-82D2-4B9F-3D141DC9D3BB}"/>
              </a:ext>
            </a:extLst>
          </p:cNvPr>
          <p:cNvSpPr txBox="1">
            <a:spLocks/>
          </p:cNvSpPr>
          <p:nvPr/>
        </p:nvSpPr>
        <p:spPr>
          <a:xfrm>
            <a:off x="7265430" y="1369377"/>
            <a:ext cx="1544033" cy="37301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schemeClr val="accent5">
                    <a:lumMod val="50000"/>
                  </a:schemeClr>
                </a:solidFill>
                <a:latin typeface="+mn-ea"/>
                <a:ea typeface="+mn-ea"/>
              </a:rPr>
              <a:t>DQN </a:t>
            </a:r>
            <a:r>
              <a:rPr lang="ko-KR" altLang="en-US" sz="1050" dirty="0">
                <a:solidFill>
                  <a:schemeClr val="accent5">
                    <a:lumMod val="50000"/>
                  </a:schemeClr>
                </a:solidFill>
                <a:latin typeface="+mn-ea"/>
                <a:ea typeface="+mn-ea"/>
              </a:rPr>
              <a:t>신경망 정의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endParaRPr lang="en-US" altLang="ko-KR" sz="1050" dirty="0">
              <a:solidFill>
                <a:schemeClr val="accent5">
                  <a:lumMod val="50000"/>
                </a:schemeClr>
              </a:solidFill>
              <a:latin typeface="+mn-ea"/>
              <a:ea typeface="+mn-ea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547C6448-A47D-27F8-3BC9-E9070473E96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65124" y="3392681"/>
            <a:ext cx="4074838" cy="1628696"/>
          </a:xfrm>
          <a:prstGeom prst="rect">
            <a:avLst/>
          </a:prstGeom>
        </p:spPr>
      </p:pic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C76CC283-AB55-98F2-5B39-A84C34A93702}"/>
              </a:ext>
            </a:extLst>
          </p:cNvPr>
          <p:cNvSpPr txBox="1">
            <a:spLocks/>
          </p:cNvSpPr>
          <p:nvPr/>
        </p:nvSpPr>
        <p:spPr>
          <a:xfrm>
            <a:off x="4128550" y="3048293"/>
            <a:ext cx="3179673" cy="37301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  <a:ea typeface="+mn-ea"/>
              </a:rPr>
              <a:t>4.</a:t>
            </a:r>
            <a:r>
              <a:rPr lang="ko-KR" altLang="en-US" sz="1200" dirty="0">
                <a:latin typeface="+mn-ea"/>
                <a:ea typeface="+mn-ea"/>
              </a:rPr>
              <a:t> </a:t>
            </a:r>
            <a:r>
              <a:rPr lang="en-US" altLang="ko-KR" sz="1200" dirty="0">
                <a:latin typeface="+mn-ea"/>
                <a:ea typeface="+mn-ea"/>
              </a:rPr>
              <a:t>Agent Class </a:t>
            </a:r>
            <a:r>
              <a:rPr lang="ko-KR" altLang="en-US" sz="1200" dirty="0">
                <a:latin typeface="+mn-ea"/>
                <a:ea typeface="+mn-ea"/>
              </a:rPr>
              <a:t>정의</a:t>
            </a:r>
          </a:p>
          <a:p>
            <a:pPr>
              <a:lnSpc>
                <a:spcPct val="150000"/>
              </a:lnSpc>
            </a:pPr>
            <a:endParaRPr lang="ko-KR" altLang="en-US" sz="1200" dirty="0">
              <a:latin typeface="+mn-ea"/>
              <a:ea typeface="+mn-ea"/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endParaRPr lang="en-US" altLang="ko-KR" sz="12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27818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1" name="Google Shape;391;p38"/>
          <p:cNvGrpSpPr/>
          <p:nvPr/>
        </p:nvGrpSpPr>
        <p:grpSpPr>
          <a:xfrm>
            <a:off x="8403834" y="336211"/>
            <a:ext cx="423059" cy="67166"/>
            <a:chOff x="5813960" y="2303505"/>
            <a:chExt cx="564078" cy="89555"/>
          </a:xfrm>
        </p:grpSpPr>
        <p:sp>
          <p:nvSpPr>
            <p:cNvPr id="392" name="Google Shape;392;p38"/>
            <p:cNvSpPr/>
            <p:nvPr/>
          </p:nvSpPr>
          <p:spPr>
            <a:xfrm>
              <a:off x="5813960" y="2303505"/>
              <a:ext cx="89555" cy="89555"/>
            </a:xfrm>
            <a:prstGeom prst="roundRect">
              <a:avLst>
                <a:gd name="adj" fmla="val 0"/>
              </a:avLst>
            </a:prstGeom>
            <a:solidFill>
              <a:srgbClr val="B2BEF8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93" name="Google Shape;393;p38"/>
            <p:cNvSpPr/>
            <p:nvPr/>
          </p:nvSpPr>
          <p:spPr>
            <a:xfrm>
              <a:off x="6051222" y="2303505"/>
              <a:ext cx="89555" cy="89555"/>
            </a:xfrm>
            <a:prstGeom prst="roundRect">
              <a:avLst>
                <a:gd name="adj" fmla="val 0"/>
              </a:avLst>
            </a:prstGeom>
            <a:solidFill>
              <a:srgbClr val="8D9EF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94" name="Google Shape;394;p38"/>
            <p:cNvSpPr/>
            <p:nvPr/>
          </p:nvSpPr>
          <p:spPr>
            <a:xfrm>
              <a:off x="6288483" y="2303505"/>
              <a:ext cx="89555" cy="89555"/>
            </a:xfrm>
            <a:prstGeom prst="roundRect">
              <a:avLst>
                <a:gd name="adj" fmla="val 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B73A9660-F78D-A435-853E-7A6E7F4A12F0}"/>
              </a:ext>
            </a:extLst>
          </p:cNvPr>
          <p:cNvSpPr txBox="1">
            <a:spLocks/>
          </p:cNvSpPr>
          <p:nvPr/>
        </p:nvSpPr>
        <p:spPr>
          <a:xfrm>
            <a:off x="1046939" y="101585"/>
            <a:ext cx="7534841" cy="603584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rgbClr val="232425"/>
                </a:solidFill>
                <a:latin typeface="+mn-ea"/>
                <a:ea typeface="+mn-ea"/>
              </a:rPr>
              <a:t>소스코드</a:t>
            </a:r>
            <a:r>
              <a:rPr lang="en-US" altLang="ko-KR" sz="1600" b="1" dirty="0">
                <a:solidFill>
                  <a:srgbClr val="232425"/>
                </a:solidFill>
                <a:latin typeface="+mn-ea"/>
                <a:ea typeface="+mn-ea"/>
              </a:rPr>
              <a:t>(</a:t>
            </a:r>
            <a:r>
              <a:rPr lang="ko-KR" altLang="en-US" sz="1600" b="1" dirty="0">
                <a:solidFill>
                  <a:srgbClr val="232425"/>
                </a:solidFill>
                <a:latin typeface="+mn-ea"/>
                <a:ea typeface="+mn-ea"/>
              </a:rPr>
              <a:t>계속</a:t>
            </a:r>
            <a:r>
              <a:rPr lang="en-US" altLang="ko-KR" sz="1600" b="1" dirty="0">
                <a:solidFill>
                  <a:srgbClr val="232425"/>
                </a:solidFill>
                <a:latin typeface="+mn-ea"/>
                <a:ea typeface="+mn-ea"/>
              </a:rPr>
              <a:t>)</a:t>
            </a:r>
            <a:endParaRPr lang="en-US" altLang="ko-KR" sz="1200" dirty="0">
              <a:latin typeface="+mn-ea"/>
              <a:ea typeface="+mn-ea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2FAB94F-C06D-7CE3-2B68-B1A8F863F626}"/>
              </a:ext>
            </a:extLst>
          </p:cNvPr>
          <p:cNvSpPr txBox="1">
            <a:spLocks/>
          </p:cNvSpPr>
          <p:nvPr/>
        </p:nvSpPr>
        <p:spPr>
          <a:xfrm>
            <a:off x="213385" y="588592"/>
            <a:ext cx="2501931" cy="37301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  <a:ea typeface="+mn-ea"/>
              </a:rPr>
              <a:t>5.</a:t>
            </a:r>
            <a:r>
              <a:rPr lang="ko-KR" altLang="en-US" sz="1200" dirty="0">
                <a:latin typeface="+mn-ea"/>
                <a:ea typeface="+mn-ea"/>
              </a:rPr>
              <a:t> </a:t>
            </a:r>
            <a:r>
              <a:rPr lang="en-US" altLang="ko-KR" sz="1200" dirty="0">
                <a:latin typeface="+mn-ea"/>
                <a:ea typeface="+mn-ea"/>
              </a:rPr>
              <a:t>Agent action </a:t>
            </a:r>
            <a:r>
              <a:rPr lang="ko-KR" altLang="en-US" sz="1200" dirty="0">
                <a:latin typeface="+mn-ea"/>
                <a:ea typeface="+mn-ea"/>
              </a:rPr>
              <a:t>메소드</a:t>
            </a:r>
            <a:endParaRPr lang="en-US" altLang="ko-KR" sz="1200" dirty="0">
              <a:latin typeface="+mn-ea"/>
              <a:ea typeface="+mn-ea"/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71605444-8FDA-D435-9AC1-D3071EB4E3B9}"/>
              </a:ext>
            </a:extLst>
          </p:cNvPr>
          <p:cNvSpPr txBox="1">
            <a:spLocks/>
          </p:cNvSpPr>
          <p:nvPr/>
        </p:nvSpPr>
        <p:spPr>
          <a:xfrm>
            <a:off x="4669975" y="548687"/>
            <a:ext cx="2501931" cy="37301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  <a:ea typeface="+mn-ea"/>
              </a:rPr>
              <a:t>6.</a:t>
            </a:r>
            <a:r>
              <a:rPr lang="ko-KR" altLang="en-US" sz="1200" dirty="0">
                <a:latin typeface="+mn-ea"/>
                <a:ea typeface="+mn-ea"/>
              </a:rPr>
              <a:t> 배치 학습</a:t>
            </a:r>
            <a:r>
              <a:rPr lang="en-US" altLang="ko-KR" sz="1200" dirty="0">
                <a:latin typeface="+mn-ea"/>
                <a:ea typeface="+mn-ea"/>
              </a:rPr>
              <a:t>(Replay) </a:t>
            </a:r>
            <a:r>
              <a:rPr lang="ko-KR" altLang="en-US" sz="1200" dirty="0">
                <a:latin typeface="+mn-ea"/>
                <a:ea typeface="+mn-ea"/>
              </a:rPr>
              <a:t>메소드 정의</a:t>
            </a:r>
            <a:endParaRPr lang="en-US" altLang="ko-KR" sz="1200" dirty="0">
              <a:latin typeface="+mn-ea"/>
              <a:ea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AD4A518-4DA8-DDB0-92A9-EC2CBA5210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360" y="921704"/>
            <a:ext cx="4260640" cy="1566983"/>
          </a:xfrm>
          <a:prstGeom prst="rect">
            <a:avLst/>
          </a:prstGeom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EEFE49E6-E76E-980C-7A1B-DEBDBE67BF5C}"/>
              </a:ext>
            </a:extLst>
          </p:cNvPr>
          <p:cNvSpPr txBox="1">
            <a:spLocks/>
          </p:cNvSpPr>
          <p:nvPr/>
        </p:nvSpPr>
        <p:spPr>
          <a:xfrm>
            <a:off x="2924054" y="1021845"/>
            <a:ext cx="1805092" cy="855326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Epsilon </a:t>
            </a:r>
            <a:r>
              <a:rPr lang="ko-KR" altLang="en-US" sz="1050" dirty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값에 따라 랜덤 </a:t>
            </a:r>
            <a:r>
              <a:rPr lang="en-US" altLang="ko-KR" sz="1050" dirty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or</a:t>
            </a:r>
          </a:p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Q-Value </a:t>
            </a:r>
            <a:r>
              <a:rPr lang="ko-KR" altLang="en-US" sz="1050" dirty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가장 값의 행동선택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endParaRPr lang="en-US" altLang="ko-KR" sz="1050" dirty="0">
              <a:solidFill>
                <a:schemeClr val="bg1">
                  <a:lumMod val="95000"/>
                </a:schemeClr>
              </a:solidFill>
              <a:latin typeface="+mn-ea"/>
              <a:ea typeface="+mn-ea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3DD204A-EC59-EDD7-DD31-EB04F91DEA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9146" y="921704"/>
            <a:ext cx="4291828" cy="3111850"/>
          </a:xfrm>
          <a:prstGeom prst="rect">
            <a:avLst/>
          </a:prstGeom>
        </p:spPr>
      </p:pic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FE948ADC-9BE5-0CC6-7E8A-3CA42B69635E}"/>
              </a:ext>
            </a:extLst>
          </p:cNvPr>
          <p:cNvSpPr txBox="1">
            <a:spLocks/>
          </p:cNvSpPr>
          <p:nvPr/>
        </p:nvSpPr>
        <p:spPr>
          <a:xfrm>
            <a:off x="7171906" y="2564692"/>
            <a:ext cx="1805092" cy="398944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050" dirty="0" err="1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벨만</a:t>
            </a:r>
            <a:r>
              <a:rPr lang="ko-KR" altLang="en-US" sz="1050" dirty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 방정식 </a:t>
            </a:r>
            <a:r>
              <a:rPr lang="en-US" altLang="ko-KR" sz="1050" dirty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Q-value </a:t>
            </a:r>
            <a:r>
              <a:rPr lang="ko-KR" altLang="en-US" sz="1050" dirty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갱신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endParaRPr lang="en-US" altLang="ko-KR" sz="1050" dirty="0">
              <a:solidFill>
                <a:schemeClr val="bg1">
                  <a:lumMod val="9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CD955BC9-A57E-17B6-853E-C90AA6F2FF4F}"/>
              </a:ext>
            </a:extLst>
          </p:cNvPr>
          <p:cNvSpPr txBox="1">
            <a:spLocks/>
          </p:cNvSpPr>
          <p:nvPr/>
        </p:nvSpPr>
        <p:spPr>
          <a:xfrm>
            <a:off x="7367648" y="3299123"/>
            <a:ext cx="1805092" cy="398944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MSE </a:t>
            </a:r>
            <a:r>
              <a:rPr lang="ko-KR" altLang="en-US" sz="1050" dirty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손실계산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endParaRPr lang="en-US" altLang="ko-KR" sz="1050" dirty="0">
              <a:solidFill>
                <a:schemeClr val="bg1">
                  <a:lumMod val="9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05EE2C45-3B04-8619-AA1B-D109D80B92BA}"/>
              </a:ext>
            </a:extLst>
          </p:cNvPr>
          <p:cNvSpPr txBox="1">
            <a:spLocks/>
          </p:cNvSpPr>
          <p:nvPr/>
        </p:nvSpPr>
        <p:spPr>
          <a:xfrm>
            <a:off x="6087952" y="3565218"/>
            <a:ext cx="3008905" cy="398944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050" dirty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기울기 초기화</a:t>
            </a:r>
            <a:r>
              <a:rPr lang="en-US" altLang="ko-KR" sz="1050" dirty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,</a:t>
            </a:r>
            <a:r>
              <a:rPr lang="ko-KR" altLang="en-US" sz="1050" dirty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 </a:t>
            </a:r>
            <a:r>
              <a:rPr lang="en-US" altLang="ko-KR" sz="1050" dirty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gradient</a:t>
            </a:r>
            <a:r>
              <a:rPr lang="ko-KR" altLang="en-US" sz="1050" dirty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계산</a:t>
            </a:r>
            <a:r>
              <a:rPr lang="en-US" altLang="ko-KR" sz="1050" dirty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,</a:t>
            </a:r>
            <a:r>
              <a:rPr lang="ko-KR" altLang="en-US" sz="1050" dirty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 </a:t>
            </a:r>
            <a:r>
              <a:rPr lang="en-US" altLang="ko-KR" sz="1050" dirty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weight </a:t>
            </a:r>
            <a:r>
              <a:rPr lang="ko-KR" altLang="en-US" sz="1050" dirty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업데이트 </a:t>
            </a:r>
            <a:r>
              <a:rPr lang="en-US" altLang="ko-KR" sz="1050" dirty="0">
                <a:solidFill>
                  <a:schemeClr val="bg1">
                    <a:lumMod val="95000"/>
                  </a:schemeClr>
                </a:solidFill>
                <a:latin typeface="+mn-ea"/>
                <a:ea typeface="+mn-ea"/>
              </a:rPr>
              <a:t> </a:t>
            </a:r>
            <a:endParaRPr lang="ko-KR" altLang="en-US" sz="1050" dirty="0">
              <a:solidFill>
                <a:schemeClr val="bg1">
                  <a:lumMod val="95000"/>
                </a:schemeClr>
              </a:solidFill>
              <a:latin typeface="+mn-ea"/>
              <a:ea typeface="+mn-ea"/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endParaRPr lang="en-US" altLang="ko-KR" sz="1050" dirty="0">
              <a:solidFill>
                <a:schemeClr val="bg1">
                  <a:lumMod val="9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25857D58-E00B-496A-592F-A7B7C5AD7232}"/>
              </a:ext>
            </a:extLst>
          </p:cNvPr>
          <p:cNvSpPr txBox="1">
            <a:spLocks/>
          </p:cNvSpPr>
          <p:nvPr/>
        </p:nvSpPr>
        <p:spPr>
          <a:xfrm>
            <a:off x="213385" y="2592225"/>
            <a:ext cx="2501931" cy="37301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  <a:ea typeface="+mn-ea"/>
              </a:rPr>
              <a:t>6.</a:t>
            </a:r>
            <a:r>
              <a:rPr lang="ko-KR" altLang="en-US" sz="1200" dirty="0">
                <a:latin typeface="+mn-ea"/>
                <a:ea typeface="+mn-ea"/>
              </a:rPr>
              <a:t> 환경</a:t>
            </a:r>
            <a:r>
              <a:rPr lang="en-US" altLang="ko-KR" sz="1200" dirty="0">
                <a:latin typeface="+mn-ea"/>
                <a:ea typeface="+mn-ea"/>
              </a:rPr>
              <a:t>,</a:t>
            </a:r>
            <a:r>
              <a:rPr lang="ko-KR" altLang="en-US" sz="1200" dirty="0">
                <a:latin typeface="+mn-ea"/>
                <a:ea typeface="+mn-ea"/>
              </a:rPr>
              <a:t> </a:t>
            </a:r>
            <a:r>
              <a:rPr lang="en-US" altLang="ko-KR" sz="1200" dirty="0">
                <a:latin typeface="+mn-ea"/>
                <a:ea typeface="+mn-ea"/>
              </a:rPr>
              <a:t>Agent, </a:t>
            </a:r>
            <a:r>
              <a:rPr lang="ko-KR" altLang="en-US" sz="1200" dirty="0">
                <a:latin typeface="+mn-ea"/>
                <a:ea typeface="+mn-ea"/>
              </a:rPr>
              <a:t>전역변수 정의</a:t>
            </a:r>
            <a:endParaRPr lang="en-US" altLang="ko-KR" sz="1200" dirty="0">
              <a:latin typeface="+mn-ea"/>
              <a:ea typeface="+mn-ea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7F48EEA8-6D59-A689-9CF5-7375859D47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2052" y="2963636"/>
            <a:ext cx="4260640" cy="839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370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1" name="Google Shape;391;p38"/>
          <p:cNvGrpSpPr/>
          <p:nvPr/>
        </p:nvGrpSpPr>
        <p:grpSpPr>
          <a:xfrm>
            <a:off x="8403834" y="336211"/>
            <a:ext cx="423059" cy="67166"/>
            <a:chOff x="5813960" y="2303505"/>
            <a:chExt cx="564078" cy="89555"/>
          </a:xfrm>
        </p:grpSpPr>
        <p:sp>
          <p:nvSpPr>
            <p:cNvPr id="392" name="Google Shape;392;p38"/>
            <p:cNvSpPr/>
            <p:nvPr/>
          </p:nvSpPr>
          <p:spPr>
            <a:xfrm>
              <a:off x="5813960" y="2303505"/>
              <a:ext cx="89555" cy="89555"/>
            </a:xfrm>
            <a:prstGeom prst="roundRect">
              <a:avLst>
                <a:gd name="adj" fmla="val 0"/>
              </a:avLst>
            </a:prstGeom>
            <a:solidFill>
              <a:srgbClr val="B2BEF8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93" name="Google Shape;393;p38"/>
            <p:cNvSpPr/>
            <p:nvPr/>
          </p:nvSpPr>
          <p:spPr>
            <a:xfrm>
              <a:off x="6051222" y="2303505"/>
              <a:ext cx="89555" cy="89555"/>
            </a:xfrm>
            <a:prstGeom prst="roundRect">
              <a:avLst>
                <a:gd name="adj" fmla="val 0"/>
              </a:avLst>
            </a:prstGeom>
            <a:solidFill>
              <a:srgbClr val="8D9EF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94" name="Google Shape;394;p38"/>
            <p:cNvSpPr/>
            <p:nvPr/>
          </p:nvSpPr>
          <p:spPr>
            <a:xfrm>
              <a:off x="6288483" y="2303505"/>
              <a:ext cx="89555" cy="89555"/>
            </a:xfrm>
            <a:prstGeom prst="roundRect">
              <a:avLst>
                <a:gd name="adj" fmla="val 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B73A9660-F78D-A435-853E-7A6E7F4A12F0}"/>
              </a:ext>
            </a:extLst>
          </p:cNvPr>
          <p:cNvSpPr txBox="1">
            <a:spLocks/>
          </p:cNvSpPr>
          <p:nvPr/>
        </p:nvSpPr>
        <p:spPr>
          <a:xfrm>
            <a:off x="1046939" y="101585"/>
            <a:ext cx="7534841" cy="603584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rgbClr val="232425"/>
                </a:solidFill>
                <a:latin typeface="+mn-ea"/>
                <a:ea typeface="+mn-ea"/>
              </a:rPr>
              <a:t>소스코드</a:t>
            </a:r>
            <a:endParaRPr lang="en-US" altLang="ko-KR" sz="1200" dirty="0">
              <a:latin typeface="+mn-ea"/>
              <a:ea typeface="+mn-ea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2FAB94F-C06D-7CE3-2B68-B1A8F863F626}"/>
              </a:ext>
            </a:extLst>
          </p:cNvPr>
          <p:cNvSpPr txBox="1">
            <a:spLocks/>
          </p:cNvSpPr>
          <p:nvPr/>
        </p:nvSpPr>
        <p:spPr>
          <a:xfrm>
            <a:off x="213385" y="588592"/>
            <a:ext cx="2501931" cy="37301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  <a:ea typeface="+mn-ea"/>
              </a:rPr>
              <a:t>7.</a:t>
            </a:r>
            <a:r>
              <a:rPr lang="ko-KR" altLang="en-US" sz="1200" dirty="0">
                <a:latin typeface="+mn-ea"/>
                <a:ea typeface="+mn-ea"/>
              </a:rPr>
              <a:t> 학습 루틴</a:t>
            </a:r>
            <a:endParaRPr lang="en-US" altLang="ko-KR" sz="1200" dirty="0">
              <a:latin typeface="+mn-ea"/>
              <a:ea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EA66761-D2E1-C1B4-628E-5100F3C9ED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068" y="961609"/>
            <a:ext cx="3835094" cy="40803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B22145D-6C79-4C71-E513-1D59FC064916}"/>
              </a:ext>
            </a:extLst>
          </p:cNvPr>
          <p:cNvSpPr txBox="1"/>
          <p:nvPr/>
        </p:nvSpPr>
        <p:spPr>
          <a:xfrm>
            <a:off x="2238262" y="1654542"/>
            <a:ext cx="1098378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700" dirty="0">
                <a:solidFill>
                  <a:schemeClr val="bg1"/>
                </a:solidFill>
              </a:rPr>
              <a:t>Pong </a:t>
            </a:r>
            <a:r>
              <a:rPr kumimoji="1" lang="ko-KR" altLang="en-US" sz="700" dirty="0">
                <a:solidFill>
                  <a:schemeClr val="bg1"/>
                </a:solidFill>
              </a:rPr>
              <a:t>게임 프레임 저장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6FDD57-9550-1418-7406-60331773C831}"/>
              </a:ext>
            </a:extLst>
          </p:cNvPr>
          <p:cNvSpPr txBox="1"/>
          <p:nvPr/>
        </p:nvSpPr>
        <p:spPr>
          <a:xfrm>
            <a:off x="3177270" y="1908724"/>
            <a:ext cx="80342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700" dirty="0">
                <a:solidFill>
                  <a:schemeClr val="bg1"/>
                </a:solidFill>
              </a:rPr>
              <a:t>Agent </a:t>
            </a:r>
            <a:r>
              <a:rPr kumimoji="1" lang="ko-KR" altLang="en-US" sz="700" dirty="0">
                <a:solidFill>
                  <a:schemeClr val="bg1"/>
                </a:solidFill>
              </a:rPr>
              <a:t>행동선택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7F3F4F-8359-F9A0-2EE0-C6C1CEE0AAFC}"/>
              </a:ext>
            </a:extLst>
          </p:cNvPr>
          <p:cNvSpPr txBox="1"/>
          <p:nvPr/>
        </p:nvSpPr>
        <p:spPr>
          <a:xfrm>
            <a:off x="2992369" y="2323601"/>
            <a:ext cx="106952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700" dirty="0">
                <a:solidFill>
                  <a:schemeClr val="bg1"/>
                </a:solidFill>
              </a:rPr>
              <a:t>학습경험 저장 및 학습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014298-AD68-8AF5-5972-AD0CECBEABDF}"/>
              </a:ext>
            </a:extLst>
          </p:cNvPr>
          <p:cNvSpPr txBox="1"/>
          <p:nvPr/>
        </p:nvSpPr>
        <p:spPr>
          <a:xfrm>
            <a:off x="2128762" y="3016534"/>
            <a:ext cx="1459054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700" dirty="0">
                <a:solidFill>
                  <a:schemeClr val="bg1"/>
                </a:solidFill>
              </a:rPr>
              <a:t>주기적으로 </a:t>
            </a:r>
            <a:r>
              <a:rPr kumimoji="1" lang="en-US" altLang="ko-KR" sz="700" dirty="0">
                <a:solidFill>
                  <a:schemeClr val="bg1"/>
                </a:solidFill>
              </a:rPr>
              <a:t>Q-network </a:t>
            </a:r>
            <a:r>
              <a:rPr kumimoji="1" lang="ko-KR" altLang="en-US" sz="700" dirty="0">
                <a:solidFill>
                  <a:schemeClr val="bg1"/>
                </a:solidFill>
              </a:rPr>
              <a:t>업데이트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AB92BB-E1E3-6AB3-5CF1-7C45F0FF30AB}"/>
              </a:ext>
            </a:extLst>
          </p:cNvPr>
          <p:cNvSpPr txBox="1"/>
          <p:nvPr/>
        </p:nvSpPr>
        <p:spPr>
          <a:xfrm>
            <a:off x="2090017" y="3430233"/>
            <a:ext cx="91242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700" dirty="0">
                <a:solidFill>
                  <a:schemeClr val="bg1"/>
                </a:solidFill>
              </a:rPr>
              <a:t>Epsilon </a:t>
            </a:r>
            <a:r>
              <a:rPr kumimoji="1" lang="ko-KR" altLang="en-US" sz="700" dirty="0">
                <a:solidFill>
                  <a:schemeClr val="bg1"/>
                </a:solidFill>
              </a:rPr>
              <a:t>감소 시킴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8CAD21-897E-592B-E771-BE490ADC0395}"/>
              </a:ext>
            </a:extLst>
          </p:cNvPr>
          <p:cNvSpPr txBox="1"/>
          <p:nvPr/>
        </p:nvSpPr>
        <p:spPr>
          <a:xfrm>
            <a:off x="2092345" y="3929196"/>
            <a:ext cx="902811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700" dirty="0">
                <a:solidFill>
                  <a:schemeClr val="bg1"/>
                </a:solidFill>
              </a:rPr>
              <a:t>Best Reward </a:t>
            </a:r>
            <a:r>
              <a:rPr kumimoji="1" lang="ko-KR" altLang="en-US" sz="700" dirty="0">
                <a:solidFill>
                  <a:schemeClr val="bg1"/>
                </a:solidFill>
              </a:rPr>
              <a:t>기록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6A9F021E-15F0-9B8C-368C-C8FEF9CB56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0840" y="936003"/>
            <a:ext cx="3394054" cy="818566"/>
          </a:xfrm>
          <a:prstGeom prst="rect">
            <a:avLst/>
          </a:prstGeom>
        </p:spPr>
      </p:pic>
      <p:sp>
        <p:nvSpPr>
          <p:cNvPr id="14" name="내용 개체 틀 2">
            <a:extLst>
              <a:ext uri="{FF2B5EF4-FFF2-40B4-BE49-F238E27FC236}">
                <a16:creationId xmlns:a16="http://schemas.microsoft.com/office/drawing/2014/main" id="{FB56AE34-1EFA-350A-701C-74A21DB91DCB}"/>
              </a:ext>
            </a:extLst>
          </p:cNvPr>
          <p:cNvSpPr txBox="1">
            <a:spLocks/>
          </p:cNvSpPr>
          <p:nvPr/>
        </p:nvSpPr>
        <p:spPr>
          <a:xfrm>
            <a:off x="4863305" y="603849"/>
            <a:ext cx="2501931" cy="37301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  <a:ea typeface="+mn-ea"/>
              </a:rPr>
              <a:t>8.</a:t>
            </a:r>
            <a:r>
              <a:rPr lang="ko-KR" altLang="en-US" sz="1200" dirty="0">
                <a:latin typeface="+mn-ea"/>
                <a:ea typeface="+mn-ea"/>
              </a:rPr>
              <a:t> 학습 결과 </a:t>
            </a:r>
            <a:r>
              <a:rPr lang="en-US" altLang="ko-KR" sz="1200" dirty="0">
                <a:latin typeface="+mn-ea"/>
                <a:ea typeface="+mn-ea"/>
              </a:rPr>
              <a:t>plot </a:t>
            </a:r>
            <a:r>
              <a:rPr lang="ko-KR" altLang="en-US" sz="1200" dirty="0" err="1">
                <a:latin typeface="+mn-ea"/>
                <a:ea typeface="+mn-ea"/>
              </a:rPr>
              <a:t>챠트</a:t>
            </a:r>
            <a:r>
              <a:rPr lang="ko-KR" altLang="en-US" sz="1200" dirty="0">
                <a:latin typeface="+mn-ea"/>
                <a:ea typeface="+mn-ea"/>
              </a:rPr>
              <a:t> 시각화</a:t>
            </a:r>
            <a:endParaRPr lang="en-US" altLang="ko-KR" sz="1200" dirty="0">
              <a:latin typeface="+mn-ea"/>
              <a:ea typeface="+mn-ea"/>
            </a:endParaRPr>
          </a:p>
        </p:txBody>
      </p:sp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EC0612EF-0678-E637-5374-F5D509315B53}"/>
              </a:ext>
            </a:extLst>
          </p:cNvPr>
          <p:cNvSpPr txBox="1">
            <a:spLocks/>
          </p:cNvSpPr>
          <p:nvPr/>
        </p:nvSpPr>
        <p:spPr>
          <a:xfrm>
            <a:off x="4907026" y="2050611"/>
            <a:ext cx="3563974" cy="37301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  <a:ea typeface="+mn-ea"/>
              </a:rPr>
              <a:t>9.</a:t>
            </a:r>
            <a:r>
              <a:rPr lang="ko-KR" altLang="en-US" sz="1200" dirty="0">
                <a:latin typeface="+mn-ea"/>
                <a:ea typeface="+mn-ea"/>
              </a:rPr>
              <a:t> 이미지 저장 및 </a:t>
            </a:r>
            <a:r>
              <a:rPr lang="en-US" altLang="ko-KR" sz="1200" dirty="0">
                <a:latin typeface="+mn-ea"/>
                <a:ea typeface="+mn-ea"/>
              </a:rPr>
              <a:t>Pong </a:t>
            </a:r>
            <a:r>
              <a:rPr lang="ko-KR" altLang="en-US" sz="1200" dirty="0">
                <a:latin typeface="+mn-ea"/>
                <a:ea typeface="+mn-ea"/>
              </a:rPr>
              <a:t>게임 첫 장면 시각화</a:t>
            </a:r>
            <a:endParaRPr lang="en-US" altLang="ko-KR" sz="1200" dirty="0">
              <a:latin typeface="+mn-ea"/>
              <a:ea typeface="+mn-ea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FD7139C9-2B83-FA56-11BF-A2A2C0CC18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91986" y="2523656"/>
            <a:ext cx="3394054" cy="1510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905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1" name="Google Shape;391;p38"/>
          <p:cNvGrpSpPr/>
          <p:nvPr/>
        </p:nvGrpSpPr>
        <p:grpSpPr>
          <a:xfrm>
            <a:off x="8403834" y="336211"/>
            <a:ext cx="423059" cy="67166"/>
            <a:chOff x="5813960" y="2303505"/>
            <a:chExt cx="564078" cy="89555"/>
          </a:xfrm>
        </p:grpSpPr>
        <p:sp>
          <p:nvSpPr>
            <p:cNvPr id="392" name="Google Shape;392;p38"/>
            <p:cNvSpPr/>
            <p:nvPr/>
          </p:nvSpPr>
          <p:spPr>
            <a:xfrm>
              <a:off x="5813960" y="2303505"/>
              <a:ext cx="89555" cy="89555"/>
            </a:xfrm>
            <a:prstGeom prst="roundRect">
              <a:avLst>
                <a:gd name="adj" fmla="val 0"/>
              </a:avLst>
            </a:prstGeom>
            <a:solidFill>
              <a:srgbClr val="B2BEF8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93" name="Google Shape;393;p38"/>
            <p:cNvSpPr/>
            <p:nvPr/>
          </p:nvSpPr>
          <p:spPr>
            <a:xfrm>
              <a:off x="6051222" y="2303505"/>
              <a:ext cx="89555" cy="89555"/>
            </a:xfrm>
            <a:prstGeom prst="roundRect">
              <a:avLst>
                <a:gd name="adj" fmla="val 0"/>
              </a:avLst>
            </a:prstGeom>
            <a:solidFill>
              <a:srgbClr val="8D9EF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94" name="Google Shape;394;p38"/>
            <p:cNvSpPr/>
            <p:nvPr/>
          </p:nvSpPr>
          <p:spPr>
            <a:xfrm>
              <a:off x="6288483" y="2303505"/>
              <a:ext cx="89555" cy="89555"/>
            </a:xfrm>
            <a:prstGeom prst="roundRect">
              <a:avLst>
                <a:gd name="adj" fmla="val 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B73A9660-F78D-A435-853E-7A6E7F4A12F0}"/>
              </a:ext>
            </a:extLst>
          </p:cNvPr>
          <p:cNvSpPr txBox="1">
            <a:spLocks/>
          </p:cNvSpPr>
          <p:nvPr/>
        </p:nvSpPr>
        <p:spPr>
          <a:xfrm>
            <a:off x="1046940" y="236512"/>
            <a:ext cx="7534841" cy="603584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600" b="1" dirty="0">
                <a:solidFill>
                  <a:srgbClr val="232425"/>
                </a:solidFill>
                <a:latin typeface="+mn-ea"/>
                <a:ea typeface="+mn-ea"/>
              </a:rPr>
              <a:t>학습결과</a:t>
            </a:r>
            <a:endParaRPr lang="en-US" altLang="ko-KR" sz="1200" dirty="0">
              <a:latin typeface="+mn-ea"/>
              <a:ea typeface="+mn-ea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92FAB94F-C06D-7CE3-2B68-B1A8F863F626}"/>
              </a:ext>
            </a:extLst>
          </p:cNvPr>
          <p:cNvSpPr txBox="1">
            <a:spLocks/>
          </p:cNvSpPr>
          <p:nvPr/>
        </p:nvSpPr>
        <p:spPr>
          <a:xfrm>
            <a:off x="4417125" y="572388"/>
            <a:ext cx="2501931" cy="37301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200" dirty="0">
                <a:latin typeface="+mn-ea"/>
                <a:ea typeface="+mn-ea"/>
              </a:rPr>
              <a:t>Episodes = 1,000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8FE64E7-2900-6972-7943-C7735A418A78}"/>
              </a:ext>
            </a:extLst>
          </p:cNvPr>
          <p:cNvSpPr txBox="1"/>
          <p:nvPr/>
        </p:nvSpPr>
        <p:spPr>
          <a:xfrm>
            <a:off x="2862826" y="2664921"/>
            <a:ext cx="95410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700" dirty="0">
                <a:solidFill>
                  <a:schemeClr val="bg1"/>
                </a:solidFill>
              </a:rPr>
              <a:t>보상 설계 수정사항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8D391A4-7BBD-2F25-9935-EFB3349519B0}"/>
              </a:ext>
            </a:extLst>
          </p:cNvPr>
          <p:cNvSpPr txBox="1"/>
          <p:nvPr/>
        </p:nvSpPr>
        <p:spPr>
          <a:xfrm>
            <a:off x="2793747" y="4103349"/>
            <a:ext cx="65915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700" dirty="0">
                <a:solidFill>
                  <a:schemeClr val="bg1"/>
                </a:solidFill>
              </a:rPr>
              <a:t>학습에 반영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9331563-9D8F-6A35-3D96-26552F0012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9228" y="969179"/>
            <a:ext cx="4284672" cy="3398934"/>
          </a:xfrm>
          <a:prstGeom prst="rect">
            <a:avLst/>
          </a:prstGeom>
        </p:spPr>
      </p:pic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2BBEBCC6-BC2D-9803-75D3-E05F6A2593D1}"/>
              </a:ext>
            </a:extLst>
          </p:cNvPr>
          <p:cNvSpPr txBox="1">
            <a:spLocks/>
          </p:cNvSpPr>
          <p:nvPr/>
        </p:nvSpPr>
        <p:spPr>
          <a:xfrm>
            <a:off x="252469" y="606774"/>
            <a:ext cx="2501931" cy="37301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200" dirty="0">
                <a:latin typeface="+mn-ea"/>
                <a:ea typeface="+mn-ea"/>
              </a:rPr>
              <a:t>전체 학습 기간은 </a:t>
            </a:r>
            <a:r>
              <a:rPr lang="en-US" altLang="ko-KR" sz="1200" dirty="0">
                <a:latin typeface="+mn-ea"/>
                <a:ea typeface="+mn-ea"/>
              </a:rPr>
              <a:t>3,475</a:t>
            </a:r>
            <a:r>
              <a:rPr lang="ko-KR" altLang="en-US" sz="1200" dirty="0">
                <a:latin typeface="+mn-ea"/>
                <a:ea typeface="+mn-ea"/>
              </a:rPr>
              <a:t>초 수행</a:t>
            </a:r>
            <a:endParaRPr lang="en-US" altLang="ko-KR" sz="1200" dirty="0">
              <a:latin typeface="+mn-ea"/>
              <a:ea typeface="+mn-ea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F742AB7-2D56-BAF2-5B2B-99B52DACBE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287" y="969179"/>
            <a:ext cx="3815794" cy="2854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1439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1" name="Google Shape;391;p38"/>
          <p:cNvGrpSpPr/>
          <p:nvPr/>
        </p:nvGrpSpPr>
        <p:grpSpPr>
          <a:xfrm>
            <a:off x="8403834" y="336211"/>
            <a:ext cx="423059" cy="67166"/>
            <a:chOff x="5813960" y="2303505"/>
            <a:chExt cx="564078" cy="89555"/>
          </a:xfrm>
        </p:grpSpPr>
        <p:sp>
          <p:nvSpPr>
            <p:cNvPr id="392" name="Google Shape;392;p38"/>
            <p:cNvSpPr/>
            <p:nvPr/>
          </p:nvSpPr>
          <p:spPr>
            <a:xfrm>
              <a:off x="5813960" y="2303505"/>
              <a:ext cx="89555" cy="89555"/>
            </a:xfrm>
            <a:prstGeom prst="roundRect">
              <a:avLst>
                <a:gd name="adj" fmla="val 0"/>
              </a:avLst>
            </a:prstGeom>
            <a:solidFill>
              <a:srgbClr val="B2BEF8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93" name="Google Shape;393;p38"/>
            <p:cNvSpPr/>
            <p:nvPr/>
          </p:nvSpPr>
          <p:spPr>
            <a:xfrm>
              <a:off x="6051222" y="2303505"/>
              <a:ext cx="89555" cy="89555"/>
            </a:xfrm>
            <a:prstGeom prst="roundRect">
              <a:avLst>
                <a:gd name="adj" fmla="val 0"/>
              </a:avLst>
            </a:prstGeom>
            <a:solidFill>
              <a:srgbClr val="8D9EF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394" name="Google Shape;394;p38"/>
            <p:cNvSpPr/>
            <p:nvPr/>
          </p:nvSpPr>
          <p:spPr>
            <a:xfrm>
              <a:off x="6288483" y="2303505"/>
              <a:ext cx="89555" cy="89555"/>
            </a:xfrm>
            <a:prstGeom prst="roundRect">
              <a:avLst>
                <a:gd name="adj" fmla="val 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B73A9660-F78D-A435-853E-7A6E7F4A12F0}"/>
              </a:ext>
            </a:extLst>
          </p:cNvPr>
          <p:cNvSpPr txBox="1">
            <a:spLocks/>
          </p:cNvSpPr>
          <p:nvPr/>
        </p:nvSpPr>
        <p:spPr>
          <a:xfrm>
            <a:off x="1046939" y="101585"/>
            <a:ext cx="7534841" cy="603584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232425"/>
                </a:solidFill>
                <a:latin typeface="+mn-ea"/>
                <a:ea typeface="+mn-ea"/>
              </a:rPr>
              <a:t>Pong Game </a:t>
            </a:r>
            <a:r>
              <a:rPr lang="ko-KR" altLang="en-US" sz="1600" b="1" dirty="0">
                <a:solidFill>
                  <a:srgbClr val="232425"/>
                </a:solidFill>
                <a:latin typeface="+mn-ea"/>
                <a:ea typeface="+mn-ea"/>
              </a:rPr>
              <a:t>최적의 보상 </a:t>
            </a:r>
            <a:r>
              <a:rPr lang="ko-KR" altLang="en-US" sz="1600" b="1" i="0" dirty="0">
                <a:solidFill>
                  <a:srgbClr val="232425"/>
                </a:solidFill>
                <a:effectLst/>
                <a:latin typeface="-apple-system"/>
              </a:rPr>
              <a:t>동영상</a:t>
            </a:r>
            <a:endParaRPr lang="en-US" altLang="ko-KR" sz="1200" dirty="0">
              <a:latin typeface="+mn-ea"/>
              <a:ea typeface="+mn-ea"/>
            </a:endParaRPr>
          </a:p>
        </p:txBody>
      </p:sp>
      <p:pic>
        <p:nvPicPr>
          <p:cNvPr id="3" name="그림 2" descr="스크린샷, 그린이(가) 표시된 사진&#10;&#10;자동 생성된 설명">
            <a:extLst>
              <a:ext uri="{FF2B5EF4-FFF2-40B4-BE49-F238E27FC236}">
                <a16:creationId xmlns:a16="http://schemas.microsoft.com/office/drawing/2014/main" id="{4411597D-58D9-C49C-2CC6-2AD419CD0A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0149" y="705169"/>
            <a:ext cx="3228522" cy="4237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70084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Custom 48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40E30"/>
      </a:accent1>
      <a:accent2>
        <a:srgbClr val="5603AD"/>
      </a:accent2>
      <a:accent3>
        <a:srgbClr val="3A0CA3"/>
      </a:accent3>
      <a:accent4>
        <a:srgbClr val="4361EE"/>
      </a:accent4>
      <a:accent5>
        <a:srgbClr val="FF29C2"/>
      </a:accent5>
      <a:accent6>
        <a:srgbClr val="04CCA6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1325</TotalTime>
  <Words>456</Words>
  <Application>Microsoft Macintosh PowerPoint</Application>
  <PresentationFormat>화면 슬라이드 쇼(16:9)</PresentationFormat>
  <Paragraphs>73</Paragraphs>
  <Slides>8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8</vt:i4>
      </vt:variant>
    </vt:vector>
  </HeadingPairs>
  <TitlesOfParts>
    <vt:vector size="16" baseType="lpstr">
      <vt:lpstr>Montserrat</vt:lpstr>
      <vt:lpstr>Apple SD Gothic Neo</vt:lpstr>
      <vt:lpstr>Arial</vt:lpstr>
      <vt:lpstr>-apple-system</vt:lpstr>
      <vt:lpstr>Merriweather</vt:lpstr>
      <vt:lpstr>Wingdings</vt:lpstr>
      <vt:lpstr>Simple Light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subject/>
  <dc:creator/>
  <cp:keywords/>
  <dc:description/>
  <cp:lastModifiedBy>정 현일</cp:lastModifiedBy>
  <cp:revision>210</cp:revision>
  <cp:lastPrinted>2025-05-13T14:26:09Z</cp:lastPrinted>
  <dcterms:modified xsi:type="dcterms:W3CDTF">2025-06-01T07:20:47Z</dcterms:modified>
  <cp:category/>
</cp:coreProperties>
</file>