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94" r:id="rId2"/>
    <p:sldId id="295" r:id="rId3"/>
    <p:sldId id="296" r:id="rId4"/>
    <p:sldId id="288" r:id="rId5"/>
    <p:sldId id="297" r:id="rId6"/>
    <p:sldId id="289" r:id="rId7"/>
    <p:sldId id="291" r:id="rId8"/>
    <p:sldId id="290" r:id="rId9"/>
    <p:sldId id="292" r:id="rId10"/>
    <p:sldId id="298" r:id="rId11"/>
    <p:sldId id="299" r:id="rId12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79932"/>
  </p:normalViewPr>
  <p:slideViewPr>
    <p:cSldViewPr>
      <p:cViewPr varScale="1">
        <p:scale>
          <a:sx n="96" d="100"/>
          <a:sy n="96" d="100"/>
        </p:scale>
        <p:origin x="20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4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학습기반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룰기반의 알고리즘으로 구현</a:t>
            </a:r>
          </a:p>
        </p:txBody>
      </p:sp>
    </p:spTree>
    <p:extLst>
      <p:ext uri="{BB962C8B-B14F-4D97-AF65-F5344CB8AC3E}">
        <p14:creationId xmlns:p14="http://schemas.microsoft.com/office/powerpoint/2010/main" val="2361973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강화학습은 </a:t>
            </a:r>
            <a:r>
              <a:rPr kumimoji="1" lang="en-US" altLang="ko-KR" dirty="0"/>
              <a:t>Agent, </a:t>
            </a:r>
            <a:r>
              <a:rPr kumimoji="1" lang="en-US" altLang="ko-KR" dirty="0" err="1"/>
              <a:t>Envoronment</a:t>
            </a:r>
            <a:r>
              <a:rPr kumimoji="1" lang="en-US" altLang="ko-KR" dirty="0"/>
              <a:t>, Action</a:t>
            </a:r>
            <a:r>
              <a:rPr kumimoji="1" lang="ko-KR" altLang="en-US" dirty="0"/>
              <a:t>등 존재함</a:t>
            </a:r>
            <a:r>
              <a:rPr kumimoji="1" lang="en-US" altLang="ko-KR" dirty="0"/>
              <a:t>(</a:t>
            </a:r>
            <a:r>
              <a:rPr kumimoji="1" lang="ko-KR" altLang="en-US" dirty="0"/>
              <a:t>특이점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197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A50-6DFA-4D8D-9D17-BA4720EFAB20}" type="datetime1">
              <a:rPr lang="ko-KR" altLang="en-US" smtClean="0"/>
              <a:pPr/>
              <a:t>2025. 3. 12.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4B1-7B77-4B8D-B023-6735C6A65B5E}" type="datetime1">
              <a:rPr lang="ko-KR" altLang="en-US" smtClean="0"/>
              <a:pPr/>
              <a:t>2025. 3. 12.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ED8-ECCB-4486-AC7D-2C44A5ABA227}" type="datetime1">
              <a:rPr lang="ko-KR" altLang="en-US" smtClean="0"/>
              <a:pPr/>
              <a:t>2025. 3. 12.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385-37EA-47CE-ABEE-6F26E056C0C8}" type="datetime1">
              <a:rPr lang="ko-KR" altLang="en-US" smtClean="0"/>
              <a:pPr/>
              <a:t>2025. 3. 12.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833D-41D1-49AA-ADA7-8B212D5CC7DA}" type="datetime1">
              <a:rPr lang="ko-KR" altLang="en-US" smtClean="0"/>
              <a:pPr/>
              <a:t>2025. 3. 12.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F52A-1688-47C1-85DC-C9FE8E7DDF30}" type="datetime1">
              <a:rPr lang="ko-KR" altLang="en-US" smtClean="0"/>
              <a:pPr/>
              <a:t>2025. 3. 12.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FDF-DFDF-41B4-ABFC-F5D559348AA4}" type="datetime1">
              <a:rPr lang="ko-KR" altLang="en-US" smtClean="0"/>
              <a:pPr/>
              <a:t>2025. 3. 12.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ECA3-821B-4C99-B46E-8E2737AF3DC7}" type="datetime1">
              <a:rPr lang="ko-KR" altLang="en-US" smtClean="0"/>
              <a:pPr/>
              <a:t>2025. 3. 12.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8B03-5E6F-4C19-A08D-D543C7AB14BB}" type="datetime1">
              <a:rPr lang="ko-KR" altLang="en-US" smtClean="0"/>
              <a:pPr/>
              <a:t>2025. 3. 12.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1D-0C8E-4CC7-BE5A-BEF6B7D19090}" type="datetime1">
              <a:rPr lang="ko-KR" altLang="en-US" smtClean="0"/>
              <a:pPr/>
              <a:t>2025. 3. 12.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9A4-FA08-4983-81C8-8BF098258F7F}" type="datetime1">
              <a:rPr lang="ko-KR" altLang="en-US" smtClean="0"/>
              <a:pPr/>
              <a:t>2025. 3. 12.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8FB9-270B-471A-BBE9-38A76AAD93B6}" type="datetime1">
              <a:rPr lang="ko-KR" altLang="en-US" smtClean="0"/>
              <a:pPr/>
              <a:t>2025. 3. 12.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SLQrHrmAaLk?feature=oembed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Reinforcement Learning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Prof. Tae-</a:t>
            </a:r>
            <a:r>
              <a:rPr lang="en-US" altLang="ko-KR" sz="2000" dirty="0" err="1"/>
              <a:t>Hyoung</a:t>
            </a:r>
            <a:r>
              <a:rPr lang="en-US" altLang="ko-KR" sz="2000" dirty="0"/>
              <a:t> Park</a:t>
            </a:r>
          </a:p>
          <a:p>
            <a:r>
              <a:rPr lang="en-US" altLang="ko-KR" sz="2000" dirty="0"/>
              <a:t>Dept. of Intelligent Systems &amp; Robotics, CBNU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6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A45F0-E69E-40B4-F7BD-96B05980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9060E-38A8-308C-6DCC-3B9F1F1C1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Textbooks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D956AD-1960-8366-0F8C-477D46AE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4C4FD4-4EFA-CBED-88CA-46864F42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868056"/>
            <a:ext cx="2947010" cy="37701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04BC2A-A427-668A-C8A7-802AA5BA5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2239" y="1868056"/>
            <a:ext cx="2932980" cy="377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5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79850-FFD5-261D-FF49-59E422A9A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Course 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27C376-FF24-94AC-9DB2-044BDB212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</a:p>
          <a:p>
            <a:pPr lvl="1"/>
            <a:r>
              <a:rPr lang="en-US" altLang="ko-KR" dirty="0"/>
              <a:t>Introduction : 1 week</a:t>
            </a:r>
          </a:p>
          <a:p>
            <a:pPr lvl="1"/>
            <a:r>
              <a:rPr lang="en-US" altLang="ko-KR" dirty="0"/>
              <a:t>Markov Decision Process : 2 weeks</a:t>
            </a:r>
          </a:p>
          <a:p>
            <a:pPr lvl="1"/>
            <a:r>
              <a:rPr lang="en-US" altLang="ko-KR" dirty="0"/>
              <a:t>Dynamic Programming : 2 weeks</a:t>
            </a:r>
          </a:p>
          <a:p>
            <a:pPr lvl="1"/>
            <a:r>
              <a:rPr lang="en-US" altLang="ko-KR" dirty="0"/>
              <a:t>SARSA : 2 weeks</a:t>
            </a:r>
          </a:p>
          <a:p>
            <a:pPr lvl="1"/>
            <a:r>
              <a:rPr lang="en-US" altLang="ko-KR" dirty="0"/>
              <a:t>Q Learning: 2 weeks</a:t>
            </a:r>
          </a:p>
          <a:p>
            <a:pPr lvl="1"/>
            <a:r>
              <a:rPr lang="en-US" altLang="ko-KR" dirty="0"/>
              <a:t>DQN : 2 weeks</a:t>
            </a:r>
          </a:p>
          <a:p>
            <a:pPr lvl="1"/>
            <a:r>
              <a:rPr lang="en-US" altLang="ko-KR" dirty="0"/>
              <a:t>Policy Based Learning : 2 weeks</a:t>
            </a:r>
          </a:p>
          <a:p>
            <a:pPr lvl="1"/>
            <a:r>
              <a:rPr lang="en-US" altLang="ko-KR" dirty="0"/>
              <a:t>Advanced RL: 1 week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C79E7E-4634-6A33-4A88-3AF52251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6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B788-95C6-3D60-D41F-D8BF07CD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F2DC3-D97C-C19C-51FB-9AA9310FC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</a:p>
          <a:p>
            <a:pPr lvl="1"/>
            <a:r>
              <a:rPr lang="en-US" altLang="ko-KR" dirty="0"/>
              <a:t>Supervised learning (</a:t>
            </a:r>
            <a:r>
              <a:rPr lang="ko-KR" altLang="en-US" dirty="0"/>
              <a:t>지도학습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입력과 출력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0000"/>
                </a:solidFill>
              </a:rPr>
              <a:t>정답 </a:t>
            </a:r>
            <a:r>
              <a:rPr lang="en-US" altLang="ko-KR" dirty="0">
                <a:solidFill>
                  <a:srgbClr val="FF0000"/>
                </a:solidFill>
              </a:rPr>
              <a:t>label</a:t>
            </a:r>
            <a:r>
              <a:rPr lang="en-US" altLang="ko-KR" dirty="0"/>
              <a:t>) </a:t>
            </a:r>
            <a:r>
              <a:rPr lang="ko-KR" altLang="en-US" dirty="0"/>
              <a:t>이 쌍으로 존재하는 데이터를 이용하여 입력을 적합한 출력으로 변환하는 학습방법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Regression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classification</a:t>
            </a:r>
          </a:p>
          <a:p>
            <a:pPr lvl="1">
              <a:spcBef>
                <a:spcPts val="1200"/>
              </a:spcBef>
            </a:pPr>
            <a:r>
              <a:rPr lang="en-US" altLang="ko-KR" dirty="0"/>
              <a:t>Unsupervised learning (</a:t>
            </a:r>
            <a:r>
              <a:rPr lang="ko-KR" altLang="en-US" dirty="0"/>
              <a:t>비지도학습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정답 </a:t>
            </a:r>
            <a:r>
              <a:rPr lang="en-US" altLang="ko-KR" dirty="0"/>
              <a:t>Label </a:t>
            </a:r>
            <a:r>
              <a:rPr lang="ko-KR" altLang="en-US" dirty="0"/>
              <a:t>이 없는 데이터를 이용하여 데이터에 숨어있는 구조 학습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Clustering, anomaly detection</a:t>
            </a:r>
          </a:p>
          <a:p>
            <a:pPr lvl="1">
              <a:spcBef>
                <a:spcPts val="1200"/>
              </a:spcBef>
            </a:pPr>
            <a:r>
              <a:rPr lang="en-US" altLang="ko-KR" dirty="0"/>
              <a:t>Reinforcement learning (</a:t>
            </a:r>
            <a:r>
              <a:rPr lang="ko-KR" altLang="en-US" dirty="0">
                <a:solidFill>
                  <a:srgbClr val="FF0000"/>
                </a:solidFill>
              </a:rPr>
              <a:t>강화학습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에이전트</a:t>
            </a:r>
            <a:r>
              <a:rPr lang="en-US" altLang="ko-KR" dirty="0"/>
              <a:t>(agent) </a:t>
            </a:r>
            <a:r>
              <a:rPr lang="ko-KR" altLang="en-US" dirty="0"/>
              <a:t>가 환경 </a:t>
            </a:r>
            <a:r>
              <a:rPr lang="en-US" altLang="ko-KR" dirty="0"/>
              <a:t>(environment) </a:t>
            </a:r>
            <a:r>
              <a:rPr lang="ko-KR" altLang="en-US" dirty="0"/>
              <a:t>과 상호작용하면서 수집한 데이터를 바탕으로 더 많은 보상 </a:t>
            </a:r>
            <a:r>
              <a:rPr lang="en-US" altLang="ko-KR" dirty="0"/>
              <a:t>(reward) </a:t>
            </a:r>
            <a:r>
              <a:rPr lang="ko-KR" altLang="en-US" dirty="0"/>
              <a:t>를 얻는 방법 학습</a:t>
            </a:r>
            <a:endParaRPr lang="en-US" altLang="ko-KR" dirty="0"/>
          </a:p>
          <a:p>
            <a:pPr lvl="2"/>
            <a:r>
              <a:rPr lang="en-US" altLang="ko-KR" dirty="0"/>
              <a:t>Q-learning, DQN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1ABCCF-3D24-4D62-933A-8CEE4FBC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07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77EF7-3A32-A7DA-0DEB-E46FF8BD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Machine Learning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607EEB-594A-52FF-B573-AE0EEACC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598B09-540C-AE9B-1320-FA34AC6D2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1067871"/>
            <a:ext cx="3405758" cy="178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CE94B7-897F-2070-2D11-467CE753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616" y="2926444"/>
            <a:ext cx="3468242" cy="144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07BA1A7-3D3C-CA5F-1C9A-C411653F0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528" y="4555630"/>
            <a:ext cx="3429942" cy="180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2020B1-A79C-5F64-4943-47CC928069F2}"/>
              </a:ext>
            </a:extLst>
          </p:cNvPr>
          <p:cNvSpPr txBox="1"/>
          <p:nvPr/>
        </p:nvSpPr>
        <p:spPr>
          <a:xfrm>
            <a:off x="827584" y="1777216"/>
            <a:ext cx="2250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Supervised learning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E2A6B-1BA3-B2C0-E1C5-81925F46338F}"/>
              </a:ext>
            </a:extLst>
          </p:cNvPr>
          <p:cNvSpPr txBox="1"/>
          <p:nvPr/>
        </p:nvSpPr>
        <p:spPr>
          <a:xfrm>
            <a:off x="652054" y="3422345"/>
            <a:ext cx="2601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Unsupervised learning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5748-7B91-97C1-5C89-A034E968A029}"/>
              </a:ext>
            </a:extLst>
          </p:cNvPr>
          <p:cNvSpPr txBox="1"/>
          <p:nvPr/>
        </p:nvSpPr>
        <p:spPr>
          <a:xfrm>
            <a:off x="652054" y="5271324"/>
            <a:ext cx="2618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16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20353-6663-9EDF-9B76-B9A82957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Sequential Decision-Making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D18E02-D70A-B000-460D-880B24927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Sequential </a:t>
            </a:r>
            <a:r>
              <a:rPr lang="en-US" altLang="ko-KR" dirty="0">
                <a:solidFill>
                  <a:srgbClr val="FF0000"/>
                </a:solidFill>
              </a:rPr>
              <a:t>decision-making problems</a:t>
            </a:r>
          </a:p>
          <a:p>
            <a:pPr lvl="1"/>
            <a:r>
              <a:rPr lang="en-US" altLang="ko-KR" sz="1800" dirty="0"/>
              <a:t>Playing video games or sports</a:t>
            </a:r>
          </a:p>
          <a:p>
            <a:pPr lvl="1"/>
            <a:r>
              <a:rPr lang="en-US" altLang="ko-KR" sz="1800" dirty="0"/>
              <a:t>Self-driving cars</a:t>
            </a:r>
          </a:p>
          <a:p>
            <a:pPr lvl="1"/>
            <a:r>
              <a:rPr lang="en-US" altLang="ko-KR" sz="1800" dirty="0"/>
              <a:t>Robotic manipulation</a:t>
            </a:r>
          </a:p>
          <a:p>
            <a:pPr lvl="1"/>
            <a:r>
              <a:rPr lang="en-US" altLang="ko-KR" dirty="0"/>
              <a:t>News recommendation</a:t>
            </a:r>
          </a:p>
          <a:p>
            <a:pPr lvl="1"/>
            <a:r>
              <a:rPr lang="en-US" altLang="ko-KR" dirty="0"/>
              <a:t>NLP (natural language processing)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7E78AA-9659-5EF6-7BA5-CF33C0B2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85-6C6E-49E7-908E-D186C4C3C93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10-Real-Life-Applications-of-Reinforcement-Learning">
            <a:hlinkClick r:id="" action="ppaction://media"/>
            <a:extLst>
              <a:ext uri="{FF2B5EF4-FFF2-40B4-BE49-F238E27FC236}">
                <a16:creationId xmlns:a16="http://schemas.microsoft.com/office/drawing/2014/main" id="{FC1F7563-CDF8-487B-E735-F2389D1233D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92128" y="4653136"/>
            <a:ext cx="5004771" cy="125452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355935-72E0-F17E-FFDE-346708224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907484"/>
            <a:ext cx="2592288" cy="243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5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6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D9A1F-CD32-CC1F-9BFE-5C0B1894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EA11A-53B2-DEC7-EB96-11E6D2057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Agent &amp; Environment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400050" lvl="1" indent="0">
              <a:buNone/>
            </a:pPr>
            <a:endParaRPr lang="en-US" altLang="ko-KR" dirty="0"/>
          </a:p>
          <a:p>
            <a:pPr marL="400050" lvl="1" indent="0">
              <a:buNone/>
            </a:pPr>
            <a:r>
              <a:rPr lang="en-US" altLang="ko-KR" dirty="0"/>
              <a:t>(ex) </a:t>
            </a:r>
            <a:r>
              <a:rPr lang="ko-KR" altLang="en-US" dirty="0"/>
              <a:t>로봇 보행 문제</a:t>
            </a:r>
            <a:endParaRPr lang="en-US" altLang="ko-KR" dirty="0"/>
          </a:p>
          <a:p>
            <a:pPr marL="400050" lvl="1" indent="0">
              <a:buNone/>
            </a:pPr>
            <a:r>
              <a:rPr lang="en-US" altLang="ko-KR" sz="1400" dirty="0"/>
              <a:t>     - </a:t>
            </a:r>
            <a:r>
              <a:rPr lang="ko-KR" altLang="en-US" sz="1400" dirty="0"/>
              <a:t>목표</a:t>
            </a:r>
            <a:r>
              <a:rPr lang="en-US" altLang="ko-KR" sz="1400" dirty="0"/>
              <a:t>: </a:t>
            </a:r>
            <a:r>
              <a:rPr lang="ko-KR" altLang="en-US" sz="1400" dirty="0"/>
              <a:t>로봇이 효율적으로 앞으로 나아가는 방법 학습</a:t>
            </a:r>
            <a:endParaRPr lang="en-US" altLang="ko-KR" sz="1400" dirty="0"/>
          </a:p>
          <a:p>
            <a:pPr marL="400050" lvl="1" indent="0">
              <a:buNone/>
            </a:pPr>
            <a:r>
              <a:rPr lang="en-US" altLang="ko-KR" sz="1400" dirty="0"/>
              <a:t>     - agent: </a:t>
            </a:r>
            <a:r>
              <a:rPr lang="ko-KR" altLang="en-US" sz="1400" dirty="0"/>
              <a:t>로봇</a:t>
            </a:r>
            <a:endParaRPr lang="en-US" altLang="ko-KR" sz="1400" dirty="0"/>
          </a:p>
          <a:p>
            <a:pPr marL="400050" lvl="1" indent="0">
              <a:buNone/>
            </a:pPr>
            <a:r>
              <a:rPr lang="en-US" altLang="ko-KR" sz="1400" dirty="0"/>
              <a:t>     - action: </a:t>
            </a:r>
            <a:r>
              <a:rPr lang="ko-KR" altLang="en-US" sz="1400" dirty="0"/>
              <a:t>팔다리 움직임 조작</a:t>
            </a:r>
            <a:endParaRPr lang="en-US" altLang="ko-KR" sz="1400" dirty="0"/>
          </a:p>
          <a:p>
            <a:pPr marL="400050" lvl="1" indent="0">
              <a:buNone/>
            </a:pPr>
            <a:r>
              <a:rPr lang="en-US" altLang="ko-KR" sz="1400" dirty="0"/>
              <a:t>     - reward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앞으로 나아간 거리</a:t>
            </a:r>
            <a:endParaRPr lang="en-US" altLang="ko-KR" sz="1400" dirty="0"/>
          </a:p>
          <a:p>
            <a:pPr marL="400050" lvl="1" indent="0">
              <a:buNone/>
            </a:pPr>
            <a:r>
              <a:rPr lang="en-US" altLang="ko-KR" sz="1400" dirty="0"/>
              <a:t>     - state: </a:t>
            </a:r>
            <a:r>
              <a:rPr lang="ko-KR" altLang="en-US" sz="1400" dirty="0"/>
              <a:t>주변 환경</a:t>
            </a:r>
            <a:endParaRPr lang="en-US" altLang="ko-KR" sz="1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A8CF53-867C-1741-B5DC-A351B63F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EB0315-94D6-FC32-3B41-E3875BCE0775}"/>
              </a:ext>
            </a:extLst>
          </p:cNvPr>
          <p:cNvSpPr/>
          <p:nvPr/>
        </p:nvSpPr>
        <p:spPr>
          <a:xfrm>
            <a:off x="1547664" y="1986320"/>
            <a:ext cx="1440160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Agent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B4C8EA-2E13-26FE-B297-0D5451DAF856}"/>
              </a:ext>
            </a:extLst>
          </p:cNvPr>
          <p:cNvSpPr/>
          <p:nvPr/>
        </p:nvSpPr>
        <p:spPr>
          <a:xfrm>
            <a:off x="5121713" y="1974677"/>
            <a:ext cx="1543000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Environment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0466190-5553-1DD3-AB3E-2FC02DFAE2F9}"/>
              </a:ext>
            </a:extLst>
          </p:cNvPr>
          <p:cNvCxnSpPr>
            <a:cxnSpLocks/>
          </p:cNvCxnSpPr>
          <p:nvPr/>
        </p:nvCxnSpPr>
        <p:spPr>
          <a:xfrm>
            <a:off x="3233058" y="2159343"/>
            <a:ext cx="1554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4704C77-45BB-4FE5-DC22-5541F9B68F6B}"/>
              </a:ext>
            </a:extLst>
          </p:cNvPr>
          <p:cNvSpPr txBox="1"/>
          <p:nvPr/>
        </p:nvSpPr>
        <p:spPr>
          <a:xfrm>
            <a:off x="3611758" y="172044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A33C6-F575-F8AF-8524-610225B00C8B}"/>
              </a:ext>
            </a:extLst>
          </p:cNvPr>
          <p:cNvSpPr txBox="1"/>
          <p:nvPr/>
        </p:nvSpPr>
        <p:spPr>
          <a:xfrm>
            <a:off x="3301193" y="2497767"/>
            <a:ext cx="160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Reward, State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E6F0E3-1259-B05D-8D69-D9B9369E7B56}"/>
              </a:ext>
            </a:extLst>
          </p:cNvPr>
          <p:cNvCxnSpPr/>
          <p:nvPr/>
        </p:nvCxnSpPr>
        <p:spPr>
          <a:xfrm flipH="1">
            <a:off x="3233058" y="2420888"/>
            <a:ext cx="15549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8227DA-E888-3EFB-27B8-EBCFBA0E985C}"/>
              </a:ext>
            </a:extLst>
          </p:cNvPr>
          <p:cNvSpPr txBox="1"/>
          <p:nvPr/>
        </p:nvSpPr>
        <p:spPr>
          <a:xfrm>
            <a:off x="1569057" y="3049927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Agent: action</a:t>
            </a:r>
            <a:r>
              <a:rPr lang="ko-KR" altLang="en-US" sz="1400" dirty="0"/>
              <a:t> 의 주체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07280F1-CF0E-B06F-AC08-2B2E7393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386" y="4218094"/>
            <a:ext cx="3052740" cy="19932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9DFC98-26CE-429F-311C-9217F34E73FC}"/>
              </a:ext>
            </a:extLst>
          </p:cNvPr>
          <p:cNvSpPr txBox="1"/>
          <p:nvPr/>
        </p:nvSpPr>
        <p:spPr>
          <a:xfrm>
            <a:off x="1187624" y="5588068"/>
            <a:ext cx="398378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★ ‘</a:t>
            </a:r>
            <a:r>
              <a:rPr lang="ko-KR" altLang="en-US" sz="1400" dirty="0"/>
              <a:t>참값</a:t>
            </a:r>
            <a:r>
              <a:rPr lang="en-US" altLang="ko-KR" sz="1400" dirty="0"/>
              <a:t>’ (</a:t>
            </a:r>
            <a:r>
              <a:rPr lang="ko-KR" altLang="en-US" sz="1400" dirty="0"/>
              <a:t>선생님</a:t>
            </a:r>
            <a:r>
              <a:rPr lang="en-US" altLang="ko-KR" sz="1400" dirty="0"/>
              <a:t>) 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가르치는 지도학습이 아님</a:t>
            </a:r>
            <a:endParaRPr lang="en-US" altLang="ko-KR" sz="1400" dirty="0"/>
          </a:p>
          <a:p>
            <a:endParaRPr lang="en-US" altLang="ko-KR" sz="1400" dirty="0"/>
          </a:p>
          <a:p>
            <a:pPr>
              <a:spcAft>
                <a:spcPts val="600"/>
              </a:spcAft>
            </a:pPr>
            <a:r>
              <a:rPr lang="en-US" altLang="ko-KR" sz="1400" dirty="0"/>
              <a:t>★  </a:t>
            </a:r>
            <a:r>
              <a:rPr lang="ko-KR" altLang="en-US" sz="1400" dirty="0"/>
              <a:t>피드백 </a:t>
            </a:r>
            <a:r>
              <a:rPr lang="en-US" altLang="ko-KR" sz="1400" dirty="0"/>
              <a:t>(reward) </a:t>
            </a:r>
            <a:r>
              <a:rPr lang="ko-KR" altLang="en-US" sz="1400" dirty="0"/>
              <a:t>을</a:t>
            </a:r>
            <a:r>
              <a:rPr lang="en-US" altLang="ko-KR" sz="1400" dirty="0"/>
              <a:t> </a:t>
            </a:r>
            <a:r>
              <a:rPr lang="ko-KR" altLang="en-US" sz="1400" dirty="0"/>
              <a:t>받아 경험을 쌓고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경험을 통하여 스스로 학습</a:t>
            </a:r>
            <a:endParaRPr lang="en-US" altLang="ko-KR" sz="1400" dirty="0"/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376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AFA82-CF07-1BB3-C8A2-98BAB97C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F97D0-A936-A31C-10B7-BDAC0901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Reinforcement Learning</a:t>
            </a:r>
          </a:p>
          <a:p>
            <a:pPr lvl="1"/>
            <a:r>
              <a:rPr lang="en-US" altLang="ko-KR" sz="1800" dirty="0"/>
              <a:t>Method</a:t>
            </a:r>
            <a:r>
              <a:rPr lang="ko-KR" altLang="en-US" sz="1800" dirty="0"/>
              <a:t> </a:t>
            </a:r>
            <a:r>
              <a:rPr lang="en-US" altLang="ko-KR" sz="1800" dirty="0"/>
              <a:t>by which </a:t>
            </a:r>
            <a:r>
              <a:rPr lang="en-US" altLang="ko-KR" sz="1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agent</a:t>
            </a:r>
            <a:r>
              <a:rPr lang="en-US" altLang="ko-KR" sz="1800" dirty="0">
                <a:solidFill>
                  <a:srgbClr val="00B050"/>
                </a:solidFill>
              </a:rPr>
              <a:t> </a:t>
            </a:r>
            <a:r>
              <a:rPr lang="en-US" altLang="ko-KR" sz="1800" dirty="0"/>
              <a:t>learn to solve </a:t>
            </a:r>
            <a:r>
              <a:rPr lang="en-US" altLang="ko-KR" sz="1800" dirty="0">
                <a:solidFill>
                  <a:srgbClr val="C00000"/>
                </a:solidFill>
              </a:rPr>
              <a:t>the sequential decision-making problem</a:t>
            </a:r>
          </a:p>
          <a:p>
            <a:pPr lvl="1"/>
            <a:r>
              <a:rPr lang="en-US" altLang="ko-KR" sz="1800" dirty="0"/>
              <a:t>AI + optimal control theory + Markov decision process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80933-3FE7-F708-E133-2EBE1C32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85-6C6E-49E7-908E-D186C4C3C93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80DA8C-44C3-36FC-8465-C018A514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786062"/>
            <a:ext cx="2806701" cy="18619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539712-8E34-4E08-A0EF-5FF00B372002}"/>
              </a:ext>
            </a:extLst>
          </p:cNvPr>
          <p:cNvSpPr txBox="1"/>
          <p:nvPr/>
        </p:nvSpPr>
        <p:spPr>
          <a:xfrm>
            <a:off x="4283968" y="2810474"/>
            <a:ext cx="33571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sz="1400" dirty="0"/>
              <a:t>cycle of (</a:t>
            </a:r>
            <a:r>
              <a:rPr lang="en-US" altLang="ko-KR" sz="1400" dirty="0">
                <a:solidFill>
                  <a:srgbClr val="00B050"/>
                </a:solidFill>
              </a:rPr>
              <a:t>state → action → reward</a:t>
            </a:r>
            <a:r>
              <a:rPr lang="en-US" altLang="ko-KR" sz="1400" dirty="0"/>
              <a:t>) </a:t>
            </a:r>
          </a:p>
          <a:p>
            <a:endParaRPr lang="en-US" altLang="ko-K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E3D313-B002-82C1-A028-B4A2BE7E623E}"/>
                  </a:ext>
                </a:extLst>
              </p:cNvPr>
              <p:cNvSpPr txBox="1"/>
              <p:nvPr/>
            </p:nvSpPr>
            <p:spPr>
              <a:xfrm>
                <a:off x="4283968" y="3409655"/>
                <a:ext cx="4680519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i="1" dirty="0">
                    <a:solidFill>
                      <a:srgbClr val="00B050"/>
                    </a:solidFill>
                  </a:rPr>
                  <a:t>Experience</a:t>
                </a:r>
                <a:r>
                  <a:rPr lang="en-US" altLang="ko-KR" sz="1400" i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ko-KR" sz="1400" dirty="0"/>
                  <a:t>at time step </a:t>
                </a:r>
                <a:r>
                  <a:rPr lang="en-US" altLang="ko-KR" sz="1400" i="1" dirty="0"/>
                  <a:t>t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i="1" dirty="0">
                    <a:solidFill>
                      <a:srgbClr val="00B050"/>
                    </a:solidFill>
                  </a:rPr>
                  <a:t>Episode</a:t>
                </a:r>
                <a:r>
                  <a:rPr lang="en-US" altLang="ko-KR" sz="1400" dirty="0"/>
                  <a:t>: time horizons from </a:t>
                </a:r>
                <a:r>
                  <a:rPr lang="en-US" altLang="ko-KR" sz="1400" i="1" dirty="0"/>
                  <a:t>t </a:t>
                </a:r>
                <a:r>
                  <a:rPr lang="en-US" altLang="ko-KR" sz="1400" dirty="0"/>
                  <a:t>= 0 to when the environment terminates. 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sz="1400" dirty="0"/>
                  <a:t>Sequence of experience over an episode</a:t>
                </a:r>
              </a:p>
              <a:p>
                <a:r>
                  <a:rPr lang="en-US" altLang="ko-KR" sz="1400" dirty="0"/>
                  <a:t>    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 : </a:t>
                </a:r>
                <a:r>
                  <a:rPr lang="en-US" altLang="ko-KR" sz="1400" i="1" dirty="0">
                    <a:solidFill>
                      <a:srgbClr val="00B050"/>
                    </a:solidFill>
                  </a:rPr>
                  <a:t>trajectory</a:t>
                </a:r>
                <a:endParaRPr lang="ko-KR" altLang="en-US" sz="1400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E3D313-B002-82C1-A028-B4A2BE7E6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409655"/>
                <a:ext cx="4680519" cy="1169551"/>
              </a:xfrm>
              <a:prstGeom prst="rect">
                <a:avLst/>
              </a:prstGeom>
              <a:blipFill>
                <a:blip r:embed="rId3"/>
                <a:stretch>
                  <a:fillRect l="-260" t="-521" b="-4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57886C-2582-88F1-2D04-294D734F4C35}"/>
              </a:ext>
            </a:extLst>
          </p:cNvPr>
          <p:cNvSpPr txBox="1"/>
          <p:nvPr/>
        </p:nvSpPr>
        <p:spPr>
          <a:xfrm>
            <a:off x="1159394" y="5402243"/>
            <a:ext cx="62491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Agent’s goal is to maximize the </a:t>
            </a:r>
            <a:r>
              <a:rPr lang="en-US" altLang="ko-KR" sz="1400" i="1" dirty="0">
                <a:solidFill>
                  <a:srgbClr val="00B0F0"/>
                </a:solidFill>
              </a:rPr>
              <a:t>objective</a:t>
            </a:r>
            <a:r>
              <a:rPr lang="en-US" altLang="ko-KR" sz="1400" dirty="0"/>
              <a:t> by selecting good </a:t>
            </a:r>
            <a:r>
              <a:rPr lang="en-US" altLang="ko-KR" sz="1400" i="1" dirty="0"/>
              <a:t>actions</a:t>
            </a:r>
          </a:p>
          <a:p>
            <a:endParaRPr lang="en-US" altLang="ko-KR" sz="1400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i="1" dirty="0">
                <a:solidFill>
                  <a:srgbClr val="00B0F0"/>
                </a:solidFill>
              </a:rPr>
              <a:t>Learning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en-US" altLang="ko-KR" sz="1400" dirty="0"/>
              <a:t>agent by use of </a:t>
            </a:r>
            <a:r>
              <a:rPr lang="en-US" altLang="ko-KR" sz="1400" i="1" dirty="0"/>
              <a:t>reward signals</a:t>
            </a:r>
            <a:r>
              <a:rPr lang="en-US" altLang="ko-KR" sz="1400" dirty="0"/>
              <a:t> which </a:t>
            </a:r>
            <a:r>
              <a:rPr lang="en-US" altLang="ko-KR" sz="1400" i="1" dirty="0">
                <a:solidFill>
                  <a:srgbClr val="00B0F0"/>
                </a:solidFill>
              </a:rPr>
              <a:t>reinforce</a:t>
            </a:r>
            <a:r>
              <a:rPr lang="en-US" altLang="ko-KR" sz="1400" dirty="0">
                <a:solidFill>
                  <a:srgbClr val="00B0F0"/>
                </a:solidFill>
              </a:rPr>
              <a:t> </a:t>
            </a:r>
            <a:r>
              <a:rPr lang="en-US" altLang="ko-KR" sz="1400" dirty="0"/>
              <a:t>good actions </a:t>
            </a:r>
          </a:p>
          <a:p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84CEB-BCC4-C7F7-A47C-FBC098E1F1E2}"/>
              </a:ext>
            </a:extLst>
          </p:cNvPr>
          <p:cNvSpPr txBox="1"/>
          <p:nvPr/>
        </p:nvSpPr>
        <p:spPr>
          <a:xfrm>
            <a:off x="1983734" y="4816887"/>
            <a:ext cx="3391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Agent = </a:t>
            </a:r>
            <a:r>
              <a:rPr lang="ko-KR" altLang="en-US" sz="1400" dirty="0">
                <a:solidFill>
                  <a:srgbClr val="C00000"/>
                </a:solidFill>
              </a:rPr>
              <a:t>행동주체  </a:t>
            </a:r>
            <a:r>
              <a:rPr lang="en-US" altLang="ko-KR" sz="1400" dirty="0">
                <a:solidFill>
                  <a:srgbClr val="C00000"/>
                </a:solidFill>
              </a:rPr>
              <a:t>(ex) robot, driver,</a:t>
            </a:r>
            <a:r>
              <a:rPr lang="ko-KR" altLang="en-US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olidFill>
                  <a:srgbClr val="C00000"/>
                </a:solidFill>
              </a:rPr>
              <a:t>….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AFA82-CF07-1BB3-C8A2-98BAB97C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Examples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F97D0-A936-A31C-10B7-BDAC0901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US" altLang="ko-KR" dirty="0" err="1"/>
              <a:t>CartPole</a:t>
            </a:r>
            <a:endParaRPr lang="en-US" altLang="ko-KR" dirty="0"/>
          </a:p>
          <a:p>
            <a:pPr marL="457200" indent="-457200">
              <a:buFont typeface="+mj-lt"/>
              <a:buAutoNum type="arabicParenR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80933-3FE7-F708-E133-2EBE1C32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85-6C6E-49E7-908E-D186C4C3C93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27BC549-0FCA-367F-AB48-C577D3D4F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43288"/>
            <a:ext cx="7091926" cy="2530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3E604D-5DB5-997D-5899-439DB1056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275" y="1639414"/>
            <a:ext cx="2134705" cy="1440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041BA4-BA3D-D64C-EF49-C3EEA1D49B25}"/>
              </a:ext>
            </a:extLst>
          </p:cNvPr>
          <p:cNvSpPr txBox="1"/>
          <p:nvPr/>
        </p:nvSpPr>
        <p:spPr>
          <a:xfrm>
            <a:off x="4355976" y="63254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https://youtu.be/SLQrHrmAaLk</a:t>
            </a:r>
          </a:p>
        </p:txBody>
      </p:sp>
      <p:pic>
        <p:nvPicPr>
          <p:cNvPr id="6" name="온라인 미디어 6" title="Cartpole DQN 튜토리얼 결과">
            <a:hlinkClick r:id="" action="ppaction://media"/>
            <a:extLst>
              <a:ext uri="{FF2B5EF4-FFF2-40B4-BE49-F238E27FC236}">
                <a16:creationId xmlns:a16="http://schemas.microsoft.com/office/drawing/2014/main" id="{396726B2-5687-C154-860A-CE9BF3C297C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696549" y="1144779"/>
            <a:ext cx="254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35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AFA82-CF07-1BB3-C8A2-98BAB97C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Examples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F97D0-A936-A31C-10B7-BDAC0901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2"/>
            </a:pPr>
            <a:r>
              <a:rPr lang="en-US" altLang="ko-KR" dirty="0"/>
              <a:t>Atari Breakout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80933-3FE7-F708-E133-2EBE1C32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85-6C6E-49E7-908E-D186C4C3C93F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DDA32F2-6095-454B-4C4D-3796DA81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944" y="1323989"/>
            <a:ext cx="1676400" cy="21526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1268C946-5F7B-F3B3-CA64-671D001F81FF}"/>
              </a:ext>
            </a:extLst>
          </p:cNvPr>
          <p:cNvGrpSpPr/>
          <p:nvPr/>
        </p:nvGrpSpPr>
        <p:grpSpPr>
          <a:xfrm>
            <a:off x="971600" y="3789040"/>
            <a:ext cx="6912768" cy="2152650"/>
            <a:chOff x="1066800" y="3549377"/>
            <a:chExt cx="6553200" cy="18002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213583C-ECBA-31C4-8620-21FA86925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3549377"/>
              <a:ext cx="6553200" cy="12477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74305F1-E15B-00CA-2E03-3D0073C17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4797152"/>
              <a:ext cx="5010150" cy="55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798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AFA82-CF07-1BB3-C8A2-98BAB97C7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RL Examples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F97D0-A936-A31C-10B7-BDAC0901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 startAt="3"/>
            </a:pPr>
            <a:r>
              <a:rPr lang="en-US" altLang="ko-KR" dirty="0"/>
              <a:t>Bipedal Walker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80933-3FE7-F708-E133-2EBE1C32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FD485-6C6E-49E7-908E-D186C4C3C93F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179503-F49C-87D8-10C1-8E54194D9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490225"/>
            <a:ext cx="1819275" cy="1524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92427FD-6F83-35D3-91E1-F5EED4E3B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192372"/>
            <a:ext cx="6109293" cy="339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</TotalTime>
  <Words>410</Words>
  <Application>Microsoft Macintosh PowerPoint</Application>
  <PresentationFormat>화면 슬라이드 쇼(4:3)</PresentationFormat>
  <Paragraphs>94</Paragraphs>
  <Slides>11</Slides>
  <Notes>3</Notes>
  <HiddenSlides>0</HiddenSlides>
  <MMClips>2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Wingdings</vt:lpstr>
      <vt:lpstr>Office 테마</vt:lpstr>
      <vt:lpstr>Reinforcement Learning</vt:lpstr>
      <vt:lpstr>Machine Learning</vt:lpstr>
      <vt:lpstr>Machine Learning</vt:lpstr>
      <vt:lpstr>Sequential Decision-Making</vt:lpstr>
      <vt:lpstr>Reinforcement Learning</vt:lpstr>
      <vt:lpstr>Reinforcement Learning</vt:lpstr>
      <vt:lpstr>RL Examples</vt:lpstr>
      <vt:lpstr>RL Examples</vt:lpstr>
      <vt:lpstr>RL Examples</vt:lpstr>
      <vt:lpstr>Course Outline</vt:lpstr>
      <vt:lpstr>Course Outline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정 현일</cp:lastModifiedBy>
  <cp:revision>263</cp:revision>
  <cp:lastPrinted>2021-03-17T00:45:04Z</cp:lastPrinted>
  <dcterms:created xsi:type="dcterms:W3CDTF">2009-10-31T07:50:36Z</dcterms:created>
  <dcterms:modified xsi:type="dcterms:W3CDTF">2025-03-12T10:30:07Z</dcterms:modified>
</cp:coreProperties>
</file>