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4" r:id="rId2"/>
    <p:sldId id="300" r:id="rId3"/>
    <p:sldId id="317" r:id="rId4"/>
    <p:sldId id="301" r:id="rId5"/>
    <p:sldId id="303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0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385-37EA-47CE-ABEE-6F26E056C0C8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2025-03-01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Bandit Algorithm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9AD0-AD17-5542-6715-18DB0DB5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FA0D4-C543-B0DB-D538-A7911840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62E99-5F63-79F7-6B8B-BBE9159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11B8F8-C456-B4F8-E6AB-3F3A4E6D0E86}"/>
              </a:ext>
            </a:extLst>
          </p:cNvPr>
          <p:cNvGrpSpPr/>
          <p:nvPr/>
        </p:nvGrpSpPr>
        <p:grpSpPr>
          <a:xfrm>
            <a:off x="1835696" y="1772816"/>
            <a:ext cx="5085556" cy="2629859"/>
            <a:chOff x="1835696" y="1772816"/>
            <a:chExt cx="5085556" cy="262985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2EC527-F5E5-85DD-746C-A7782BE4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1772816"/>
              <a:ext cx="5085556" cy="26298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CA82EF4-F965-C9A8-D967-025DD178C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2420888"/>
              <a:ext cx="1489670" cy="385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66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232A5-F48B-FE3E-1270-814B86A5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64AE41-94DE-4C3D-4441-1639B46E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4951C-5189-714F-4036-22A914D02F52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F152C-34A5-5C38-67BF-340CE6CE92D5}"/>
              </a:ext>
            </a:extLst>
          </p:cNvPr>
          <p:cNvSpPr txBox="1"/>
          <p:nvPr/>
        </p:nvSpPr>
        <p:spPr>
          <a:xfrm>
            <a:off x="1533735" y="1129013"/>
            <a:ext cx="104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bandit.py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DCD203-4C3B-2EDB-059B-8C3DB93A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7" y="1628800"/>
            <a:ext cx="4411683" cy="43344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6B80C0-DC93-2EA3-44C1-DBFEB9BE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706" y="1628800"/>
            <a:ext cx="4270977" cy="43344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202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DFC40-23AC-ED22-6807-A1A253AC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12069-5E1F-53D5-07E2-B9CCEC11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38FF5-F331-8A7C-0AAF-7999B46A101A}"/>
              </a:ext>
            </a:extLst>
          </p:cNvPr>
          <p:cNvSpPr txBox="1"/>
          <p:nvPr/>
        </p:nvSpPr>
        <p:spPr>
          <a:xfrm>
            <a:off x="577032" y="1273711"/>
            <a:ext cx="9941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1DF281-1ED4-61C1-3C67-DEA29417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847725" cy="638175"/>
          </a:xfrm>
          <a:prstGeom prst="rect">
            <a:avLst/>
          </a:prstGeom>
        </p:spPr>
      </p:pic>
      <p:pic>
        <p:nvPicPr>
          <p:cNvPr id="9" name="그림 8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8A2E226-0F7D-AB22-FEB0-9587FE7B3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7"/>
          <a:stretch/>
        </p:blipFill>
        <p:spPr>
          <a:xfrm>
            <a:off x="2425315" y="1484784"/>
            <a:ext cx="2784120" cy="2118082"/>
          </a:xfrm>
          <a:prstGeom prst="rect">
            <a:avLst/>
          </a:prstGeom>
        </p:spPr>
      </p:pic>
      <p:pic>
        <p:nvPicPr>
          <p:cNvPr id="11" name="그림 10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84B0EDB9-4085-F3AC-FEBC-0FA2671483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"/>
          <a:stretch/>
        </p:blipFill>
        <p:spPr>
          <a:xfrm>
            <a:off x="5657908" y="1484784"/>
            <a:ext cx="2791692" cy="21180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34176B-FAD1-FA64-BAB1-15CE89453031}"/>
              </a:ext>
            </a:extLst>
          </p:cNvPr>
          <p:cNvSpPr txBox="1"/>
          <p:nvPr/>
        </p:nvSpPr>
        <p:spPr>
          <a:xfrm>
            <a:off x="611560" y="4034914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Random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generation</a:t>
            </a:r>
            <a:r>
              <a:rPr lang="ko-KR" altLang="en-US" dirty="0"/>
              <a:t> → 실행 시 마다 다른 결과</a:t>
            </a:r>
          </a:p>
        </p:txBody>
      </p:sp>
      <p:pic>
        <p:nvPicPr>
          <p:cNvPr id="15" name="그림 1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87059CFA-BAD4-4E34-9349-916D7E68E8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15" y="4400697"/>
            <a:ext cx="2850078" cy="23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00D4F-BC88-2D27-9918-D2F8CC40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B4AA5-D41F-EF65-6259-69D03328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FD3E8-4171-4F61-1FC5-DF5EFF238F45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8B9A509-9779-D708-2D1D-AECFE2EFA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/>
          <a:stretch/>
        </p:blipFill>
        <p:spPr>
          <a:xfrm>
            <a:off x="6228184" y="4437112"/>
            <a:ext cx="2613651" cy="146769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BCFF1D-F8AE-103E-B667-4C985D3D6EF2}"/>
              </a:ext>
            </a:extLst>
          </p:cNvPr>
          <p:cNvCxnSpPr>
            <a:cxnSpLocks/>
          </p:cNvCxnSpPr>
          <p:nvPr/>
        </p:nvCxnSpPr>
        <p:spPr>
          <a:xfrm>
            <a:off x="5179199" y="5445224"/>
            <a:ext cx="904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C4893C-45A4-381E-3089-74786BC42DD3}"/>
              </a:ext>
            </a:extLst>
          </p:cNvPr>
          <p:cNvSpPr txBox="1"/>
          <p:nvPr/>
        </p:nvSpPr>
        <p:spPr>
          <a:xfrm>
            <a:off x="1533735" y="1098326"/>
            <a:ext cx="1462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bandit_avg.py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8BD43-A053-ACF3-116B-27E8115B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43" y="1629079"/>
            <a:ext cx="4142556" cy="4880598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04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CA21-DA9D-A137-BAA2-E803C6DC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AFFD1-9A31-A8C7-D830-88460380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26451-24A4-0A27-2ABB-9D18CA988759}"/>
              </a:ext>
            </a:extLst>
          </p:cNvPr>
          <p:cNvSpPr txBox="1"/>
          <p:nvPr/>
        </p:nvSpPr>
        <p:spPr>
          <a:xfrm>
            <a:off x="481534" y="1196752"/>
            <a:ext cx="9941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7" name="그림 6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30CB2089-E687-EB61-E8E0-AD38DEF3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00808"/>
            <a:ext cx="3586410" cy="2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7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A25E-E5A1-EB76-B06E-1F151591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E3A89-2405-6444-B9B8-82FB867D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(Q) </a:t>
            </a:r>
            <a:r>
              <a:rPr lang="ko-KR" altLang="en-US" dirty="0"/>
              <a:t>다음 그래프를 출력하는 </a:t>
            </a:r>
            <a:r>
              <a:rPr lang="en-US" altLang="ko-KR" dirty="0"/>
              <a:t>Bandit </a:t>
            </a:r>
            <a:r>
              <a:rPr lang="ko-KR" altLang="en-US" dirty="0"/>
              <a:t>프로그램 작성하라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7434A6-1642-7FE3-CAE6-6788E049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BFAD23E2-015B-9421-243F-CD25E383A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28" y="2138966"/>
            <a:ext cx="4248472" cy="34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6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77011-B168-E72A-C7D9-FDB163C0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Non-stationary</a:t>
            </a:r>
            <a:r>
              <a:rPr lang="ko-KR" altLang="en-US" dirty="0"/>
              <a:t> </a:t>
            </a:r>
            <a:r>
              <a:rPr lang="en-US" altLang="ko-KR" dirty="0"/>
              <a:t>Bandit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D9E341-B844-3ACD-1958-59EA8F906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Reward weight</a:t>
                </a:r>
              </a:p>
              <a:p>
                <a:pPr lvl="1"/>
                <a:r>
                  <a:rPr lang="en-US" altLang="ko-KR" dirty="0"/>
                  <a:t>Stationary</a:t>
                </a:r>
              </a:p>
              <a:p>
                <a:pPr lvl="2"/>
                <a:r>
                  <a:rPr lang="en-US" altLang="ko-KR" sz="1400" dirty="0"/>
                  <a:t>Slot machine </a:t>
                </a:r>
                <a:r>
                  <a:rPr lang="ko-KR" altLang="en-US" sz="1400" dirty="0"/>
                  <a:t>의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승률은 초기 </a:t>
                </a:r>
                <a:r>
                  <a:rPr lang="ko-KR" altLang="en-US" sz="1400" dirty="0" err="1"/>
                  <a:t>고정값</a:t>
                </a:r>
                <a:r>
                  <a:rPr lang="ko-KR" altLang="en-US" sz="1400" dirty="0"/>
                  <a:t> 유지</a:t>
                </a:r>
                <a:endParaRPr lang="en-US" altLang="ko-KR" sz="1400" dirty="0"/>
              </a:p>
              <a:p>
                <a:pPr lvl="2"/>
                <a:r>
                  <a:rPr lang="en-US" altLang="ko-KR" sz="1400" dirty="0"/>
                  <a:t>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동일한 </a:t>
                </a:r>
                <a:r>
                  <a:rPr lang="en-US" altLang="ko-KR" sz="1400" dirty="0"/>
                  <a:t>weight (</a:t>
                </a:r>
                <a:r>
                  <a:rPr lang="ko-KR" altLang="en-US" sz="1400" dirty="0"/>
                  <a:t>가중치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부여</a:t>
                </a:r>
                <a:endParaRPr lang="en-US" altLang="ko-KR" sz="1400" dirty="0"/>
              </a:p>
              <a:p>
                <a:pPr lvl="2"/>
                <a:r>
                  <a:rPr lang="ko-KR" altLang="en-US" sz="1400" dirty="0"/>
                  <a:t>새로 얻은 보상과 과거의 보상을 동등하게 취급</a:t>
                </a:r>
                <a:endParaRPr lang="en-US" altLang="ko-KR" sz="1400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Non-stationary</a:t>
                </a:r>
              </a:p>
              <a:p>
                <a:pPr lvl="2"/>
                <a:r>
                  <a:rPr lang="en-US" altLang="ko-KR" sz="1400" dirty="0"/>
                  <a:t>Slot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machine </a:t>
                </a:r>
                <a:r>
                  <a:rPr lang="ko-KR" altLang="en-US" sz="1400" dirty="0"/>
                  <a:t>의 승률은 매번 변경</a:t>
                </a:r>
                <a:endParaRPr lang="en-US" altLang="ko-KR" sz="1400" dirty="0"/>
              </a:p>
              <a:p>
                <a:pPr lvl="2"/>
                <a:r>
                  <a:rPr lang="en-US" altLang="ko-KR" sz="1400" dirty="0"/>
                  <a:t>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다른 </a:t>
                </a:r>
                <a:r>
                  <a:rPr lang="en-US" altLang="ko-KR" sz="1400" dirty="0"/>
                  <a:t>weight (</a:t>
                </a:r>
                <a:r>
                  <a:rPr lang="ko-KR" altLang="en-US" sz="1400" dirty="0"/>
                  <a:t>가중치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부여</a:t>
                </a:r>
                <a:endParaRPr lang="en-US" altLang="ko-KR" sz="1400" dirty="0"/>
              </a:p>
              <a:p>
                <a:pPr lvl="2"/>
                <a:r>
                  <a:rPr lang="ko-KR" altLang="en-US" sz="1400" dirty="0"/>
                  <a:t>새로 얻은 보상에 대하여 과거의 보상보다 높은 가중치 부여</a:t>
                </a:r>
                <a:endParaRPr lang="en-US" altLang="ko-KR" sz="1400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D9E341-B844-3ACD-1958-59EA8F906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000D9-E86B-5BE6-6C57-E8F06417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3C27FD8-088D-CE66-DC31-B3C3AA4BD1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7"/>
          <a:stretch/>
        </p:blipFill>
        <p:spPr>
          <a:xfrm>
            <a:off x="1465516" y="2898966"/>
            <a:ext cx="1944216" cy="14549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B118FE-EBE1-6179-8795-6FEFFD042211}"/>
              </a:ext>
            </a:extLst>
          </p:cNvPr>
          <p:cNvGrpSpPr/>
          <p:nvPr/>
        </p:nvGrpSpPr>
        <p:grpSpPr>
          <a:xfrm>
            <a:off x="4716016" y="2924944"/>
            <a:ext cx="2088232" cy="1224136"/>
            <a:chOff x="4788024" y="2390025"/>
            <a:chExt cx="2228850" cy="13074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24846D-F17B-2593-630D-0EE279370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4" y="2390025"/>
              <a:ext cx="2228850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D8F5B88-4A9B-F8B7-ABB1-F7711351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4724" y="3335511"/>
              <a:ext cx="1695450" cy="361950"/>
            </a:xfrm>
            <a:prstGeom prst="rect">
              <a:avLst/>
            </a:prstGeom>
          </p:spPr>
        </p:pic>
      </p:grpSp>
      <p:pic>
        <p:nvPicPr>
          <p:cNvPr id="13" name="그림 1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90FCA51-BD91-326F-FBA8-A97DD4A0FC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9"/>
          <a:stretch/>
        </p:blipFill>
        <p:spPr>
          <a:xfrm>
            <a:off x="1540724" y="5706970"/>
            <a:ext cx="1840902" cy="1075079"/>
          </a:xfrm>
          <a:prstGeom prst="rect">
            <a:avLst/>
          </a:prstGeom>
        </p:spPr>
      </p:pic>
      <p:pic>
        <p:nvPicPr>
          <p:cNvPr id="17" name="그림 16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B547AB9F-DFAB-588E-7875-A4A3FAFBF0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r="32683"/>
          <a:stretch/>
        </p:blipFill>
        <p:spPr>
          <a:xfrm>
            <a:off x="3769097" y="5482634"/>
            <a:ext cx="1588485" cy="871811"/>
          </a:xfrm>
          <a:prstGeom prst="rect">
            <a:avLst/>
          </a:prstGeom>
        </p:spPr>
      </p:pic>
      <p:pic>
        <p:nvPicPr>
          <p:cNvPr id="21" name="그림 20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4F9BCA38-A4C7-7F91-8ADC-B3942AC03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5" t="20180" r="24229"/>
          <a:stretch/>
        </p:blipFill>
        <p:spPr>
          <a:xfrm>
            <a:off x="5786753" y="5490778"/>
            <a:ext cx="2457656" cy="8769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391A52-6721-7DA2-E02D-00CBCAE468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6" r="12515" b="-5550"/>
          <a:stretch/>
        </p:blipFill>
        <p:spPr>
          <a:xfrm>
            <a:off x="3824590" y="6479210"/>
            <a:ext cx="3987770" cy="31816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2621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E3726-1D66-9215-80EE-229EC806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Non-stationary</a:t>
            </a:r>
            <a:r>
              <a:rPr lang="ko-KR" altLang="en-US" dirty="0"/>
              <a:t> </a:t>
            </a:r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CDBCB-30AD-6757-03AA-A367C408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NonStatBandit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AlphaAgent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E5088-C717-0804-B39E-62201421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25FE4B-33D6-9E65-0D6F-A79190D564AD}"/>
              </a:ext>
            </a:extLst>
          </p:cNvPr>
          <p:cNvGrpSpPr/>
          <p:nvPr/>
        </p:nvGrpSpPr>
        <p:grpSpPr>
          <a:xfrm>
            <a:off x="1115616" y="4273203"/>
            <a:ext cx="5338936" cy="2448272"/>
            <a:chOff x="1795075" y="1772816"/>
            <a:chExt cx="5553850" cy="28595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A97F77-A9FD-871C-FA66-3BFED8CDE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075" y="1772816"/>
              <a:ext cx="5553850" cy="15051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D439C2B-F641-F0AA-B294-744A68584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2707" y="3212976"/>
              <a:ext cx="5506218" cy="141942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83FD701-7695-9629-D5DA-C05E32705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054" y="1633857"/>
            <a:ext cx="4597117" cy="204403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A780C6-2249-390F-1E7E-703DC85D45A2}"/>
              </a:ext>
            </a:extLst>
          </p:cNvPr>
          <p:cNvCxnSpPr>
            <a:cxnSpLocks/>
          </p:cNvCxnSpPr>
          <p:nvPr/>
        </p:nvCxnSpPr>
        <p:spPr>
          <a:xfrm flipH="1">
            <a:off x="5004048" y="2924944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7D3998-604F-BF1A-F013-BC9ED0E0733A}"/>
              </a:ext>
            </a:extLst>
          </p:cNvPr>
          <p:cNvCxnSpPr>
            <a:cxnSpLocks/>
          </p:cNvCxnSpPr>
          <p:nvPr/>
        </p:nvCxnSpPr>
        <p:spPr>
          <a:xfrm flipH="1">
            <a:off x="5590456" y="5733256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1E79585-BD3A-6C24-B597-678BF569C67D}"/>
              </a:ext>
            </a:extLst>
          </p:cNvPr>
          <p:cNvCxnSpPr>
            <a:cxnSpLocks/>
          </p:cNvCxnSpPr>
          <p:nvPr/>
        </p:nvCxnSpPr>
        <p:spPr>
          <a:xfrm flipH="1">
            <a:off x="3779912" y="5085184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5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1D081-0138-65B1-A646-0F3EFF44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Non-Stationary</a:t>
            </a:r>
            <a:r>
              <a:rPr lang="ko-KR" altLang="en-US" dirty="0"/>
              <a:t> </a:t>
            </a:r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AF8B5-A893-C522-4A93-D515B298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0DA23-B23C-2B68-A315-E07B9D167B3B}"/>
              </a:ext>
            </a:extLst>
          </p:cNvPr>
          <p:cNvSpPr txBox="1"/>
          <p:nvPr/>
        </p:nvSpPr>
        <p:spPr>
          <a:xfrm>
            <a:off x="137196" y="913660"/>
            <a:ext cx="9941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6601CC-A83F-1758-5BBF-EB138C68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9" y="1484784"/>
            <a:ext cx="4276070" cy="47194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B8374F-AD29-CAB6-7F12-4D5FFFE8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90" y="1128208"/>
            <a:ext cx="3349020" cy="55306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E10E35-B91B-CD4A-6122-DB5D647A3E99}"/>
              </a:ext>
            </a:extLst>
          </p:cNvPr>
          <p:cNvSpPr txBox="1"/>
          <p:nvPr/>
        </p:nvSpPr>
        <p:spPr>
          <a:xfrm>
            <a:off x="1196526" y="929049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non_stationary.py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073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B868D-6543-9BD6-CAFB-53FAF2D9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Non-Stationary</a:t>
            </a:r>
            <a:r>
              <a:rPr lang="ko-KR" altLang="en-US" dirty="0"/>
              <a:t> </a:t>
            </a:r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F78B6-5BC7-AF7D-E4E2-0D04BAA0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1" name="그림 10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34CCAF92-6C45-4EB4-CF11-693D1109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0"/>
          <a:stretch/>
        </p:blipFill>
        <p:spPr>
          <a:xfrm>
            <a:off x="2280526" y="2348880"/>
            <a:ext cx="4248472" cy="3246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980CC0-986C-9789-7890-7BA698CA77E8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7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6B3A6-72F1-0745-227C-9670C7B0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AAB63-D508-42B9-4DDE-46E288C8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Bandit</a:t>
            </a:r>
          </a:p>
          <a:p>
            <a:pPr lvl="1"/>
            <a:r>
              <a:rPr lang="en-US" altLang="ko-KR" dirty="0"/>
              <a:t>Bandit = Slot machine</a:t>
            </a:r>
          </a:p>
          <a:p>
            <a:pPr lvl="1"/>
            <a:r>
              <a:rPr lang="en-US" altLang="ko-KR" dirty="0"/>
              <a:t>Multi-armed bandit problem</a:t>
            </a:r>
          </a:p>
          <a:p>
            <a:pPr lvl="2"/>
            <a:r>
              <a:rPr lang="en-US" altLang="ko-KR" sz="1400" dirty="0"/>
              <a:t>n </a:t>
            </a:r>
            <a:r>
              <a:rPr lang="ko-KR" altLang="en-US" sz="1400" dirty="0"/>
              <a:t>개 </a:t>
            </a:r>
            <a:r>
              <a:rPr lang="en-US" altLang="ko-KR" sz="1400" dirty="0"/>
              <a:t>Slot machine 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특성 </a:t>
            </a:r>
            <a:r>
              <a:rPr lang="en-US" altLang="ko-KR" sz="1400" dirty="0"/>
              <a:t>(</a:t>
            </a:r>
            <a:r>
              <a:rPr lang="ko-KR" altLang="en-US" sz="1400" dirty="0"/>
              <a:t>승률</a:t>
            </a:r>
            <a:r>
              <a:rPr lang="en-US" altLang="ko-KR" sz="1400" dirty="0"/>
              <a:t>) </a:t>
            </a:r>
            <a:r>
              <a:rPr lang="ko-KR" altLang="en-US" sz="1400" dirty="0"/>
              <a:t>이 각각 다름</a:t>
            </a:r>
            <a:endParaRPr lang="en-US" altLang="ko-KR" sz="1400" dirty="0"/>
          </a:p>
          <a:p>
            <a:pPr lvl="2"/>
            <a:r>
              <a:rPr lang="en-US" altLang="ko-KR" sz="1400" dirty="0"/>
              <a:t>Player </a:t>
            </a:r>
            <a:r>
              <a:rPr lang="ko-KR" altLang="en-US" sz="1400" dirty="0"/>
              <a:t>는 정해진 횟수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1000 </a:t>
            </a:r>
            <a:r>
              <a:rPr lang="ko-KR" altLang="en-US" sz="1400" dirty="0"/>
              <a:t>회</a:t>
            </a:r>
            <a:r>
              <a:rPr lang="en-US" altLang="ko-KR" sz="1400" dirty="0"/>
              <a:t>) </a:t>
            </a:r>
            <a:r>
              <a:rPr lang="ko-KR" altLang="en-US" sz="1400" dirty="0"/>
              <a:t>를 플레이함</a:t>
            </a:r>
            <a:endParaRPr lang="en-US" altLang="ko-KR" sz="1400" dirty="0"/>
          </a:p>
          <a:p>
            <a:pPr lvl="2"/>
            <a:r>
              <a:rPr lang="en-US" altLang="ko-KR" sz="1400" dirty="0"/>
              <a:t>Player </a:t>
            </a:r>
            <a:r>
              <a:rPr lang="ko-KR" altLang="en-US" sz="1400" dirty="0"/>
              <a:t>는 처음에는 </a:t>
            </a:r>
            <a:r>
              <a:rPr lang="en-US" altLang="ko-KR" sz="1400" dirty="0"/>
              <a:t>slot machine </a:t>
            </a:r>
            <a:r>
              <a:rPr lang="ko-KR" altLang="en-US" sz="1400" dirty="0"/>
              <a:t>에 대한 정보를 알지 못함</a:t>
            </a:r>
            <a:r>
              <a:rPr lang="en-US" altLang="ko-KR" sz="1400" dirty="0"/>
              <a:t>. </a:t>
            </a:r>
            <a:r>
              <a:rPr lang="ko-KR" altLang="en-US" sz="1400" dirty="0"/>
              <a:t>플레이를 해보고 결과를 확인하면서 좋은  </a:t>
            </a:r>
            <a:r>
              <a:rPr lang="en-US" altLang="ko-KR" sz="1400" dirty="0"/>
              <a:t>slot machine 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찾아내야 함</a:t>
            </a:r>
            <a:endParaRPr lang="en-US" altLang="ko-KR" sz="1400" dirty="0"/>
          </a:p>
          <a:p>
            <a:pPr lvl="2"/>
            <a:r>
              <a:rPr lang="ko-KR" altLang="en-US" sz="1400" dirty="0"/>
              <a:t>정해진 횟수안에 최대의 </a:t>
            </a:r>
            <a:r>
              <a:rPr lang="en-US" altLang="ko-KR" sz="1400" dirty="0"/>
              <a:t>coin</a:t>
            </a:r>
            <a:r>
              <a:rPr lang="ko-KR" altLang="en-US" sz="1400" dirty="0"/>
              <a:t> 을 얻는 것을 목표로 함</a:t>
            </a:r>
            <a:endParaRPr lang="en-US" altLang="ko-KR" sz="1400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EB960-0ACA-2242-8078-B0845465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330FB7-E340-804A-00B8-4FD1B6E7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24" y="3625640"/>
            <a:ext cx="3810532" cy="10288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6A84A7-24E4-8475-AA95-1F5C09E7870C}"/>
              </a:ext>
            </a:extLst>
          </p:cNvPr>
          <p:cNvSpPr/>
          <p:nvPr/>
        </p:nvSpPr>
        <p:spPr>
          <a:xfrm>
            <a:off x="1862047" y="5156510"/>
            <a:ext cx="1440160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(Player)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5B5163-C8DF-C7E1-4212-D673BC164990}"/>
              </a:ext>
            </a:extLst>
          </p:cNvPr>
          <p:cNvSpPr/>
          <p:nvPr/>
        </p:nvSpPr>
        <p:spPr>
          <a:xfrm>
            <a:off x="5436096" y="5144867"/>
            <a:ext cx="1543000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(Slot machine)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B9A92A-73EC-AEC0-5520-7299AC378F06}"/>
              </a:ext>
            </a:extLst>
          </p:cNvPr>
          <p:cNvCxnSpPr>
            <a:cxnSpLocks/>
          </p:cNvCxnSpPr>
          <p:nvPr/>
        </p:nvCxnSpPr>
        <p:spPr>
          <a:xfrm>
            <a:off x="3547441" y="5329533"/>
            <a:ext cx="1554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D3FD87-461A-B7F9-89CA-224780C81497}"/>
              </a:ext>
            </a:extLst>
          </p:cNvPr>
          <p:cNvSpPr txBox="1"/>
          <p:nvPr/>
        </p:nvSpPr>
        <p:spPr>
          <a:xfrm>
            <a:off x="3886307" y="4930923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Action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659E4-49B0-475B-8454-668A6ED8959B}"/>
              </a:ext>
            </a:extLst>
          </p:cNvPr>
          <p:cNvSpPr txBox="1"/>
          <p:nvPr/>
        </p:nvSpPr>
        <p:spPr>
          <a:xfrm>
            <a:off x="3869972" y="5594992"/>
            <a:ext cx="8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Reward</a:t>
            </a:r>
            <a:endParaRPr lang="ko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27AEE1-7E9A-1FD3-ADA2-5174D50CCF97}"/>
              </a:ext>
            </a:extLst>
          </p:cNvPr>
          <p:cNvCxnSpPr/>
          <p:nvPr/>
        </p:nvCxnSpPr>
        <p:spPr>
          <a:xfrm flipH="1">
            <a:off x="3547441" y="5591078"/>
            <a:ext cx="1554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383F44-8080-4748-2B1A-4D8ECAD800EC}"/>
              </a:ext>
            </a:extLst>
          </p:cNvPr>
          <p:cNvSpPr txBox="1"/>
          <p:nvPr/>
        </p:nvSpPr>
        <p:spPr>
          <a:xfrm>
            <a:off x="1691680" y="6051199"/>
            <a:ext cx="4285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Action : </a:t>
            </a:r>
            <a:r>
              <a:rPr lang="ko-KR" altLang="en-US" sz="1400" dirty="0"/>
              <a:t>하나의 </a:t>
            </a:r>
            <a:r>
              <a:rPr lang="en-US" altLang="ko-KR" sz="1400" dirty="0"/>
              <a:t>slot machine </a:t>
            </a:r>
            <a:r>
              <a:rPr lang="ko-KR" altLang="en-US" sz="1400" dirty="0"/>
              <a:t>을 </a:t>
            </a:r>
            <a:r>
              <a:rPr lang="en-US" altLang="ko-KR" sz="1400" dirty="0"/>
              <a:t> </a:t>
            </a:r>
            <a:r>
              <a:rPr lang="ko-KR" altLang="en-US" sz="1400" dirty="0"/>
              <a:t>선택해서 </a:t>
            </a:r>
            <a:r>
              <a:rPr lang="en-US" altLang="ko-KR" sz="1400" dirty="0"/>
              <a:t>play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Reward : coins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State : </a:t>
            </a:r>
            <a:r>
              <a:rPr lang="ko-KR" altLang="en-US" sz="1400" dirty="0"/>
              <a:t>정의되지 않음</a:t>
            </a:r>
          </a:p>
        </p:txBody>
      </p:sp>
    </p:spTree>
    <p:extLst>
      <p:ext uri="{BB962C8B-B14F-4D97-AF65-F5344CB8AC3E}">
        <p14:creationId xmlns:p14="http://schemas.microsoft.com/office/powerpoint/2010/main" val="28844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B277A-95FA-88CD-C618-7D14756D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4FA48-2157-4BCF-F221-708CC475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응용 예 </a:t>
            </a:r>
            <a:r>
              <a:rPr lang="en-US" altLang="ko-KR" dirty="0"/>
              <a:t>(chat</a:t>
            </a:r>
            <a:r>
              <a:rPr lang="ko-KR" altLang="en-US" dirty="0"/>
              <a:t> </a:t>
            </a:r>
            <a:r>
              <a:rPr lang="en-US" altLang="ko-KR" dirty="0"/>
              <a:t>GPT)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65839-D4B9-3DAA-2273-0A4B6E7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DBE405-03FB-2E3A-C7D9-B63CC217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5311213" cy="1154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D89A66-E3DA-8E9B-97C8-08062E9A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30621"/>
            <a:ext cx="5616624" cy="10369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A67EE4-938F-C13C-58E9-921D277AA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354706"/>
            <a:ext cx="5616624" cy="1016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5C435F-58E9-5CCE-3EA0-D4CDEBC00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68" y="5481736"/>
            <a:ext cx="5726834" cy="11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3885-6803-4A09-6DAF-B705F64B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837F3-75D6-72C2-2EC6-089C00A1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 Value</a:t>
            </a:r>
          </a:p>
          <a:p>
            <a:pPr lvl="1"/>
            <a:r>
              <a:rPr lang="en-US" altLang="ko-KR" dirty="0"/>
              <a:t>Probability distribution of slot machine (</a:t>
            </a:r>
            <a:r>
              <a:rPr lang="ko-KR" altLang="en-US" dirty="0"/>
              <a:t>확률분포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Expectation value of slot machine (</a:t>
            </a:r>
            <a:r>
              <a:rPr lang="ko-KR" altLang="en-US" dirty="0" err="1"/>
              <a:t>기댓값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Value</a:t>
            </a:r>
            <a:r>
              <a:rPr lang="en-US" altLang="ko-KR" dirty="0"/>
              <a:t> / </a:t>
            </a:r>
            <a:r>
              <a:rPr lang="en-US" altLang="ko-KR" dirty="0">
                <a:solidFill>
                  <a:srgbClr val="C00000"/>
                </a:solidFill>
              </a:rPr>
              <a:t>Action value </a:t>
            </a:r>
            <a:r>
              <a:rPr lang="en-US" altLang="ko-KR" dirty="0"/>
              <a:t>(</a:t>
            </a:r>
            <a:r>
              <a:rPr lang="ko-KR" altLang="en-US" dirty="0"/>
              <a:t>행동가치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Expectation value of reward resulted from an action</a:t>
            </a:r>
          </a:p>
          <a:p>
            <a:pPr marL="914400" lvl="2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슬롯머신 </a:t>
            </a:r>
            <a:r>
              <a:rPr lang="en-US" altLang="ko-KR" dirty="0"/>
              <a:t>a </a:t>
            </a:r>
            <a:r>
              <a:rPr lang="ko-KR" altLang="en-US" dirty="0"/>
              <a:t>를 선택하여 얻는 코인 개수의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5D263-66AF-3862-4747-BE31D5FE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AE57453-A504-C0F5-BB1C-FC06BEE0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1"/>
          <a:stretch/>
        </p:blipFill>
        <p:spPr>
          <a:xfrm>
            <a:off x="2195736" y="1988840"/>
            <a:ext cx="5400600" cy="8362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E8D428-0D40-DAAA-A986-8E7DAABA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3356992"/>
            <a:ext cx="4804161" cy="57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5E0F9E-0A0D-E74A-8D2E-CB8541FC7A44}"/>
                  </a:ext>
                </a:extLst>
              </p:cNvPr>
              <p:cNvSpPr txBox="1"/>
              <p:nvPr/>
            </p:nvSpPr>
            <p:spPr>
              <a:xfrm>
                <a:off x="2224377" y="5245267"/>
                <a:ext cx="246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or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5E0F9E-0A0D-E74A-8D2E-CB8541FC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377" y="5245267"/>
                <a:ext cx="2461123" cy="276999"/>
              </a:xfrm>
              <a:prstGeom prst="rect">
                <a:avLst/>
              </a:prstGeom>
              <a:blipFill>
                <a:blip r:embed="rId4"/>
                <a:stretch>
                  <a:fillRect l="-4208" t="-28261" r="-47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A77D7-CB3B-A77D-BD58-30A3B190EC09}"/>
                  </a:ext>
                </a:extLst>
              </p:cNvPr>
              <p:cNvSpPr txBox="1"/>
              <p:nvPr/>
            </p:nvSpPr>
            <p:spPr>
              <a:xfrm>
                <a:off x="4924677" y="5229200"/>
                <a:ext cx="1628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0A77D7-CB3B-A77D-BD58-30A3B190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77" y="5229200"/>
                <a:ext cx="1628523" cy="276999"/>
              </a:xfrm>
              <a:prstGeom prst="rect">
                <a:avLst/>
              </a:prstGeom>
              <a:blipFill>
                <a:blip r:embed="rId5"/>
                <a:stretch>
                  <a:fillRect l="-3371" r="-374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58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3FFF6-FFDB-8FC6-0A5A-E4D72350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D22AE-C641-323F-F8EA-A3874FD0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C3B7F-3057-4BDA-5100-C85FE691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Estimation of Action Value</a:t>
            </a:r>
          </a:p>
          <a:p>
            <a:pPr marL="457200" lvl="1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두 대의 </a:t>
            </a:r>
            <a:r>
              <a:rPr lang="en-US" altLang="ko-KR" dirty="0"/>
              <a:t>slot machine </a:t>
            </a:r>
            <a:r>
              <a:rPr lang="ko-KR" altLang="en-US" dirty="0"/>
              <a:t>으로 한번 </a:t>
            </a:r>
            <a:r>
              <a:rPr lang="en-US" altLang="ko-KR" dirty="0"/>
              <a:t>play </a:t>
            </a:r>
            <a:r>
              <a:rPr lang="ko-KR" altLang="en-US" dirty="0"/>
              <a:t>하여 얻은 결과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두 대의 </a:t>
            </a:r>
            <a:r>
              <a:rPr lang="en-US" altLang="ko-KR" dirty="0"/>
              <a:t>slot machine </a:t>
            </a:r>
            <a:r>
              <a:rPr lang="ko-KR" altLang="en-US" dirty="0"/>
              <a:t>으로 세번 </a:t>
            </a:r>
            <a:r>
              <a:rPr lang="en-US" altLang="ko-KR" dirty="0"/>
              <a:t>play </a:t>
            </a:r>
            <a:r>
              <a:rPr lang="ko-KR" altLang="en-US" dirty="0"/>
              <a:t>하여 얻은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5B6E5-1F3A-B122-DF8F-C3DA2293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98FB2C0-C1EF-46BE-A730-B5902DCD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2"/>
          <a:stretch/>
        </p:blipFill>
        <p:spPr>
          <a:xfrm>
            <a:off x="1459461" y="2132856"/>
            <a:ext cx="2896516" cy="1021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DBF992-124F-C6D6-8D77-7ACAED67FED1}"/>
                  </a:ext>
                </a:extLst>
              </p:cNvPr>
              <p:cNvSpPr txBox="1"/>
              <p:nvPr/>
            </p:nvSpPr>
            <p:spPr>
              <a:xfrm>
                <a:off x="4573924" y="2363078"/>
                <a:ext cx="1073114" cy="661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DBF992-124F-C6D6-8D77-7ACAED67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24" y="2363078"/>
                <a:ext cx="1073114" cy="661720"/>
              </a:xfrm>
              <a:prstGeom prst="rect">
                <a:avLst/>
              </a:prstGeom>
              <a:blipFill>
                <a:blip r:embed="rId3"/>
                <a:stretch>
                  <a:fillRect b="-4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D9402E7-948F-76B7-31A3-B1F9EF2F3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9"/>
          <a:stretch/>
        </p:blipFill>
        <p:spPr>
          <a:xfrm>
            <a:off x="1439468" y="4124310"/>
            <a:ext cx="4407126" cy="1083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3E65F8-CC42-6A38-F9F3-D903490D4EAA}"/>
                  </a:ext>
                </a:extLst>
              </p:cNvPr>
              <p:cNvSpPr txBox="1"/>
              <p:nvPr/>
            </p:nvSpPr>
            <p:spPr>
              <a:xfrm>
                <a:off x="4499992" y="5333762"/>
                <a:ext cx="2551981" cy="1099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0+1+5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1600" b="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1+0+0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=0.333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3E65F8-CC42-6A38-F9F3-D903490D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333762"/>
                <a:ext cx="2551981" cy="10995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5BA84-A4A3-8E95-8E07-CE897C58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449D67-117B-D0AD-7C42-E9740603B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Estimation of Action Value </a:t>
                </a:r>
              </a:p>
              <a:p>
                <a:pPr lvl="1"/>
                <a:r>
                  <a:rPr lang="ko-KR" altLang="en-US" dirty="0"/>
                  <a:t>하나의 </a:t>
                </a:r>
                <a:r>
                  <a:rPr lang="en-US" altLang="ko-KR" dirty="0"/>
                  <a:t>slot machine </a:t>
                </a:r>
                <a:r>
                  <a:rPr lang="ko-KR" altLang="en-US" dirty="0"/>
                  <a:t>에 대하여</a:t>
                </a:r>
                <a:endParaRPr lang="en-US" altLang="ko-KR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번째 </a:t>
                </a:r>
                <a:r>
                  <a:rPr lang="en-US" altLang="ko-KR" sz="1400" dirty="0"/>
                  <a:t>action </a:t>
                </a:r>
                <a:r>
                  <a:rPr lang="ko-KR" altLang="en-US" sz="1400" dirty="0"/>
                  <a:t>에서의 </a:t>
                </a:r>
                <a:r>
                  <a:rPr lang="en-US" altLang="ko-KR" sz="1400" dirty="0"/>
                  <a:t>reward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번째 </a:t>
                </a:r>
                <a:r>
                  <a:rPr lang="en-US" altLang="ko-KR" sz="1400" dirty="0"/>
                  <a:t>action </a:t>
                </a:r>
                <a:r>
                  <a:rPr lang="ko-KR" altLang="en-US" sz="1400" dirty="0"/>
                  <a:t>에서의 </a:t>
                </a:r>
                <a:r>
                  <a:rPr lang="en-US" altLang="ko-KR" sz="1400" dirty="0"/>
                  <a:t>action value </a:t>
                </a:r>
                <a:r>
                  <a:rPr lang="ko-KR" altLang="en-US" sz="1400" dirty="0"/>
                  <a:t>의 추정치</a:t>
                </a:r>
                <a:endParaRPr lang="en-US" altLang="ko-KR" sz="1400" dirty="0"/>
              </a:p>
              <a:p>
                <a:pPr marL="914400" lvl="2" indent="0">
                  <a:buNone/>
                </a:pPr>
                <a:endParaRPr lang="en-US" altLang="ko-KR" sz="1400" dirty="0"/>
              </a:p>
              <a:p>
                <a:pPr marL="914400" lvl="2" indent="0">
                  <a:buNone/>
                </a:pPr>
                <a:endParaRPr lang="en-US" altLang="ko-KR" sz="1400" dirty="0"/>
              </a:p>
              <a:p>
                <a:pPr marL="914400" lvl="2" indent="0">
                  <a:buNone/>
                </a:pPr>
                <a:endParaRPr lang="en-US" altLang="ko-KR" sz="1400" dirty="0"/>
              </a:p>
              <a:p>
                <a:pPr marL="800100" lvl="1">
                  <a:buFont typeface="맑은 고딕" panose="020B0503020000020004" pitchFamily="50" charset="-127"/>
                  <a:buChar char="–"/>
                </a:pPr>
                <a:r>
                  <a:rPr lang="en-US" altLang="ko-KR" dirty="0"/>
                  <a:t>Incremental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equation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449D67-117B-D0AD-7C42-E9740603B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F4209-4E07-693A-E4FE-FAE4829C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ED7413-2221-4D78-409A-CD247BB0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2" r="34401"/>
          <a:stretch/>
        </p:blipFill>
        <p:spPr>
          <a:xfrm>
            <a:off x="1600250" y="2653803"/>
            <a:ext cx="1728192" cy="52756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9EE415-98CE-1263-C600-4D2392D5D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48" y="3676632"/>
            <a:ext cx="1662279" cy="415570"/>
          </a:xfrm>
          <a:prstGeom prst="rect">
            <a:avLst/>
          </a:prstGeom>
        </p:spPr>
      </p:pic>
      <p:pic>
        <p:nvPicPr>
          <p:cNvPr id="12" name="그림 11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BA576261-524A-528C-CC45-7E10CBB8D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8" r="30887"/>
          <a:stretch/>
        </p:blipFill>
        <p:spPr>
          <a:xfrm>
            <a:off x="1600250" y="3676632"/>
            <a:ext cx="2035646" cy="17391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B88799-2A92-E37F-2E4A-98873B4B01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3" r="33441"/>
          <a:stretch/>
        </p:blipFill>
        <p:spPr>
          <a:xfrm>
            <a:off x="1835696" y="5415750"/>
            <a:ext cx="1574468" cy="41099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6" name="그림 15" descr="텍스트, 라인, 도표, 폰트이(가) 표시된 사진&#10;&#10;자동 생성된 설명">
            <a:extLst>
              <a:ext uri="{FF2B5EF4-FFF2-40B4-BE49-F238E27FC236}">
                <a16:creationId xmlns:a16="http://schemas.microsoft.com/office/drawing/2014/main" id="{0979F7E4-1420-2818-FC7B-1244C465FA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/>
          <a:stretch/>
        </p:blipFill>
        <p:spPr>
          <a:xfrm>
            <a:off x="5773296" y="3660557"/>
            <a:ext cx="3150339" cy="1739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83AD9-1474-0E80-D895-1BE5D217B8F4}"/>
                  </a:ext>
                </a:extLst>
              </p:cNvPr>
              <p:cNvSpPr txBox="1"/>
              <p:nvPr/>
            </p:nvSpPr>
            <p:spPr>
              <a:xfrm>
                <a:off x="1819970" y="6141239"/>
                <a:ext cx="2244974" cy="397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en-US" altLang="ko-KR" sz="1400" i="1" dirty="0"/>
                  <a:t>learning rate (</a:t>
                </a:r>
                <a:r>
                  <a:rPr lang="ko-KR" altLang="en-US" sz="1400" i="1" dirty="0" err="1"/>
                  <a:t>학습률</a:t>
                </a:r>
                <a:r>
                  <a:rPr lang="en-US" altLang="ko-KR" sz="1400" i="1" dirty="0"/>
                  <a:t>)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83AD9-1474-0E80-D895-1BE5D217B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70" y="6141239"/>
                <a:ext cx="2244974" cy="397673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5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8A45-8F4D-DA00-68D1-4194C8CA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A19B-81DF-C543-74E5-12E6D0A9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of Player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Exploitation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lvl="2" indent="-285750">
              <a:buFont typeface="맑은 고딕" panose="020B0503020000020004" pitchFamily="50" charset="-127"/>
              <a:buChar char="–"/>
            </a:pPr>
            <a:r>
              <a:rPr lang="ko-KR" altLang="en-US" dirty="0"/>
              <a:t>지금까지 </a:t>
            </a:r>
            <a:r>
              <a:rPr lang="en-US" altLang="ko-KR" dirty="0"/>
              <a:t>play </a:t>
            </a:r>
            <a:r>
              <a:rPr lang="ko-KR" altLang="en-US" dirty="0"/>
              <a:t>한 결과를 바탕으로 가장 좋아 보이는 </a:t>
            </a:r>
            <a:r>
              <a:rPr lang="en-US" altLang="ko-KR" dirty="0"/>
              <a:t>slot machine (action)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857250" lvl="2" indent="0">
              <a:buNone/>
            </a:pPr>
            <a:r>
              <a:rPr lang="ko-KR" altLang="en-US" dirty="0"/>
              <a:t>☞  현재의 </a:t>
            </a:r>
            <a:r>
              <a:rPr lang="en-US" altLang="ko-KR" dirty="0"/>
              <a:t>Value </a:t>
            </a:r>
            <a:r>
              <a:rPr lang="ko-KR" altLang="en-US" dirty="0"/>
              <a:t>가 가장 높은 </a:t>
            </a:r>
            <a:r>
              <a:rPr lang="en-US" altLang="ko-KR" dirty="0"/>
              <a:t>slot machine </a:t>
            </a:r>
            <a:r>
              <a:rPr lang="ko-KR" altLang="en-US" dirty="0"/>
              <a:t>선택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greedy</a:t>
            </a:r>
          </a:p>
          <a:p>
            <a:pPr marL="857250" lvl="2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/>
              <a:t>Exploration (</a:t>
            </a:r>
            <a:r>
              <a:rPr lang="ko-KR" altLang="en-US" dirty="0"/>
              <a:t>탐색</a:t>
            </a:r>
            <a:r>
              <a:rPr lang="en-US" altLang="ko-KR" dirty="0"/>
              <a:t>)</a:t>
            </a:r>
          </a:p>
          <a:p>
            <a:pPr marL="1200150" lvl="2" indent="-342900">
              <a:buFont typeface="맑은 고딕" panose="020B0503020000020004" pitchFamily="50" charset="-127"/>
              <a:buChar char="–"/>
            </a:pPr>
            <a:r>
              <a:rPr lang="ko-KR" altLang="en-US" dirty="0"/>
              <a:t>어떠한 </a:t>
            </a:r>
            <a:r>
              <a:rPr lang="en-US" altLang="ko-KR" dirty="0"/>
              <a:t>action </a:t>
            </a:r>
            <a:r>
              <a:rPr lang="ko-KR" altLang="en-US" dirty="0"/>
              <a:t>이 가치가 있는 지를 정확하게 추정하기 위해 다양한 </a:t>
            </a:r>
            <a:r>
              <a:rPr lang="en-US" altLang="ko-KR" dirty="0"/>
              <a:t>slot machine (action) </a:t>
            </a:r>
            <a:r>
              <a:rPr lang="ko-KR" altLang="en-US" dirty="0"/>
              <a:t>의 선택을 시도함</a:t>
            </a:r>
            <a:r>
              <a:rPr lang="en-US" altLang="ko-KR" dirty="0"/>
              <a:t> </a:t>
            </a:r>
          </a:p>
          <a:p>
            <a:pPr marL="857250" lvl="2" indent="0">
              <a:buNone/>
            </a:pPr>
            <a:r>
              <a:rPr lang="ko-KR" altLang="en-US" dirty="0"/>
              <a:t>☞ 무작위로 </a:t>
            </a:r>
            <a:r>
              <a:rPr lang="en-US" altLang="ko-KR" dirty="0"/>
              <a:t>slot machine </a:t>
            </a:r>
            <a:r>
              <a:rPr lang="ko-KR" altLang="en-US" dirty="0"/>
              <a:t>을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6BA11-DBCC-6149-A7E5-4AAA43E3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6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A420C-9BDC-1195-C29B-BA8BCE7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24E6B-DB2C-1F50-7352-C5D894C2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of Player</a:t>
            </a:r>
          </a:p>
          <a:p>
            <a:pPr lvl="1"/>
            <a:r>
              <a:rPr lang="el-GR" altLang="ko-KR" dirty="0">
                <a:solidFill>
                  <a:srgbClr val="C00000"/>
                </a:solidFill>
              </a:rPr>
              <a:t>ε</a:t>
            </a:r>
            <a:r>
              <a:rPr lang="en-US" altLang="ko-KR" dirty="0">
                <a:solidFill>
                  <a:srgbClr val="C00000"/>
                </a:solidFill>
              </a:rPr>
              <a:t>-greedy</a:t>
            </a:r>
          </a:p>
          <a:p>
            <a:pPr marL="1079500" lvl="3" indent="-271463">
              <a:buFont typeface="Arial" panose="020B0604020202020204" pitchFamily="34" charset="0"/>
              <a:buChar char="•"/>
            </a:pPr>
            <a:r>
              <a:rPr lang="en-US" altLang="ko-KR" sz="1600" dirty="0"/>
              <a:t>exploitation &amp; exploration</a:t>
            </a:r>
          </a:p>
          <a:p>
            <a:pPr marL="1085850" lvl="2" indent="-285750"/>
            <a:r>
              <a:rPr lang="el-GR" altLang="ko-KR" dirty="0"/>
              <a:t>ε</a:t>
            </a:r>
            <a:r>
              <a:rPr lang="en-US" altLang="ko-KR" dirty="0"/>
              <a:t> (0≤</a:t>
            </a:r>
            <a:r>
              <a:rPr lang="el-GR" altLang="ko-KR" dirty="0"/>
              <a:t>ε</a:t>
            </a:r>
            <a:r>
              <a:rPr lang="en-US" altLang="ko-KR" dirty="0"/>
              <a:t>≤1) </a:t>
            </a:r>
            <a:r>
              <a:rPr lang="ko-KR" altLang="en-US" dirty="0"/>
              <a:t>의 확률로 </a:t>
            </a:r>
            <a:r>
              <a:rPr lang="en-US" altLang="ko-KR" dirty="0"/>
              <a:t>exploration , 1-</a:t>
            </a:r>
            <a:r>
              <a:rPr lang="el-GR" altLang="ko-KR" dirty="0"/>
              <a:t> ε</a:t>
            </a:r>
            <a:r>
              <a:rPr lang="en-US" altLang="ko-KR" dirty="0"/>
              <a:t> </a:t>
            </a:r>
            <a:r>
              <a:rPr lang="ko-KR" altLang="en-US" dirty="0"/>
              <a:t>의 확률로 </a:t>
            </a:r>
            <a:r>
              <a:rPr lang="en-US" altLang="ko-KR" dirty="0"/>
              <a:t>exploitation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6E77E-086E-DF14-33E2-DAF08F11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F664C9-4819-60B8-2DD0-D729BEA6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21" y="5397683"/>
            <a:ext cx="4420217" cy="8192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1AC7BB-29BB-6463-9ABA-48F24458E8ED}"/>
              </a:ext>
            </a:extLst>
          </p:cNvPr>
          <p:cNvGrpSpPr/>
          <p:nvPr/>
        </p:nvGrpSpPr>
        <p:grpSpPr>
          <a:xfrm>
            <a:off x="1835696" y="2708920"/>
            <a:ext cx="4227057" cy="2218996"/>
            <a:chOff x="1043608" y="3747450"/>
            <a:chExt cx="4227057" cy="221899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4444318-92B3-CBAD-0FC5-D31CE63ED34B}"/>
                </a:ext>
              </a:extLst>
            </p:cNvPr>
            <p:cNvSpPr/>
            <p:nvPr/>
          </p:nvSpPr>
          <p:spPr>
            <a:xfrm>
              <a:off x="1043608" y="4725144"/>
              <a:ext cx="720080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A57B528-C81C-2A77-5BC2-C2334D41582D}"/>
                </a:ext>
              </a:extLst>
            </p:cNvPr>
            <p:cNvSpPr/>
            <p:nvPr/>
          </p:nvSpPr>
          <p:spPr>
            <a:xfrm>
              <a:off x="2771800" y="4221088"/>
              <a:ext cx="1368152" cy="5760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exploration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4F78721-D95F-B255-B2C4-8D8566DBF39D}"/>
                </a:ext>
              </a:extLst>
            </p:cNvPr>
            <p:cNvSpPr/>
            <p:nvPr/>
          </p:nvSpPr>
          <p:spPr>
            <a:xfrm>
              <a:off x="2771800" y="5390382"/>
              <a:ext cx="1368152" cy="5760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exploitation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5D9175E-5F58-6E69-3C43-0EA764B854E3}"/>
                </a:ext>
              </a:extLst>
            </p:cNvPr>
            <p:cNvCxnSpPr>
              <a:stCxn id="7" idx="7"/>
              <a:endCxn id="10" idx="1"/>
            </p:cNvCxnSpPr>
            <p:nvPr/>
          </p:nvCxnSpPr>
          <p:spPr>
            <a:xfrm flipV="1">
              <a:off x="1658235" y="4509120"/>
              <a:ext cx="1113565" cy="300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958A330-B7E2-243E-BC71-6011884D286E}"/>
                </a:ext>
              </a:extLst>
            </p:cNvPr>
            <p:cNvCxnSpPr>
              <a:stCxn id="7" idx="5"/>
              <a:endCxn id="11" idx="1"/>
            </p:cNvCxnSpPr>
            <p:nvPr/>
          </p:nvCxnSpPr>
          <p:spPr>
            <a:xfrm>
              <a:off x="1658235" y="5216845"/>
              <a:ext cx="1113565" cy="461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B4AFE6-A687-1FFD-506A-C155EF41D455}"/>
                </a:ext>
              </a:extLst>
            </p:cNvPr>
            <p:cNvSpPr txBox="1"/>
            <p:nvPr/>
          </p:nvSpPr>
          <p:spPr>
            <a:xfrm>
              <a:off x="1950202" y="433623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sz="1400" dirty="0"/>
                <a:t>ε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304CC6-CF4B-D24A-7B9B-7D305E437AF0}"/>
                </a:ext>
              </a:extLst>
            </p:cNvPr>
            <p:cNvSpPr txBox="1"/>
            <p:nvPr/>
          </p:nvSpPr>
          <p:spPr>
            <a:xfrm>
              <a:off x="1944053" y="548573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1-</a:t>
              </a:r>
              <a:r>
                <a:rPr lang="el-GR" altLang="ko-KR" sz="1400" dirty="0"/>
                <a:t>ε</a:t>
              </a:r>
              <a:endParaRPr lang="ko-KR" altLang="en-US" sz="14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B65BECB-5004-884A-196F-8BBB881B9A7D}"/>
                </a:ext>
              </a:extLst>
            </p:cNvPr>
            <p:cNvSpPr/>
            <p:nvPr/>
          </p:nvSpPr>
          <p:spPr>
            <a:xfrm>
              <a:off x="4533437" y="5390382"/>
              <a:ext cx="720080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Best arm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D9599A0-D747-09AE-1C28-F04AC49B4A1B}"/>
                </a:ext>
              </a:extLst>
            </p:cNvPr>
            <p:cNvCxnSpPr>
              <a:stCxn id="11" idx="3"/>
              <a:endCxn id="18" idx="2"/>
            </p:cNvCxnSpPr>
            <p:nvPr/>
          </p:nvCxnSpPr>
          <p:spPr>
            <a:xfrm>
              <a:off x="4139952" y="5678414"/>
              <a:ext cx="393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D66455F-E7DD-50BB-28B8-BFA70540A0A7}"/>
                </a:ext>
              </a:extLst>
            </p:cNvPr>
            <p:cNvSpPr/>
            <p:nvPr/>
          </p:nvSpPr>
          <p:spPr>
            <a:xfrm>
              <a:off x="4550585" y="3747450"/>
              <a:ext cx="720080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Arm #1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CFFA2D1-FADE-2DE5-2717-0796C38BBA23}"/>
                </a:ext>
              </a:extLst>
            </p:cNvPr>
            <p:cNvSpPr/>
            <p:nvPr/>
          </p:nvSpPr>
          <p:spPr>
            <a:xfrm>
              <a:off x="4550585" y="4584131"/>
              <a:ext cx="720080" cy="5760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Arm #N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6316127-9EA5-80F1-2CE2-92F577616D3E}"/>
                </a:ext>
              </a:extLst>
            </p:cNvPr>
            <p:cNvCxnSpPr>
              <a:cxnSpLocks/>
              <a:stCxn id="10" idx="3"/>
              <a:endCxn id="21" idx="2"/>
            </p:cNvCxnSpPr>
            <p:nvPr/>
          </p:nvCxnSpPr>
          <p:spPr>
            <a:xfrm flipV="1">
              <a:off x="4139952" y="4035482"/>
              <a:ext cx="410633" cy="473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C64E29B-B414-49F1-46D6-42742DD56517}"/>
                </a:ext>
              </a:extLst>
            </p:cNvPr>
            <p:cNvCxnSpPr>
              <a:stCxn id="10" idx="3"/>
              <a:endCxn id="22" idx="2"/>
            </p:cNvCxnSpPr>
            <p:nvPr/>
          </p:nvCxnSpPr>
          <p:spPr>
            <a:xfrm>
              <a:off x="4139952" y="4509120"/>
              <a:ext cx="410633" cy="3630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E2E7BC-120E-0E74-6FAA-5A9DF36D0331}"/>
                </a:ext>
              </a:extLst>
            </p:cNvPr>
            <p:cNvSpPr txBox="1"/>
            <p:nvPr/>
          </p:nvSpPr>
          <p:spPr>
            <a:xfrm>
              <a:off x="4732616" y="42991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︙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48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6D565-B729-6608-6AB6-823D63F4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Bandit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4A5D8-B83D-CF87-390E-973F739A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Slot Machine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(ex)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B0F66-323D-CC44-9011-9988DB8D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9FDAAD-7BAD-559B-BC16-11CBEE0BF38B}"/>
              </a:ext>
            </a:extLst>
          </p:cNvPr>
          <p:cNvGrpSpPr/>
          <p:nvPr/>
        </p:nvGrpSpPr>
        <p:grpSpPr>
          <a:xfrm>
            <a:off x="1619672" y="1952835"/>
            <a:ext cx="4824536" cy="2376264"/>
            <a:chOff x="1691680" y="1700808"/>
            <a:chExt cx="5601482" cy="25292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813C48-8F99-0AFA-7EF7-1E972089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1700808"/>
              <a:ext cx="5601482" cy="117173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FA6653-12E4-8C3E-7007-C1F70861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2654" y="2924944"/>
              <a:ext cx="5439534" cy="130510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FF0A0A0-531A-A669-4BEB-CDE2F3CA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744714"/>
            <a:ext cx="4334734" cy="1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</TotalTime>
  <Words>535</Words>
  <Application>Microsoft Office PowerPoint</Application>
  <PresentationFormat>화면 슬라이드 쇼(4:3)</PresentationFormat>
  <Paragraphs>155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Wingdings</vt:lpstr>
      <vt:lpstr>Office 테마</vt:lpstr>
      <vt:lpstr>Bandit Algorithm</vt:lpstr>
      <vt:lpstr>Bandit Problem</vt:lpstr>
      <vt:lpstr>Bandit Problem</vt:lpstr>
      <vt:lpstr>Bandit Problem</vt:lpstr>
      <vt:lpstr>Bandit Problem</vt:lpstr>
      <vt:lpstr>Bandit Problem</vt:lpstr>
      <vt:lpstr>Bandit Problem</vt:lpstr>
      <vt:lpstr>Bandit Problem</vt:lpstr>
      <vt:lpstr>Bandit Algorithm</vt:lpstr>
      <vt:lpstr>Bandit Algorithm</vt:lpstr>
      <vt:lpstr>Bandit Algorithm</vt:lpstr>
      <vt:lpstr>Bandit Algorithm</vt:lpstr>
      <vt:lpstr>Bandit Algorithm</vt:lpstr>
      <vt:lpstr>Bandit Algorithm</vt:lpstr>
      <vt:lpstr>Quiz</vt:lpstr>
      <vt:lpstr>Non-stationary Bandit Problem</vt:lpstr>
      <vt:lpstr>Non-stationary Bandit Problem</vt:lpstr>
      <vt:lpstr>Non-Stationary Bandit Problem</vt:lpstr>
      <vt:lpstr>Non-Stationary Bandit Problem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268</cp:revision>
  <cp:lastPrinted>2021-03-17T00:45:04Z</cp:lastPrinted>
  <dcterms:created xsi:type="dcterms:W3CDTF">2009-10-31T07:50:36Z</dcterms:created>
  <dcterms:modified xsi:type="dcterms:W3CDTF">2025-03-01T04:51:51Z</dcterms:modified>
</cp:coreProperties>
</file>