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94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7" r:id="rId11"/>
    <p:sldId id="328" r:id="rId12"/>
    <p:sldId id="329" r:id="rId13"/>
    <p:sldId id="331" r:id="rId14"/>
    <p:sldId id="336" r:id="rId15"/>
    <p:sldId id="334" r:id="rId16"/>
    <p:sldId id="333" r:id="rId17"/>
    <p:sldId id="330" r:id="rId18"/>
    <p:sldId id="332" r:id="rId19"/>
    <p:sldId id="337" r:id="rId20"/>
    <p:sldId id="346" r:id="rId21"/>
    <p:sldId id="345" r:id="rId22"/>
    <p:sldId id="338" r:id="rId23"/>
    <p:sldId id="339" r:id="rId24"/>
    <p:sldId id="340" r:id="rId25"/>
    <p:sldId id="341" r:id="rId26"/>
    <p:sldId id="343" r:id="rId27"/>
    <p:sldId id="342" r:id="rId28"/>
    <p:sldId id="347" r:id="rId29"/>
    <p:sldId id="344" r:id="rId30"/>
  </p:sldIdLst>
  <p:sldSz cx="9144000" cy="6858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102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1800" cy="49901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901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6678"/>
            <a:ext cx="2971800" cy="499011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9011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60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6677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7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385-37EA-47CE-ABEE-6F26E056C0C8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2025-03-19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0" Type="http://schemas.openxmlformats.org/officeDocument/2006/relationships/image" Target="../media/image33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5" Type="http://schemas.openxmlformats.org/officeDocument/2006/relationships/image" Target="../media/image990.png"/><Relationship Id="rId4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9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05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5" Type="http://schemas.openxmlformats.org/officeDocument/2006/relationships/image" Target="../media/image108.png"/><Relationship Id="rId4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10.png"/><Relationship Id="rId4" Type="http://schemas.openxmlformats.org/officeDocument/2006/relationships/image" Target="../media/image10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Markov Decision Process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Prof. Tae-</a:t>
            </a:r>
            <a:r>
              <a:rPr lang="en-US" altLang="ko-KR" sz="2000" dirty="0" err="1"/>
              <a:t>Hyoung</a:t>
            </a:r>
            <a:r>
              <a:rPr lang="en-US" altLang="ko-KR" sz="2000" dirty="0"/>
              <a:t> Park</a:t>
            </a:r>
          </a:p>
          <a:p>
            <a:r>
              <a:rPr lang="en-US" altLang="ko-KR" sz="2000" dirty="0"/>
              <a:t>Dept. of Intelligent Systems &amp; Robotics,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4070-5653-E523-8E42-12E37A5B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Example – 2 Grids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FB2353-25D8-FFE1-CD9C-FC927072E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Search the optimal policy</a:t>
                </a:r>
              </a:p>
              <a:p>
                <a:pPr lvl="1"/>
                <a:r>
                  <a:rPr lang="en-US" altLang="ko-KR" dirty="0"/>
                  <a:t>Deterministic policy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State-value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FB2353-25D8-FFE1-CD9C-FC927072E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E975B-1FAE-7A1E-E1AD-AB89F24C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B347395-6791-EFB4-60E3-8B3EC061A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/>
          <a:stretch/>
        </p:blipFill>
        <p:spPr>
          <a:xfrm>
            <a:off x="1331640" y="2132856"/>
            <a:ext cx="2629856" cy="18002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6222B54-4B95-6E69-3ECD-07331EAF3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4"/>
          <a:stretch/>
        </p:blipFill>
        <p:spPr>
          <a:xfrm>
            <a:off x="5364088" y="1477220"/>
            <a:ext cx="1250363" cy="24558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BC78C2-512B-C635-F3D2-6029A6C32328}"/>
              </a:ext>
            </a:extLst>
          </p:cNvPr>
          <p:cNvCxnSpPr/>
          <p:nvPr/>
        </p:nvCxnSpPr>
        <p:spPr>
          <a:xfrm>
            <a:off x="3779912" y="2708920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D243FE-F410-B77D-B744-8D43A25DCE8D}"/>
              </a:ext>
            </a:extLst>
          </p:cNvPr>
          <p:cNvSpPr txBox="1"/>
          <p:nvPr/>
        </p:nvSpPr>
        <p:spPr>
          <a:xfrm>
            <a:off x="5178460" y="3933052"/>
            <a:ext cx="182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(backup diagram)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02CD0E-4FD0-3F4D-47C9-986A85382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954" y="4896768"/>
            <a:ext cx="3231046" cy="1250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AFF5BC-BAB1-BE53-E425-B0501AF5B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764" y="4838000"/>
            <a:ext cx="3516036" cy="1309743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D1027C-52EB-468D-6278-DF0391069EAE}"/>
              </a:ext>
            </a:extLst>
          </p:cNvPr>
          <p:cNvCxnSpPr/>
          <p:nvPr/>
        </p:nvCxnSpPr>
        <p:spPr>
          <a:xfrm flipH="1">
            <a:off x="4139952" y="3573016"/>
            <a:ext cx="1152128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클립아트, 일러스트레이션, 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98D8090F-A18A-31EE-DB9E-9F0D93F9B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8"/>
          <a:stretch/>
        </p:blipFill>
        <p:spPr>
          <a:xfrm>
            <a:off x="7250558" y="2348880"/>
            <a:ext cx="1628271" cy="8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716D9-7982-09C6-C1CC-204A2C76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Example - 2 Grids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2267E-1CA0-0FA3-18CA-56C94039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Search the optimal policy</a:t>
            </a:r>
          </a:p>
          <a:p>
            <a:pPr lvl="1"/>
            <a:r>
              <a:rPr lang="en-US" altLang="ko-KR" dirty="0"/>
              <a:t>State-value graph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D0C0C-15C7-578B-D7BD-312FCC66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0BE7AC9-0DC7-C2B6-CD8B-D64D20E8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4"/>
          <a:stretch/>
        </p:blipFill>
        <p:spPr>
          <a:xfrm>
            <a:off x="2699792" y="2244907"/>
            <a:ext cx="3365673" cy="2368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E29EAB-D2F3-1D9E-1A6F-C392D1941B7F}"/>
                  </a:ext>
                </a:extLst>
              </p:cNvPr>
              <p:cNvSpPr txBox="1"/>
              <p:nvPr/>
            </p:nvSpPr>
            <p:spPr>
              <a:xfrm>
                <a:off x="3131840" y="5011674"/>
                <a:ext cx="835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E29EAB-D2F3-1D9E-1A6F-C392D194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011674"/>
                <a:ext cx="835036" cy="276999"/>
              </a:xfrm>
              <a:prstGeom prst="rect">
                <a:avLst/>
              </a:prstGeom>
              <a:blipFill>
                <a:blip r:embed="rId3"/>
                <a:stretch>
                  <a:fillRect l="-5109" r="-73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F0B3B0B-1B0D-EB02-FA60-A3448F11CBCB}"/>
              </a:ext>
            </a:extLst>
          </p:cNvPr>
          <p:cNvSpPr txBox="1"/>
          <p:nvPr/>
        </p:nvSpPr>
        <p:spPr>
          <a:xfrm>
            <a:off x="2195736" y="496550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70089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A8AE4-509B-DB60-9043-C5023E2B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22E52-FF16-1913-B692-F15A1A32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Reward (</a:t>
            </a:r>
            <a:r>
              <a:rPr lang="ko-KR" altLang="en-US" dirty="0"/>
              <a:t>보상 기대치</a:t>
            </a:r>
            <a:r>
              <a:rPr lang="en-US" altLang="ko-KR" dirty="0"/>
              <a:t>) – stochastic case</a:t>
            </a:r>
          </a:p>
          <a:p>
            <a:pPr marL="457200" lvl="1" indent="0">
              <a:buNone/>
            </a:pPr>
            <a:r>
              <a:rPr lang="en-US" altLang="ko-KR" sz="1600" dirty="0"/>
              <a:t>(ex) </a:t>
            </a:r>
            <a:r>
              <a:rPr lang="ko-KR" altLang="en-US" sz="1600" dirty="0"/>
              <a:t>주사위 </a:t>
            </a:r>
            <a:r>
              <a:rPr lang="en-US" altLang="ko-KR" sz="1600" dirty="0"/>
              <a:t>+ </a:t>
            </a:r>
            <a:r>
              <a:rPr lang="ko-KR" altLang="en-US" sz="1600" dirty="0"/>
              <a:t>동전 던지기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0651DB-7FB7-3FFB-5F34-0DC73BA8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CED8E6DC-D6DD-A84A-A4C4-57C8000AE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4"/>
          <a:stretch/>
        </p:blipFill>
        <p:spPr>
          <a:xfrm>
            <a:off x="755577" y="2204864"/>
            <a:ext cx="2953244" cy="1995491"/>
          </a:xfrm>
          <a:prstGeom prst="rect">
            <a:avLst/>
          </a:prstGeom>
        </p:spPr>
      </p:pic>
      <p:pic>
        <p:nvPicPr>
          <p:cNvPr id="8" name="그림 7" descr="텍스트, 라인, 스크린샷, 폰트이(가) 표시된 사진&#10;&#10;자동 생성된 설명">
            <a:extLst>
              <a:ext uri="{FF2B5EF4-FFF2-40B4-BE49-F238E27FC236}">
                <a16:creationId xmlns:a16="http://schemas.microsoft.com/office/drawing/2014/main" id="{AAD3D492-2AC3-9183-7363-8C4362D6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6"/>
          <a:stretch/>
        </p:blipFill>
        <p:spPr>
          <a:xfrm>
            <a:off x="4572000" y="2204864"/>
            <a:ext cx="3674152" cy="1859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4713F-89F0-7199-691C-BFBB9AA370A8}"/>
              </a:ext>
            </a:extLst>
          </p:cNvPr>
          <p:cNvSpPr txBox="1"/>
          <p:nvPr/>
        </p:nvSpPr>
        <p:spPr>
          <a:xfrm>
            <a:off x="5748011" y="1922838"/>
            <a:ext cx="1610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(backup</a:t>
            </a:r>
            <a:r>
              <a:rPr lang="ko-KR" altLang="en-US" sz="1400" dirty="0"/>
              <a:t> </a:t>
            </a:r>
            <a:r>
              <a:rPr lang="en-US" altLang="ko-KR" sz="1400" dirty="0"/>
              <a:t>diagram)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79151-3063-62F7-BD49-F6DD058799E4}"/>
                  </a:ext>
                </a:extLst>
              </p:cNvPr>
              <p:cNvSpPr txBox="1"/>
              <p:nvPr/>
            </p:nvSpPr>
            <p:spPr>
              <a:xfrm>
                <a:off x="1658613" y="4510490"/>
                <a:ext cx="29532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주사위의 눈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동전의 앞</a:t>
                </a:r>
                <a:r>
                  <a:rPr lang="en-US" altLang="ko-KR" sz="1400" dirty="0"/>
                  <a:t>(1), </a:t>
                </a:r>
                <a:r>
                  <a:rPr lang="ko-KR" altLang="en-US" sz="1400" dirty="0"/>
                  <a:t>뒤</a:t>
                </a:r>
                <a:r>
                  <a:rPr lang="en-US" altLang="ko-KR" sz="1400" dirty="0"/>
                  <a:t>(0)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79151-3063-62F7-BD49-F6DD0587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13" y="4510490"/>
                <a:ext cx="2953244" cy="215444"/>
              </a:xfrm>
              <a:prstGeom prst="rect">
                <a:avLst/>
              </a:prstGeom>
              <a:blipFill>
                <a:blip r:embed="rId4"/>
                <a:stretch>
                  <a:fillRect l="-1443" t="-25714" r="-2680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FD000BD-B21F-E746-113F-AE645CEBF2F1}"/>
              </a:ext>
            </a:extLst>
          </p:cNvPr>
          <p:cNvSpPr txBox="1"/>
          <p:nvPr/>
        </p:nvSpPr>
        <p:spPr>
          <a:xfrm>
            <a:off x="355995" y="4444015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 </a:t>
            </a:r>
            <a:r>
              <a:rPr lang="ko-KR" altLang="en-US" sz="1600" dirty="0"/>
              <a:t>확률변수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5F51BE-4D9F-2BD0-2DC1-926C4C20A4BB}"/>
                  </a:ext>
                </a:extLst>
              </p:cNvPr>
              <p:cNvSpPr txBox="1"/>
              <p:nvPr/>
            </p:nvSpPr>
            <p:spPr>
              <a:xfrm>
                <a:off x="1617342" y="4898303"/>
                <a:ext cx="2222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5F51BE-4D9F-2BD0-2DC1-926C4C20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42" y="4898303"/>
                <a:ext cx="2222339" cy="276999"/>
              </a:xfrm>
              <a:prstGeom prst="rect">
                <a:avLst/>
              </a:prstGeom>
              <a:blipFill>
                <a:blip r:embed="rId5"/>
                <a:stretch>
                  <a:fillRect l="-1644" r="-246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0D9887-9379-DA29-A2A4-34A6A6F75107}"/>
                  </a:ext>
                </a:extLst>
              </p:cNvPr>
              <p:cNvSpPr txBox="1"/>
              <p:nvPr/>
            </p:nvSpPr>
            <p:spPr>
              <a:xfrm>
                <a:off x="1552846" y="5123675"/>
                <a:ext cx="3164777" cy="441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0" dirty="0"/>
                  <a:t>(ex)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앞</m:t>
                    </m:r>
                  </m:oMath>
                </a14:m>
                <a:r>
                  <a:rPr lang="en-US" altLang="ko-KR" sz="16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0D9887-9379-DA29-A2A4-34A6A6F75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846" y="5123675"/>
                <a:ext cx="3164777" cy="441531"/>
              </a:xfrm>
              <a:prstGeom prst="rect">
                <a:avLst/>
              </a:prstGeom>
              <a:blipFill>
                <a:blip r:embed="rId6"/>
                <a:stretch>
                  <a:fillRect l="-1156"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4732D61-F5CD-D184-A59B-081461443D95}"/>
              </a:ext>
            </a:extLst>
          </p:cNvPr>
          <p:cNvSpPr txBox="1"/>
          <p:nvPr/>
        </p:nvSpPr>
        <p:spPr>
          <a:xfrm>
            <a:off x="351740" y="5480517"/>
            <a:ext cx="231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 Reward expectation</a:t>
            </a:r>
            <a:r>
              <a:rPr lang="ko-KR" altLang="en-US" sz="16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DC96-78AB-E76D-3AAC-2FE0B58804C4}"/>
              </a:ext>
            </a:extLst>
          </p:cNvPr>
          <p:cNvSpPr txBox="1"/>
          <p:nvPr/>
        </p:nvSpPr>
        <p:spPr>
          <a:xfrm>
            <a:off x="355995" y="4886619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 </a:t>
            </a:r>
            <a:r>
              <a:rPr lang="ko-KR" altLang="en-US" sz="1600" dirty="0"/>
              <a:t>확률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C24AB3-DC92-1448-3938-CFABAC1411D7}"/>
                  </a:ext>
                </a:extLst>
              </p:cNvPr>
              <p:cNvSpPr txBox="1"/>
              <p:nvPr/>
            </p:nvSpPr>
            <p:spPr>
              <a:xfrm>
                <a:off x="805902" y="5893770"/>
                <a:ext cx="3033779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C24AB3-DC92-1448-3938-CFABAC141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02" y="5893770"/>
                <a:ext cx="3033779" cy="624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0AA4F-B4DC-2900-617A-A4E92EFCC16D}"/>
                  </a:ext>
                </a:extLst>
              </p:cNvPr>
              <p:cNvSpPr txBox="1"/>
              <p:nvPr/>
            </p:nvSpPr>
            <p:spPr>
              <a:xfrm>
                <a:off x="3839681" y="5876573"/>
                <a:ext cx="2465162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0AA4F-B4DC-2900-617A-A4E92EFCC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81" y="5876573"/>
                <a:ext cx="2465162" cy="624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762726CF-E0B6-D086-DB3B-6C176B39B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9581" y="4688205"/>
            <a:ext cx="3769137" cy="778098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DE73EAB-87D6-39CC-AE39-3DB3A0B976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05952" y="5409265"/>
            <a:ext cx="732929" cy="726683"/>
          </a:xfrm>
          <a:prstGeom prst="bentConnector3">
            <a:avLst>
              <a:gd name="adj1" fmla="val -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4E01A7-BBFF-DA26-89AC-051CB2160972}"/>
              </a:ext>
            </a:extLst>
          </p:cNvPr>
          <p:cNvSpPr txBox="1"/>
          <p:nvPr/>
        </p:nvSpPr>
        <p:spPr>
          <a:xfrm>
            <a:off x="7678160" y="596196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10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5215-F95D-AE3A-76D1-0EBA12942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54A61-24ED-9699-E627-2473BF71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F6880-963B-6ABD-B2A5-7CAD087D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 (</a:t>
            </a:r>
            <a:r>
              <a:rPr lang="ko-KR" altLang="en-US" dirty="0"/>
              <a:t>수익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State-Value Function (</a:t>
            </a:r>
            <a:r>
              <a:rPr lang="ko-KR" altLang="en-US" dirty="0"/>
              <a:t>상태가치함수</a:t>
            </a:r>
            <a:r>
              <a:rPr lang="en-US" altLang="ko-KR" dirty="0"/>
              <a:t>) – stochastic case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0C95E-2033-889B-D19D-2C328A1B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E9D7FE-26FE-E8C9-7BCF-058E2A9F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1" t="-7951" r="29559" b="3972"/>
          <a:stretch/>
        </p:blipFill>
        <p:spPr>
          <a:xfrm>
            <a:off x="3003327" y="1478981"/>
            <a:ext cx="3031822" cy="4689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D8011E-3D53-2CF8-966F-D2FA57E82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0" t="1" r="28309" b="-5810"/>
          <a:stretch/>
        </p:blipFill>
        <p:spPr>
          <a:xfrm>
            <a:off x="2969079" y="1947914"/>
            <a:ext cx="3192411" cy="468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3553EE-7AE0-C6C4-3C68-0299A050E366}"/>
              </a:ext>
            </a:extLst>
          </p:cNvPr>
          <p:cNvSpPr txBox="1"/>
          <p:nvPr/>
        </p:nvSpPr>
        <p:spPr>
          <a:xfrm>
            <a:off x="2268269" y="258097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E21632A-20A3-5531-F7DA-30264FAE20CC}"/>
              </a:ext>
            </a:extLst>
          </p:cNvPr>
          <p:cNvGrpSpPr/>
          <p:nvPr/>
        </p:nvGrpSpPr>
        <p:grpSpPr>
          <a:xfrm>
            <a:off x="2967041" y="2551633"/>
            <a:ext cx="3039617" cy="1226536"/>
            <a:chOff x="2967041" y="2551633"/>
            <a:chExt cx="3039617" cy="1226536"/>
          </a:xfrm>
        </p:grpSpPr>
        <p:pic>
          <p:nvPicPr>
            <p:cNvPr id="15" name="그림 14" descr="텍스트, 폰트, 스크린샷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F3BF223-D2B2-6EA4-45EB-AFA7F765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6" r="30086" b="2769"/>
            <a:stretch/>
          </p:blipFill>
          <p:spPr>
            <a:xfrm>
              <a:off x="2967041" y="2551633"/>
              <a:ext cx="3039617" cy="1226536"/>
            </a:xfrm>
            <a:prstGeom prst="rect">
              <a:avLst/>
            </a:prstGeom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3AE70AE-DABB-AF8D-4350-F40A6F440F97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3778169"/>
              <a:ext cx="144015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85BAD1-44FE-50E1-18FF-AA95A67EC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149" y="5696788"/>
            <a:ext cx="1790950" cy="352474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7DDE12-64C5-CF5D-933A-2A0B3F021477}"/>
              </a:ext>
            </a:extLst>
          </p:cNvPr>
          <p:cNvGrpSpPr/>
          <p:nvPr/>
        </p:nvGrpSpPr>
        <p:grpSpPr>
          <a:xfrm>
            <a:off x="1403648" y="4661050"/>
            <a:ext cx="4086095" cy="1685184"/>
            <a:chOff x="2467105" y="4595131"/>
            <a:chExt cx="4086095" cy="1685184"/>
          </a:xfrm>
        </p:grpSpPr>
        <p:pic>
          <p:nvPicPr>
            <p:cNvPr id="8" name="그림 7" descr="텍스트, 폰트, 화이트이(가) 표시된 사진&#10;&#10;자동 생성된 설명">
              <a:extLst>
                <a:ext uri="{FF2B5EF4-FFF2-40B4-BE49-F238E27FC236}">
                  <a16:creationId xmlns:a16="http://schemas.microsoft.com/office/drawing/2014/main" id="{1A5F9634-4C72-8F04-79DC-2B6CAC674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9" r="24229"/>
            <a:stretch/>
          </p:blipFill>
          <p:spPr>
            <a:xfrm>
              <a:off x="2467105" y="4595131"/>
              <a:ext cx="4086095" cy="131036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9834C1-7066-A9B8-4AA0-5950D8EEB3A9}"/>
                </a:ext>
              </a:extLst>
            </p:cNvPr>
            <p:cNvSpPr txBox="1"/>
            <p:nvPr/>
          </p:nvSpPr>
          <p:spPr>
            <a:xfrm>
              <a:off x="3824755" y="59109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A27D2B-0A2A-B3AF-CDF1-B8FE56B4EE79}"/>
                </a:ext>
              </a:extLst>
            </p:cNvPr>
            <p:cNvSpPr txBox="1"/>
            <p:nvPr/>
          </p:nvSpPr>
          <p:spPr>
            <a:xfrm>
              <a:off x="5285329" y="5889583"/>
              <a:ext cx="415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ECE540-1634-BDD9-7DCA-B3E9E363A10B}"/>
                  </a:ext>
                </a:extLst>
              </p:cNvPr>
              <p:cNvSpPr txBox="1"/>
              <p:nvPr/>
            </p:nvSpPr>
            <p:spPr>
              <a:xfrm>
                <a:off x="5045817" y="4649589"/>
                <a:ext cx="3201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B050"/>
                    </a:solidFill>
                  </a:rPr>
                  <a:t>State=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>
                    <a:solidFill>
                      <a:srgbClr val="00B050"/>
                    </a:solidFill>
                  </a:rPr>
                  <a:t>, policy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600" dirty="0">
                    <a:solidFill>
                      <a:srgbClr val="00B050"/>
                    </a:solidFill>
                  </a:rPr>
                  <a:t> 일 때 기대수익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ECE540-1634-BDD9-7DCA-B3E9E363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817" y="4649589"/>
                <a:ext cx="3201326" cy="338554"/>
              </a:xfrm>
              <a:prstGeom prst="rect">
                <a:avLst/>
              </a:prstGeom>
              <a:blipFill>
                <a:blip r:embed="rId7"/>
                <a:stretch>
                  <a:fillRect l="-1143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079A96-E88D-48A6-18E2-1C02826BED1D}"/>
              </a:ext>
            </a:extLst>
          </p:cNvPr>
          <p:cNvSpPr/>
          <p:nvPr/>
        </p:nvSpPr>
        <p:spPr>
          <a:xfrm>
            <a:off x="1403648" y="4649589"/>
            <a:ext cx="2376264" cy="468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4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68149-9A7C-3E58-B4B8-56B3C500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27210-C12F-CC1B-CA91-A103008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08BC73-6D52-923D-B1E3-1E4444B75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, 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Reward expectation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08BC73-6D52-923D-B1E3-1E4444B75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613C9-2B9A-51B7-BDB0-4BC0BE82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E4BC0-D1B8-B489-CDD2-33D6F510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61" y="3867954"/>
            <a:ext cx="1340144" cy="9100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257837-2601-8133-056B-0C53EEED0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865" y="4203869"/>
            <a:ext cx="1896248" cy="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7034F-51FD-611A-295B-DC6B2DBBCADE}"/>
                  </a:ext>
                </a:extLst>
              </p:cNvPr>
              <p:cNvSpPr txBox="1"/>
              <p:nvPr/>
            </p:nvSpPr>
            <p:spPr>
              <a:xfrm>
                <a:off x="4972773" y="3766060"/>
                <a:ext cx="30190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  State transition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67034F-51FD-611A-295B-DC6B2DB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73" y="3766060"/>
                <a:ext cx="3019032" cy="646331"/>
              </a:xfrm>
              <a:prstGeom prst="rect">
                <a:avLst/>
              </a:prstGeom>
              <a:blipFill>
                <a:blip r:embed="rId5"/>
                <a:stretch>
                  <a:fillRect l="-1818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2F52032E-4B1D-866F-B561-4CF21AF628A9}"/>
              </a:ext>
            </a:extLst>
          </p:cNvPr>
          <p:cNvGrpSpPr/>
          <p:nvPr/>
        </p:nvGrpSpPr>
        <p:grpSpPr>
          <a:xfrm>
            <a:off x="2965961" y="1401572"/>
            <a:ext cx="4348892" cy="2134233"/>
            <a:chOff x="2522808" y="1654806"/>
            <a:chExt cx="4348892" cy="2134233"/>
          </a:xfrm>
        </p:grpSpPr>
        <p:pic>
          <p:nvPicPr>
            <p:cNvPr id="21" name="그림 20" descr="도표, 텍스트, 라인, 디자인이(가) 표시된 사진&#10;&#10;자동 생성된 설명">
              <a:extLst>
                <a:ext uri="{FF2B5EF4-FFF2-40B4-BE49-F238E27FC236}">
                  <a16:creationId xmlns:a16="http://schemas.microsoft.com/office/drawing/2014/main" id="{9AC42A78-27EA-D721-205F-F988DA75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59"/>
            <a:stretch/>
          </p:blipFill>
          <p:spPr>
            <a:xfrm>
              <a:off x="2522808" y="1654806"/>
              <a:ext cx="4137424" cy="204526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7AB287-9130-DF4A-1E19-49829D806271}"/>
                </a:ext>
              </a:extLst>
            </p:cNvPr>
            <p:cNvSpPr/>
            <p:nvPr/>
          </p:nvSpPr>
          <p:spPr>
            <a:xfrm>
              <a:off x="4333460" y="3528530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D736E3-8891-E039-6FDF-7EA32437183A}"/>
                </a:ext>
              </a:extLst>
            </p:cNvPr>
            <p:cNvSpPr/>
            <p:nvPr/>
          </p:nvSpPr>
          <p:spPr>
            <a:xfrm>
              <a:off x="4716016" y="3528529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A55E07-5D86-81B2-6861-5FD12AE81045}"/>
                </a:ext>
              </a:extLst>
            </p:cNvPr>
            <p:cNvSpPr/>
            <p:nvPr/>
          </p:nvSpPr>
          <p:spPr>
            <a:xfrm>
              <a:off x="5042674" y="3528530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6ACD48-A67C-9A1D-1DE7-90EC63566F4C}"/>
                </a:ext>
              </a:extLst>
            </p:cNvPr>
            <p:cNvSpPr/>
            <p:nvPr/>
          </p:nvSpPr>
          <p:spPr>
            <a:xfrm>
              <a:off x="5425230" y="3528529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4CBB3BD-4206-94C4-D315-69FDA4E68467}"/>
                </a:ext>
              </a:extLst>
            </p:cNvPr>
            <p:cNvSpPr/>
            <p:nvPr/>
          </p:nvSpPr>
          <p:spPr>
            <a:xfrm>
              <a:off x="5800596" y="3528530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F4CBE0-E3CF-B649-7E67-0E77B1B66756}"/>
                </a:ext>
              </a:extLst>
            </p:cNvPr>
            <p:cNvSpPr/>
            <p:nvPr/>
          </p:nvSpPr>
          <p:spPr>
            <a:xfrm>
              <a:off x="6183152" y="3528529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C9D57D-DC1C-6D70-EB6C-F074829309ED}"/>
                    </a:ext>
                  </a:extLst>
                </p:cNvPr>
                <p:cNvSpPr txBox="1"/>
                <p:nvPr/>
              </p:nvSpPr>
              <p:spPr>
                <a:xfrm>
                  <a:off x="6491211" y="3419706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C9D57D-DC1C-6D70-EB6C-F07482930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211" y="3419706"/>
                  <a:ext cx="3804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D19103D-2816-A9CE-CEE1-7BE44B6BFC67}"/>
              </a:ext>
            </a:extLst>
          </p:cNvPr>
          <p:cNvSpPr txBox="1"/>
          <p:nvPr/>
        </p:nvSpPr>
        <p:spPr>
          <a:xfrm>
            <a:off x="5048525" y="47977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629F73-E008-6135-57FF-EF9A45FF496E}"/>
              </a:ext>
            </a:extLst>
          </p:cNvPr>
          <p:cNvGrpSpPr/>
          <p:nvPr/>
        </p:nvGrpSpPr>
        <p:grpSpPr>
          <a:xfrm>
            <a:off x="1646653" y="5199171"/>
            <a:ext cx="5218192" cy="1405990"/>
            <a:chOff x="1656053" y="5320509"/>
            <a:chExt cx="5218192" cy="140599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F95C60B-BE38-1FD8-9D69-D36E51BD1ACC}"/>
                </a:ext>
              </a:extLst>
            </p:cNvPr>
            <p:cNvGrpSpPr/>
            <p:nvPr/>
          </p:nvGrpSpPr>
          <p:grpSpPr>
            <a:xfrm>
              <a:off x="1656053" y="5320509"/>
              <a:ext cx="5218192" cy="1405990"/>
              <a:chOff x="922068" y="5290537"/>
              <a:chExt cx="5218192" cy="1405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59F76A7-0076-7D8A-A2F2-EB54CDADB632}"/>
                      </a:ext>
                    </a:extLst>
                  </p:cNvPr>
                  <p:cNvSpPr txBox="1"/>
                  <p:nvPr/>
                </p:nvSpPr>
                <p:spPr>
                  <a:xfrm>
                    <a:off x="922068" y="5404574"/>
                    <a:ext cx="20438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r>
                      <a:rPr lang="en-US" altLang="ko-KR" dirty="0"/>
                      <a:t> =  </a:t>
                    </a:r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59F76A7-0076-7D8A-A2F2-EB54CDADB6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068" y="5404574"/>
                    <a:ext cx="204389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0000" r="-179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D02CC64-42E0-72DE-045E-8E68A646EE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86458" y="5290537"/>
                    <a:ext cx="3353802" cy="672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en-US" altLang="ko-KR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D02CC64-42E0-72DE-045E-8E68A646EE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6458" y="5290537"/>
                    <a:ext cx="3353802" cy="6721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E42876D-E358-AEC1-26BC-D1464EE9D8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09866" y="6003132"/>
                    <a:ext cx="3009349" cy="69339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E42876D-E358-AEC1-26BC-D1464EE9D8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866" y="6003132"/>
                    <a:ext cx="3009349" cy="69339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B4DA03F-EF9C-25D1-2EF8-CD688A9265B7}"/>
                  </a:ext>
                </a:extLst>
              </p:cNvPr>
              <p:cNvSpPr txBox="1"/>
              <p:nvPr/>
            </p:nvSpPr>
            <p:spPr>
              <a:xfrm>
                <a:off x="2431291" y="6122851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=</a:t>
                </a:r>
                <a:endParaRPr lang="ko-KR" altLang="en-US" dirty="0"/>
              </a:p>
            </p:txBody>
          </p: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B87BAA9-6D2F-0E9D-AB3C-6B150048CD44}"/>
                </a:ext>
              </a:extLst>
            </p:cNvPr>
            <p:cNvCxnSpPr/>
            <p:nvPr/>
          </p:nvCxnSpPr>
          <p:spPr>
            <a:xfrm>
              <a:off x="3347864" y="6721475"/>
              <a:ext cx="327844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92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BE01E-2B5C-78AE-A83E-9A3D3D687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EE22F-16B9-7A28-4CDA-E3DBBE6F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1913F0-E151-E580-951F-4C685EBEE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1913F0-E151-E580-951F-4C685EBEE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862A9-E403-75F0-A750-12A656A0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5F0D949-DC61-FF4B-F823-B594D85B7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2" r="33611" b="-7703"/>
          <a:stretch/>
        </p:blipFill>
        <p:spPr>
          <a:xfrm>
            <a:off x="1741824" y="1843898"/>
            <a:ext cx="2448273" cy="482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02E388-712C-6888-BCC9-E71753100CEF}"/>
                  </a:ext>
                </a:extLst>
              </p:cNvPr>
              <p:cNvSpPr txBox="1"/>
              <p:nvPr/>
            </p:nvSpPr>
            <p:spPr>
              <a:xfrm>
                <a:off x="4742089" y="1900718"/>
                <a:ext cx="2660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Value function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02E388-712C-6888-BCC9-E7175310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9" y="1900718"/>
                <a:ext cx="2660087" cy="369332"/>
              </a:xfrm>
              <a:prstGeom prst="rect">
                <a:avLst/>
              </a:prstGeom>
              <a:blipFill>
                <a:blip r:embed="rId4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>
            <a:extLst>
              <a:ext uri="{FF2B5EF4-FFF2-40B4-BE49-F238E27FC236}">
                <a16:creationId xmlns:a16="http://schemas.microsoft.com/office/drawing/2014/main" id="{4AA9DE4A-7DF4-CBA5-C497-9D85277F6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090" y="2342717"/>
            <a:ext cx="2257740" cy="314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FC3B9F-EEC6-DF08-B759-553BA039997F}"/>
                  </a:ext>
                </a:extLst>
              </p:cNvPr>
              <p:cNvSpPr txBox="1"/>
              <p:nvPr/>
            </p:nvSpPr>
            <p:spPr>
              <a:xfrm>
                <a:off x="4738414" y="2322664"/>
                <a:ext cx="2879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Value function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FC3B9F-EEC6-DF08-B759-553BA039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414" y="2322664"/>
                <a:ext cx="2879699" cy="369332"/>
              </a:xfrm>
              <a:prstGeom prst="rect">
                <a:avLst/>
              </a:prstGeom>
              <a:blipFill>
                <a:blip r:embed="rId6"/>
                <a:stretch>
                  <a:fillRect l="-169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73266829-9EFB-B0CA-9620-5793D06D5073}"/>
              </a:ext>
            </a:extLst>
          </p:cNvPr>
          <p:cNvGrpSpPr/>
          <p:nvPr/>
        </p:nvGrpSpPr>
        <p:grpSpPr>
          <a:xfrm>
            <a:off x="1743351" y="2812178"/>
            <a:ext cx="5043596" cy="2178116"/>
            <a:chOff x="827583" y="2296710"/>
            <a:chExt cx="5043596" cy="2178116"/>
          </a:xfrm>
        </p:grpSpPr>
        <p:pic>
          <p:nvPicPr>
            <p:cNvPr id="48" name="그림 47" descr="도표, 텍스트, 라인, 디자인이(가) 표시된 사진&#10;&#10;자동 생성된 설명">
              <a:extLst>
                <a:ext uri="{FF2B5EF4-FFF2-40B4-BE49-F238E27FC236}">
                  <a16:creationId xmlns:a16="http://schemas.microsoft.com/office/drawing/2014/main" id="{A31CE211-DB55-648F-C6FD-573D4639F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" t="12559"/>
            <a:stretch/>
          </p:blipFill>
          <p:spPr>
            <a:xfrm>
              <a:off x="827583" y="2296710"/>
              <a:ext cx="4009473" cy="2045263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4A53D6C-2B23-93C6-0105-B2DB1A7CE17C}"/>
                </a:ext>
              </a:extLst>
            </p:cNvPr>
            <p:cNvSpPr/>
            <p:nvPr/>
          </p:nvSpPr>
          <p:spPr>
            <a:xfrm>
              <a:off x="2510285" y="4170434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BC13082-4C03-32FD-DBED-B43C457F0A0B}"/>
                </a:ext>
              </a:extLst>
            </p:cNvPr>
            <p:cNvSpPr/>
            <p:nvPr/>
          </p:nvSpPr>
          <p:spPr>
            <a:xfrm>
              <a:off x="2892841" y="4170433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8A2FA9A-417A-799F-7391-827207953F5F}"/>
                </a:ext>
              </a:extLst>
            </p:cNvPr>
            <p:cNvSpPr/>
            <p:nvPr/>
          </p:nvSpPr>
          <p:spPr>
            <a:xfrm>
              <a:off x="3219499" y="4170434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A4321B7-D207-29C8-E741-DFA0B8ABA723}"/>
                </a:ext>
              </a:extLst>
            </p:cNvPr>
            <p:cNvSpPr/>
            <p:nvPr/>
          </p:nvSpPr>
          <p:spPr>
            <a:xfrm>
              <a:off x="3602055" y="4170433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85D309E-AF9F-5B66-750D-9C6347EBD56E}"/>
                </a:ext>
              </a:extLst>
            </p:cNvPr>
            <p:cNvSpPr/>
            <p:nvPr/>
          </p:nvSpPr>
          <p:spPr>
            <a:xfrm>
              <a:off x="3977421" y="4170434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15E1AA-E507-2B28-2A37-08E49DC84D6B}"/>
                </a:ext>
              </a:extLst>
            </p:cNvPr>
            <p:cNvSpPr/>
            <p:nvPr/>
          </p:nvSpPr>
          <p:spPr>
            <a:xfrm>
              <a:off x="4359977" y="4170433"/>
              <a:ext cx="238540" cy="2605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D3198D0-39C2-DBF8-F08C-2B5A9DDDD0FD}"/>
                    </a:ext>
                  </a:extLst>
                </p:cNvPr>
                <p:cNvSpPr txBox="1"/>
                <p:nvPr/>
              </p:nvSpPr>
              <p:spPr>
                <a:xfrm>
                  <a:off x="4989912" y="4105494"/>
                  <a:ext cx="881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ko-KR" alt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D3198D0-39C2-DBF8-F08C-2B5A9DDDD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912" y="4105494"/>
                  <a:ext cx="88126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7EEE0D6-21FA-295D-7434-39935F3EB32C}"/>
                    </a:ext>
                  </a:extLst>
                </p:cNvPr>
                <p:cNvSpPr txBox="1"/>
                <p:nvPr/>
              </p:nvSpPr>
              <p:spPr>
                <a:xfrm>
                  <a:off x="4999512" y="2690192"/>
                  <a:ext cx="4350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7EEE0D6-21FA-295D-7434-39935F3EB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512" y="2690192"/>
                  <a:ext cx="435054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DCFEC43-9485-6A85-A18D-BDED0A74845C}"/>
                    </a:ext>
                  </a:extLst>
                </p:cNvPr>
                <p:cNvSpPr txBox="1"/>
                <p:nvPr/>
              </p:nvSpPr>
              <p:spPr>
                <a:xfrm>
                  <a:off x="5115234" y="3705152"/>
                  <a:ext cx="6306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DCFEC43-9485-6A85-A18D-BDED0A748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234" y="3705152"/>
                  <a:ext cx="630622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F94980E-1778-0627-0211-78C0332E34D4}"/>
                </a:ext>
              </a:extLst>
            </p:cNvPr>
            <p:cNvCxnSpPr>
              <a:endCxn id="56" idx="1"/>
            </p:cNvCxnSpPr>
            <p:nvPr/>
          </p:nvCxnSpPr>
          <p:spPr>
            <a:xfrm>
              <a:off x="4094830" y="2859469"/>
              <a:ext cx="9046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ED22327-B477-522D-5B7D-8859536E0834}"/>
                </a:ext>
              </a:extLst>
            </p:cNvPr>
            <p:cNvCxnSpPr/>
            <p:nvPr/>
          </p:nvCxnSpPr>
          <p:spPr>
            <a:xfrm>
              <a:off x="4837056" y="3887310"/>
              <a:ext cx="360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35BC04A-D05E-A769-D900-56ACF11235B7}"/>
              </a:ext>
            </a:extLst>
          </p:cNvPr>
          <p:cNvGrpSpPr/>
          <p:nvPr/>
        </p:nvGrpSpPr>
        <p:grpSpPr>
          <a:xfrm>
            <a:off x="1226504" y="5153852"/>
            <a:ext cx="6137247" cy="1420767"/>
            <a:chOff x="1226504" y="5153852"/>
            <a:chExt cx="6137247" cy="1420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877EE1-DECF-7FED-69D4-81981F88F269}"/>
                    </a:ext>
                  </a:extLst>
                </p:cNvPr>
                <p:cNvSpPr txBox="1"/>
                <p:nvPr/>
              </p:nvSpPr>
              <p:spPr>
                <a:xfrm>
                  <a:off x="1226504" y="5255611"/>
                  <a:ext cx="20956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ko-KR" dirty="0"/>
                    <a:t> =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877EE1-DECF-7FED-69D4-81981F88F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504" y="5255611"/>
                  <a:ext cx="209563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1744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5A14DF3-37D6-9A98-20C1-793B5586D4DE}"/>
                    </a:ext>
                  </a:extLst>
                </p:cNvPr>
                <p:cNvSpPr txBox="1"/>
                <p:nvPr/>
              </p:nvSpPr>
              <p:spPr>
                <a:xfrm>
                  <a:off x="3260320" y="5153852"/>
                  <a:ext cx="4103431" cy="693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5A14DF3-37D6-9A98-20C1-793B5586D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320" y="5153852"/>
                  <a:ext cx="4103431" cy="69339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EE2B1A9-3BE5-3547-0F81-48B1821337D3}"/>
                </a:ext>
              </a:extLst>
            </p:cNvPr>
            <p:cNvCxnSpPr>
              <a:cxnSpLocks/>
            </p:cNvCxnSpPr>
            <p:nvPr/>
          </p:nvCxnSpPr>
          <p:spPr>
            <a:xfrm>
              <a:off x="3253968" y="6574619"/>
              <a:ext cx="277703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770FAD-FCF9-D07E-0164-4280E1A60746}"/>
                    </a:ext>
                  </a:extLst>
                </p:cNvPr>
                <p:cNvSpPr txBox="1"/>
                <p:nvPr/>
              </p:nvSpPr>
              <p:spPr>
                <a:xfrm>
                  <a:off x="3277393" y="5881224"/>
                  <a:ext cx="2711383" cy="693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F770FAD-FCF9-D07E-0164-4280E1A60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393" y="5881224"/>
                  <a:ext cx="2711383" cy="6933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F188D-0ABA-EAD0-F996-F252C3DBE873}"/>
                </a:ext>
              </a:extLst>
            </p:cNvPr>
            <p:cNvSpPr txBox="1"/>
            <p:nvPr/>
          </p:nvSpPr>
          <p:spPr>
            <a:xfrm>
              <a:off x="2933106" y="594610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33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A85A3-C324-B9F1-1A6C-362D0886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273FE6-942E-D853-B6E1-178203086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Bellman Equation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Recursive relationships between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value function of the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dirty="0"/>
                  <a:t>and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value function of the next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  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1800" dirty="0"/>
                  <a:t> (</a:t>
                </a:r>
                <a:r>
                  <a:rPr lang="ko-KR" altLang="en-US" sz="1800" dirty="0"/>
                  <a:t>상태가치</a:t>
                </a:r>
                <a:r>
                  <a:rPr lang="en-US" altLang="ko-KR" sz="1800" dirty="0"/>
                  <a:t>) </a:t>
                </a:r>
                <a:r>
                  <a:rPr lang="ko-KR" altLang="en-US" sz="1800" dirty="0"/>
                  <a:t>구하는 방정식</a:t>
                </a:r>
                <a:endParaRPr lang="en-US" altLang="ko-KR" sz="1800" dirty="0"/>
              </a:p>
              <a:p>
                <a:pPr lvl="2"/>
                <a:r>
                  <a:rPr lang="ko-KR" altLang="en-US" sz="1600" dirty="0"/>
                  <a:t>무한한 계산식을 유한한 연립방정식으로 변</a:t>
                </a:r>
                <a:r>
                  <a:rPr lang="ko-KR" altLang="en-US" dirty="0"/>
                  <a:t>환</a:t>
                </a:r>
                <a:endParaRPr lang="ko-KR" altLang="en-US" sz="16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273FE6-942E-D853-B6E1-178203086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A404-DEE7-845B-0AED-96331B5A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C39FD9-6151-1943-292B-F0708DE5E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r="8630"/>
          <a:stretch/>
        </p:blipFill>
        <p:spPr>
          <a:xfrm>
            <a:off x="1835696" y="1916832"/>
            <a:ext cx="5975422" cy="1656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241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0D39A-0AFA-E0E9-82D4-11DDF1F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DA2D5-97A3-AB29-60FC-EA55DE90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2-Grid World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04D9D-DA27-BFA7-1630-25724A1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 descr="클립아트, 일러스트레이션, 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311722CF-ACAC-6FB2-7FED-5692070A1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8"/>
          <a:stretch/>
        </p:blipFill>
        <p:spPr>
          <a:xfrm>
            <a:off x="2984079" y="1854061"/>
            <a:ext cx="1879697" cy="1020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AFB105-A868-7068-F1CD-19F268122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12808"/>
            <a:ext cx="6935623" cy="2485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3BA37-94A2-6ACF-76BD-6BE58A3C4CBB}"/>
              </a:ext>
            </a:extLst>
          </p:cNvPr>
          <p:cNvSpPr txBox="1"/>
          <p:nvPr/>
        </p:nvSpPr>
        <p:spPr>
          <a:xfrm>
            <a:off x="4026719" y="3027021"/>
            <a:ext cx="153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</a:rPr>
              <a:t>Stochastic policy</a:t>
            </a:r>
            <a:endParaRPr lang="ko-KR" altLang="en-US" sz="1400" i="1" dirty="0">
              <a:solidFill>
                <a:srgbClr val="00B05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CE79A36-3EA0-3919-35A1-3B014AB530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294" r="28338"/>
          <a:stretch/>
        </p:blipFill>
        <p:spPr>
          <a:xfrm>
            <a:off x="6022504" y="2301149"/>
            <a:ext cx="2664296" cy="162331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38CAC2-1256-DF80-7C2D-0F2BA5984F3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64641" y="3180910"/>
            <a:ext cx="457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2D51A-AA07-05D3-DD4D-DC8955ACDA7D}"/>
              </a:ext>
            </a:extLst>
          </p:cNvPr>
          <p:cNvSpPr txBox="1"/>
          <p:nvPr/>
        </p:nvSpPr>
        <p:spPr>
          <a:xfrm>
            <a:off x="4026719" y="3396935"/>
            <a:ext cx="208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</a:rPr>
              <a:t>Deterministic transition</a:t>
            </a:r>
            <a:endParaRPr lang="ko-KR" altLang="en-US" sz="1400" i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BF40E-B7F0-0745-CF8A-A7CA5E56F339}"/>
              </a:ext>
            </a:extLst>
          </p:cNvPr>
          <p:cNvSpPr txBox="1"/>
          <p:nvPr/>
        </p:nvSpPr>
        <p:spPr>
          <a:xfrm>
            <a:off x="4026719" y="520773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</a:rPr>
              <a:t>Continuous task</a:t>
            </a:r>
            <a:endParaRPr lang="ko-KR" altLang="en-US" sz="1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8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B9E5F-E6A7-7FE7-269D-DE84B671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DF59-18DC-100E-EBE6-B030289C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2-Grid World : Bellman equation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631C2-1493-97BE-3B82-C7DBBE3C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A20F14-DE6D-9607-1965-3EBB31C9D4EF}"/>
              </a:ext>
            </a:extLst>
          </p:cNvPr>
          <p:cNvGrpSpPr/>
          <p:nvPr/>
        </p:nvGrpSpPr>
        <p:grpSpPr>
          <a:xfrm>
            <a:off x="5934114" y="1256220"/>
            <a:ext cx="2886358" cy="3108884"/>
            <a:chOff x="5091336" y="1484380"/>
            <a:chExt cx="3600400" cy="3651326"/>
          </a:xfrm>
        </p:grpSpPr>
        <p:pic>
          <p:nvPicPr>
            <p:cNvPr id="6" name="그림 5" descr="도표, 텍스트, 라인, 지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87988EF-9418-DCAB-C9E4-0D8108B4A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6" r="20146"/>
            <a:stretch/>
          </p:blipFill>
          <p:spPr>
            <a:xfrm>
              <a:off x="5091336" y="1484380"/>
              <a:ext cx="3600400" cy="31483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F9339D-4CC5-0A45-F726-CBE43B3E20D0}"/>
                </a:ext>
              </a:extLst>
            </p:cNvPr>
            <p:cNvSpPr txBox="1"/>
            <p:nvPr/>
          </p:nvSpPr>
          <p:spPr>
            <a:xfrm>
              <a:off x="5796136" y="4797152"/>
              <a:ext cx="1820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(backup diagram)</a:t>
              </a:r>
              <a:endParaRPr lang="ko-KR" altLang="en-US" sz="1600" dirty="0"/>
            </a:p>
          </p:txBody>
        </p:sp>
      </p:grpSp>
      <p:pic>
        <p:nvPicPr>
          <p:cNvPr id="10" name="그림 9" descr="텍스트, 폰트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C12744-7E7A-7B9E-B805-BC0919DC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9" r="17256"/>
          <a:stretch/>
        </p:blipFill>
        <p:spPr>
          <a:xfrm>
            <a:off x="927574" y="1889564"/>
            <a:ext cx="4756243" cy="1080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268CE4-9886-AA7A-1555-7FFD02284932}"/>
                  </a:ext>
                </a:extLst>
              </p:cNvPr>
              <p:cNvSpPr txBox="1"/>
              <p:nvPr/>
            </p:nvSpPr>
            <p:spPr>
              <a:xfrm>
                <a:off x="635436" y="3353579"/>
                <a:ext cx="1706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268CE4-9886-AA7A-1555-7FFD0228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6" y="3353579"/>
                <a:ext cx="1706814" cy="369332"/>
              </a:xfrm>
              <a:prstGeom prst="rect">
                <a:avLst/>
              </a:prstGeom>
              <a:blipFill>
                <a:blip r:embed="rId4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D5566-BEEB-6252-693F-3E8AD06BAA6F}"/>
                  </a:ext>
                </a:extLst>
              </p:cNvPr>
              <p:cNvSpPr txBox="1"/>
              <p:nvPr/>
            </p:nvSpPr>
            <p:spPr>
              <a:xfrm>
                <a:off x="1211778" y="3753420"/>
                <a:ext cx="3466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𝐿𝐸𝐹𝑇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1,)</m:t>
                    </m:r>
                  </m:oMath>
                </a14:m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𝐿𝐸𝐹𝑇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= 0.5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D5566-BEEB-6252-693F-3E8AD06B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78" y="3753420"/>
                <a:ext cx="3466526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D88416-DD2A-CE9D-0885-C36BCAB06AD4}"/>
                  </a:ext>
                </a:extLst>
              </p:cNvPr>
              <p:cNvSpPr txBox="1"/>
              <p:nvPr/>
            </p:nvSpPr>
            <p:spPr>
              <a:xfrm>
                <a:off x="1211778" y="4154110"/>
                <a:ext cx="36845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𝑅𝐼𝐺𝐻𝑇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1,)</m:t>
                    </m:r>
                  </m:oMath>
                </a14:m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𝑅𝐼𝐺𝐻𝑇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= 0.5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D88416-DD2A-CE9D-0885-C36BCAB06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78" y="4154110"/>
                <a:ext cx="3684535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0BD6AD-B3CD-9FC4-E768-DA590DCAA726}"/>
                  </a:ext>
                </a:extLst>
              </p:cNvPr>
              <p:cNvSpPr txBox="1"/>
              <p:nvPr/>
            </p:nvSpPr>
            <p:spPr>
              <a:xfrm>
                <a:off x="755576" y="4669295"/>
                <a:ext cx="4245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 State transition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0BD6AD-B3CD-9FC4-E768-DA590DCAA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69295"/>
                <a:ext cx="4245008" cy="369332"/>
              </a:xfrm>
              <a:prstGeom prst="rect">
                <a:avLst/>
              </a:prstGeom>
              <a:blipFill>
                <a:blip r:embed="rId7"/>
                <a:stretch>
                  <a:fillRect l="-1293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5FD6AD86-6579-BEBB-0C42-53AE7CBD98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950" y="5098229"/>
            <a:ext cx="2578946" cy="742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944201-17E1-C0E8-5604-146455A552F4}"/>
              </a:ext>
            </a:extLst>
          </p:cNvPr>
          <p:cNvSpPr txBox="1"/>
          <p:nvPr/>
        </p:nvSpPr>
        <p:spPr>
          <a:xfrm>
            <a:off x="4716986" y="4723211"/>
            <a:ext cx="284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Deterministic transition </a:t>
            </a:r>
            <a:r>
              <a:rPr lang="ko-KR" altLang="en-US" sz="1400" dirty="0"/>
              <a:t>인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319D15-F1CF-AD96-CE46-CB873BB2F8BF}"/>
                  </a:ext>
                </a:extLst>
              </p:cNvPr>
              <p:cNvSpPr txBox="1"/>
              <p:nvPr/>
            </p:nvSpPr>
            <p:spPr>
              <a:xfrm>
                <a:off x="4882237" y="5114925"/>
                <a:ext cx="31824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 dirty="0"/>
                  <a:t>(ex)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𝑅𝐼𝐺𝐻𝑇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=1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319D15-F1CF-AD96-CE46-CB873BB2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37" y="5114925"/>
                <a:ext cx="3182410" cy="307777"/>
              </a:xfrm>
              <a:prstGeom prst="rect">
                <a:avLst/>
              </a:prstGeom>
              <a:blipFill>
                <a:blip r:embed="rId9"/>
                <a:stretch>
                  <a:fillRect l="-575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FF8295-B234-3C92-E307-56E3F7BB0D2C}"/>
                  </a:ext>
                </a:extLst>
              </p:cNvPr>
              <p:cNvSpPr txBox="1"/>
              <p:nvPr/>
            </p:nvSpPr>
            <p:spPr>
              <a:xfrm>
                <a:off x="5170778" y="5431179"/>
                <a:ext cx="2893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𝑅𝐼𝐺𝐻𝑇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=0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FF8295-B234-3C92-E307-56E3F7BB0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78" y="5431179"/>
                <a:ext cx="2893869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9917549-B1E3-5AA0-C7D2-04F6FDA9F9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6" r="58153" b="58827"/>
          <a:stretch/>
        </p:blipFill>
        <p:spPr>
          <a:xfrm>
            <a:off x="5507993" y="6116275"/>
            <a:ext cx="1185634" cy="367375"/>
          </a:xfrm>
          <a:prstGeom prst="rect">
            <a:avLst/>
          </a:prstGeom>
        </p:spPr>
      </p:pic>
      <p:pic>
        <p:nvPicPr>
          <p:cNvPr id="22" name="그림 21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8786583-7709-D8F3-02AB-116F7C305E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45117" r="25710" b="3446"/>
          <a:stretch/>
        </p:blipFill>
        <p:spPr>
          <a:xfrm>
            <a:off x="1056950" y="6092475"/>
            <a:ext cx="3686689" cy="51744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1B07BB-1F05-FE74-B4D7-E7ADA2BB3D8A}"/>
              </a:ext>
            </a:extLst>
          </p:cNvPr>
          <p:cNvSpPr txBox="1"/>
          <p:nvPr/>
        </p:nvSpPr>
        <p:spPr>
          <a:xfrm>
            <a:off x="4904305" y="61051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80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0D22-E4EF-E753-EE3D-0596EF99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17F4-D7B6-4642-6FC7-CCB48E69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2-Grid World : State Value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2CC0C-4E73-EFD9-B71B-408AF23F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04F7B30-120F-4F76-20B9-56042DBD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0" t="45117" r="25710" b="3446"/>
          <a:stretch/>
        </p:blipFill>
        <p:spPr>
          <a:xfrm>
            <a:off x="2655373" y="1843277"/>
            <a:ext cx="3686689" cy="517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A9D4C-A9CF-18CC-01B7-036C8A57ED64}"/>
                  </a:ext>
                </a:extLst>
              </p:cNvPr>
              <p:cNvSpPr txBox="1"/>
              <p:nvPr/>
            </p:nvSpPr>
            <p:spPr>
              <a:xfrm>
                <a:off x="6920940" y="1843277"/>
                <a:ext cx="1000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A9D4C-A9CF-18CC-01B7-036C8A57E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40" y="1843277"/>
                <a:ext cx="100040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, 스크린샷, 시계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4A4940-5240-98C5-B27A-A1E354A79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2" r="19689"/>
          <a:stretch/>
        </p:blipFill>
        <p:spPr>
          <a:xfrm>
            <a:off x="438950" y="2755761"/>
            <a:ext cx="1810682" cy="1636615"/>
          </a:xfrm>
          <a:prstGeom prst="rect">
            <a:avLst/>
          </a:prstGeom>
        </p:spPr>
      </p:pic>
      <p:pic>
        <p:nvPicPr>
          <p:cNvPr id="10" name="그림 9" descr="텍스트, 스크린샷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E6EED8-E9F6-202D-7B84-AC894E11E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2" r="21522"/>
          <a:stretch/>
        </p:blipFill>
        <p:spPr>
          <a:xfrm>
            <a:off x="438950" y="4404843"/>
            <a:ext cx="1810682" cy="16366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1C6A9D-3597-6B73-7BF3-578C17265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179" y="2826930"/>
            <a:ext cx="4514850" cy="523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8D0E0A-37F0-773B-EB00-FAC8BEE8A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9013" y="3297411"/>
            <a:ext cx="2724150" cy="400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865019-7AB6-B190-A478-69E335AD92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5816" y="4564149"/>
            <a:ext cx="4505325" cy="6953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986DDD-B6C4-1A78-0AEE-2B45A9C58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3928" y="5539134"/>
            <a:ext cx="1769260" cy="88463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CE4448-FEC2-AF33-8B17-B0FB56ABBF5A}"/>
              </a:ext>
            </a:extLst>
          </p:cNvPr>
          <p:cNvSpPr txBox="1"/>
          <p:nvPr/>
        </p:nvSpPr>
        <p:spPr>
          <a:xfrm>
            <a:off x="3275994" y="5796783"/>
            <a:ext cx="5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pic>
        <p:nvPicPr>
          <p:cNvPr id="7" name="그림 6" descr="클립아트, 일러스트레이션, 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94221C8C-C3B4-4E25-9B0F-6A762AE60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8"/>
          <a:stretch/>
        </p:blipFill>
        <p:spPr>
          <a:xfrm>
            <a:off x="808213" y="1843277"/>
            <a:ext cx="1496148" cy="811978"/>
          </a:xfrm>
          <a:prstGeom prst="rect">
            <a:avLst/>
          </a:prstGeom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4D3B2AE3-F73C-F51A-0420-AC661550E834}"/>
              </a:ext>
            </a:extLst>
          </p:cNvPr>
          <p:cNvSpPr/>
          <p:nvPr/>
        </p:nvSpPr>
        <p:spPr>
          <a:xfrm rot="5400000">
            <a:off x="4443807" y="2014956"/>
            <a:ext cx="276917" cy="1563642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53BF6C4-D0A1-FF4A-F10F-F3E28C27E71A}"/>
              </a:ext>
            </a:extLst>
          </p:cNvPr>
          <p:cNvSpPr/>
          <p:nvPr/>
        </p:nvSpPr>
        <p:spPr>
          <a:xfrm rot="5400000">
            <a:off x="6268893" y="2005305"/>
            <a:ext cx="276917" cy="1563642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F0B714-1523-1F9E-58F5-195C3C3F5A37}"/>
                  </a:ext>
                </a:extLst>
              </p:cNvPr>
              <p:cNvSpPr txBox="1"/>
              <p:nvPr/>
            </p:nvSpPr>
            <p:spPr>
              <a:xfrm>
                <a:off x="4136878" y="2332395"/>
                <a:ext cx="1014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𝐿𝐸𝐹𝑇</m:t>
                      </m:r>
                    </m:oMath>
                  </m:oMathPara>
                </a14:m>
                <a:endParaRPr lang="ko-KR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F0B714-1523-1F9E-58F5-195C3C3F5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878" y="2332395"/>
                <a:ext cx="101412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3BF91-CC4A-F520-B829-A57211E40AAE}"/>
                  </a:ext>
                </a:extLst>
              </p:cNvPr>
              <p:cNvSpPr txBox="1"/>
              <p:nvPr/>
            </p:nvSpPr>
            <p:spPr>
              <a:xfrm>
                <a:off x="5923468" y="2354894"/>
                <a:ext cx="1123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𝑅𝐼𝐺𝐻𝑇</m:t>
                      </m:r>
                    </m:oMath>
                  </m:oMathPara>
                </a14:m>
                <a:endParaRPr lang="ko-KR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3BF91-CC4A-F520-B829-A57211E40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468" y="2354894"/>
                <a:ext cx="112312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5E51671-CB50-4A36-47F0-2BA52294D91B}"/>
              </a:ext>
            </a:extLst>
          </p:cNvPr>
          <p:cNvCxnSpPr>
            <a:stCxn id="14" idx="3"/>
          </p:cNvCxnSpPr>
          <p:nvPr/>
        </p:nvCxnSpPr>
        <p:spPr>
          <a:xfrm>
            <a:off x="5473163" y="3497436"/>
            <a:ext cx="205116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747582-8325-7779-2BAC-02B9C5E1E485}"/>
              </a:ext>
            </a:extLst>
          </p:cNvPr>
          <p:cNvSpPr txBox="1"/>
          <p:nvPr/>
        </p:nvSpPr>
        <p:spPr>
          <a:xfrm>
            <a:off x="7530833" y="3297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9A333D-DBFC-0EEE-A129-B03D0909F191}"/>
              </a:ext>
            </a:extLst>
          </p:cNvPr>
          <p:cNvCxnSpPr>
            <a:cxnSpLocks/>
          </p:cNvCxnSpPr>
          <p:nvPr/>
        </p:nvCxnSpPr>
        <p:spPr>
          <a:xfrm>
            <a:off x="5625530" y="5086247"/>
            <a:ext cx="190530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04E377-0D41-FBD3-485B-369E87797173}"/>
              </a:ext>
            </a:extLst>
          </p:cNvPr>
          <p:cNvSpPr txBox="1"/>
          <p:nvPr/>
        </p:nvSpPr>
        <p:spPr>
          <a:xfrm>
            <a:off x="7533228" y="48901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2D0FE6-71A0-1B94-B0E1-CD759EC85554}"/>
              </a:ext>
            </a:extLst>
          </p:cNvPr>
          <p:cNvSpPr txBox="1"/>
          <p:nvPr/>
        </p:nvSpPr>
        <p:spPr>
          <a:xfrm>
            <a:off x="2562249" y="580722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2BB5-705E-B2FA-9CC9-648C39A1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 &amp;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1BE46-8E78-9DDA-71F6-D2B1224A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Bandit problem vs </a:t>
            </a:r>
            <a:r>
              <a:rPr lang="ko-KR" altLang="en-US" dirty="0"/>
              <a:t>바둑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Bandit problem</a:t>
            </a:r>
          </a:p>
          <a:p>
            <a:pPr lvl="2"/>
            <a:r>
              <a:rPr lang="en-US" altLang="ko-KR" dirty="0"/>
              <a:t>Agent (player)  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 에 따라 </a:t>
            </a:r>
            <a:r>
              <a:rPr lang="en-US" altLang="ko-KR" dirty="0"/>
              <a:t>environment (slop machine) </a:t>
            </a:r>
            <a:r>
              <a:rPr lang="ko-KR" altLang="en-US" dirty="0"/>
              <a:t>의 </a:t>
            </a:r>
            <a:r>
              <a:rPr lang="en-US" altLang="ko-KR" dirty="0"/>
              <a:t>state </a:t>
            </a:r>
            <a:r>
              <a:rPr lang="ko-KR" altLang="en-US" dirty="0"/>
              <a:t>가 변하지 않음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바둑 </a:t>
            </a:r>
            <a:endParaRPr lang="en-US" altLang="ko-KR" dirty="0"/>
          </a:p>
          <a:p>
            <a:pPr lvl="2"/>
            <a:r>
              <a:rPr lang="en-US" altLang="ko-KR" dirty="0"/>
              <a:t>Agent (player) </a:t>
            </a:r>
            <a:r>
              <a:rPr lang="ko-KR" altLang="en-US" dirty="0"/>
              <a:t>의 </a:t>
            </a:r>
            <a:r>
              <a:rPr lang="en-US" altLang="ko-KR" dirty="0"/>
              <a:t>action </a:t>
            </a:r>
            <a:r>
              <a:rPr lang="ko-KR" altLang="en-US" dirty="0"/>
              <a:t>에 따라 </a:t>
            </a:r>
            <a:r>
              <a:rPr lang="en-US" altLang="ko-KR" dirty="0"/>
              <a:t>environment (</a:t>
            </a:r>
            <a:r>
              <a:rPr lang="ko-KR" altLang="en-US" dirty="0"/>
              <a:t>바둑판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en-US" altLang="ko-KR" dirty="0"/>
              <a:t>state </a:t>
            </a:r>
            <a:r>
              <a:rPr lang="ko-KR" altLang="en-US" dirty="0"/>
              <a:t>가 변함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Markov Decision Process (MDP)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일종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C9D77-F52B-8D5B-C1DD-3AE3AB3E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BB87C8-A95E-EE2A-F1CE-088BA6676199}"/>
              </a:ext>
            </a:extLst>
          </p:cNvPr>
          <p:cNvGrpSpPr/>
          <p:nvPr/>
        </p:nvGrpSpPr>
        <p:grpSpPr>
          <a:xfrm>
            <a:off x="2195736" y="1844824"/>
            <a:ext cx="5117049" cy="1087777"/>
            <a:chOff x="2203836" y="1721477"/>
            <a:chExt cx="5117049" cy="108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1B79A2-1E1F-057E-B912-42735EF27493}"/>
                </a:ext>
              </a:extLst>
            </p:cNvPr>
            <p:cNvSpPr txBox="1"/>
            <p:nvPr/>
          </p:nvSpPr>
          <p:spPr>
            <a:xfrm>
              <a:off x="3961180" y="2439922"/>
              <a:ext cx="1602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Reward, </a:t>
              </a:r>
              <a:r>
                <a:rPr lang="en-US" altLang="ko-KR" dirty="0">
                  <a:solidFill>
                    <a:srgbClr val="C00000"/>
                  </a:solidFill>
                </a:rPr>
                <a:t>State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082C11B-4F34-14BF-EB40-89D4A5C8AC76}"/>
                </a:ext>
              </a:extLst>
            </p:cNvPr>
            <p:cNvGrpSpPr/>
            <p:nvPr/>
          </p:nvGrpSpPr>
          <p:grpSpPr>
            <a:xfrm>
              <a:off x="2203836" y="1721477"/>
              <a:ext cx="5117049" cy="903111"/>
              <a:chOff x="2207651" y="1673436"/>
              <a:chExt cx="5117049" cy="90311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967925B-5112-E022-5FB5-052DEA7B322D}"/>
                  </a:ext>
                </a:extLst>
              </p:cNvPr>
              <p:cNvSpPr/>
              <p:nvPr/>
            </p:nvSpPr>
            <p:spPr>
              <a:xfrm>
                <a:off x="2207651" y="1928475"/>
                <a:ext cx="1440160" cy="6480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Agent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667E1FE-7CFE-B03B-C0A8-8566FBBFCF84}"/>
                  </a:ext>
                </a:extLst>
              </p:cNvPr>
              <p:cNvSpPr/>
              <p:nvPr/>
            </p:nvSpPr>
            <p:spPr>
              <a:xfrm>
                <a:off x="5781700" y="1916832"/>
                <a:ext cx="1543000" cy="6480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D3C7DD85-DAC6-603B-976B-23F93BCCD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3045" y="2101498"/>
                <a:ext cx="15549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2EBE3FC-C01C-D471-CDB1-66C02521BA3A}"/>
                  </a:ext>
                </a:extLst>
              </p:cNvPr>
              <p:cNvCxnSpPr/>
              <p:nvPr/>
            </p:nvCxnSpPr>
            <p:spPr>
              <a:xfrm flipH="1">
                <a:off x="3893045" y="2363043"/>
                <a:ext cx="15549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A3861D-AD2F-EF8F-E914-27D4BFA4F5B0}"/>
                  </a:ext>
                </a:extLst>
              </p:cNvPr>
              <p:cNvSpPr txBox="1"/>
              <p:nvPr/>
            </p:nvSpPr>
            <p:spPr>
              <a:xfrm>
                <a:off x="4288196" y="1673436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Action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21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63E1C-0590-A28B-51C4-EE17BEC7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08525-FF48-2540-9E0A-B7168BF8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B7416-8B86-F921-F6F4-EE89E477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(Q1) </a:t>
            </a:r>
            <a:r>
              <a:rPr lang="en-US" altLang="ko-KR" sz="2000" dirty="0"/>
              <a:t>4-Grid</a:t>
            </a:r>
            <a:r>
              <a:rPr lang="ko-KR" altLang="en-US" sz="2000" dirty="0"/>
              <a:t> </a:t>
            </a:r>
            <a:r>
              <a:rPr lang="en-US" altLang="ko-KR" sz="2000" dirty="0"/>
              <a:t>World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state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en-US" altLang="ko-KR" sz="2000" dirty="0"/>
              <a:t>state value </a:t>
            </a:r>
            <a:r>
              <a:rPr lang="ko-KR" altLang="en-US" sz="2000" dirty="0"/>
              <a:t>를 구하라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10DAD-3CD4-ECD0-E71A-5614F0A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3B9554-F4DB-1A03-11DF-15EC62ED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34130"/>
              </p:ext>
            </p:extLst>
          </p:nvPr>
        </p:nvGraphicFramePr>
        <p:xfrm>
          <a:off x="1523522" y="2254581"/>
          <a:ext cx="2609356" cy="61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39">
                  <a:extLst>
                    <a:ext uri="{9D8B030D-6E8A-4147-A177-3AD203B41FA5}">
                      <a16:colId xmlns:a16="http://schemas.microsoft.com/office/drawing/2014/main" val="2506025718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2333677960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525466754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3696705400"/>
                    </a:ext>
                  </a:extLst>
                </a:gridCol>
              </a:tblGrid>
              <a:tr h="6173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3263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8334F5E-5C89-1636-C41B-8CA1EFB0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38" y="2327498"/>
            <a:ext cx="428685" cy="4715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350401C-7D40-8EA6-6AE8-0BE6932E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1" y="2327498"/>
            <a:ext cx="434528" cy="505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24C8C5-0541-501A-1854-EEFC3ACE471B}"/>
              </a:ext>
            </a:extLst>
          </p:cNvPr>
          <p:cNvSpPr txBox="1"/>
          <p:nvPr/>
        </p:nvSpPr>
        <p:spPr>
          <a:xfrm>
            <a:off x="1674313" y="18614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L1</a:t>
            </a:r>
            <a:endParaRPr lang="ko-KR" altLang="en-US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262594-E87E-A7B3-9951-21134E0610F7}"/>
              </a:ext>
            </a:extLst>
          </p:cNvPr>
          <p:cNvSpPr txBox="1"/>
          <p:nvPr/>
        </p:nvSpPr>
        <p:spPr>
          <a:xfrm>
            <a:off x="2321658" y="18614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L2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68A52-27E5-1913-6DA1-999137EE7A7C}"/>
              </a:ext>
            </a:extLst>
          </p:cNvPr>
          <p:cNvSpPr txBox="1"/>
          <p:nvPr/>
        </p:nvSpPr>
        <p:spPr>
          <a:xfrm>
            <a:off x="2969003" y="18614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L3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C9388-0F82-6858-791E-2BE0573FDEF5}"/>
              </a:ext>
            </a:extLst>
          </p:cNvPr>
          <p:cNvSpPr txBox="1"/>
          <p:nvPr/>
        </p:nvSpPr>
        <p:spPr>
          <a:xfrm>
            <a:off x="3616349" y="18614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L4</a:t>
            </a:r>
            <a:endParaRPr lang="ko-KR" alt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265B6-236B-2968-FBF2-542D1986D5EB}"/>
              </a:ext>
            </a:extLst>
          </p:cNvPr>
          <p:cNvSpPr txBox="1"/>
          <p:nvPr/>
        </p:nvSpPr>
        <p:spPr>
          <a:xfrm>
            <a:off x="3613083" y="289576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91EBE7-23F4-AAB3-61AF-7E9B00047140}"/>
              </a:ext>
            </a:extLst>
          </p:cNvPr>
          <p:cNvSpPr txBox="1"/>
          <p:nvPr/>
        </p:nvSpPr>
        <p:spPr>
          <a:xfrm>
            <a:off x="4165376" y="239576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FBF206-7379-6ADA-C1F3-62C2383B4298}"/>
              </a:ext>
            </a:extLst>
          </p:cNvPr>
          <p:cNvSpPr txBox="1"/>
          <p:nvPr/>
        </p:nvSpPr>
        <p:spPr>
          <a:xfrm>
            <a:off x="1062025" y="232749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7DE6-F925-A3FB-2A7B-01C33AD3A683}"/>
                  </a:ext>
                </a:extLst>
              </p:cNvPr>
              <p:cNvSpPr txBox="1"/>
              <p:nvPr/>
            </p:nvSpPr>
            <p:spPr>
              <a:xfrm>
                <a:off x="7202446" y="2327498"/>
                <a:ext cx="1000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7DE6-F925-A3FB-2A7B-01C33AD3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446" y="2327498"/>
                <a:ext cx="100040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1D3DB7E1-3625-79A4-D016-ADB59D0DD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1861453"/>
            <a:ext cx="1554653" cy="11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2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BD7D-1FE1-0BC2-E59E-B21A55C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0F95C-83DE-8870-5612-A3C6CF41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(Q2) </a:t>
            </a:r>
            <a:r>
              <a:rPr lang="en-US" altLang="ko-KR" sz="2000" dirty="0"/>
              <a:t>3x4 grid</a:t>
            </a:r>
            <a:r>
              <a:rPr lang="ko-KR" altLang="en-US" sz="2000" dirty="0"/>
              <a:t> </a:t>
            </a:r>
            <a:r>
              <a:rPr lang="en-US" altLang="ko-KR" sz="2000" dirty="0"/>
              <a:t>world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state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en-US" altLang="ko-KR" sz="2000" dirty="0"/>
              <a:t>state value </a:t>
            </a:r>
            <a:r>
              <a:rPr lang="ko-KR" altLang="en-US" sz="2000" dirty="0"/>
              <a:t>를 구하라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09C1E-6B1E-3778-36DF-76130063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4" descr="스크린샷, 과일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3D49A8-F114-2B13-9A55-A36B6FA15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1"/>
          <a:stretch/>
        </p:blipFill>
        <p:spPr>
          <a:xfrm>
            <a:off x="1259632" y="1994099"/>
            <a:ext cx="2438525" cy="1644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2F0716-94AF-C941-DABF-71D6C216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345487" y="3885258"/>
            <a:ext cx="5124636" cy="1933418"/>
          </a:xfrm>
          <a:prstGeom prst="rect">
            <a:avLst/>
          </a:prstGeom>
        </p:spPr>
      </p:pic>
      <p:pic>
        <p:nvPicPr>
          <p:cNvPr id="7" name="그림 6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0EFAD2-8391-23B1-2A72-BB3741E1E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4"/>
          <a:stretch/>
        </p:blipFill>
        <p:spPr>
          <a:xfrm>
            <a:off x="5869045" y="2101771"/>
            <a:ext cx="2464439" cy="1804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B61B1-593F-E37E-6991-0E865B3848D2}"/>
              </a:ext>
            </a:extLst>
          </p:cNvPr>
          <p:cNvSpPr txBox="1"/>
          <p:nvPr/>
        </p:nvSpPr>
        <p:spPr>
          <a:xfrm>
            <a:off x="5900254" y="1732439"/>
            <a:ext cx="24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(state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reward</a:t>
            </a:r>
            <a:r>
              <a:rPr lang="ko-KR" altLang="en-US" dirty="0"/>
              <a:t> </a:t>
            </a:r>
            <a:r>
              <a:rPr lang="en-US" altLang="ko-KR" dirty="0"/>
              <a:t>map)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57C51-3544-F76A-C45A-C31E28F0378A}"/>
              </a:ext>
            </a:extLst>
          </p:cNvPr>
          <p:cNvSpPr txBox="1"/>
          <p:nvPr/>
        </p:nvSpPr>
        <p:spPr>
          <a:xfrm>
            <a:off x="6573968" y="398014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(action)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A3808-3EA4-D965-AFE2-0AAF9C28C976}"/>
              </a:ext>
            </a:extLst>
          </p:cNvPr>
          <p:cNvSpPr txBox="1"/>
          <p:nvPr/>
        </p:nvSpPr>
        <p:spPr>
          <a:xfrm>
            <a:off x="6067344" y="4369708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{UP, DOWN, LEFT, RIGHT}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D9A40-4E66-E5BC-07E9-678F5F5A88CA}"/>
              </a:ext>
            </a:extLst>
          </p:cNvPr>
          <p:cNvSpPr txBox="1"/>
          <p:nvPr/>
        </p:nvSpPr>
        <p:spPr>
          <a:xfrm>
            <a:off x="6614942" y="479434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AA2C4-88AB-82AB-E5C6-D5E38F711151}"/>
                  </a:ext>
                </a:extLst>
              </p:cNvPr>
              <p:cNvSpPr txBox="1"/>
              <p:nvPr/>
            </p:nvSpPr>
            <p:spPr>
              <a:xfrm>
                <a:off x="5636439" y="5140214"/>
                <a:ext cx="3105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𝐷𝑂𝑊𝑁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𝐿𝐸𝐹𝑇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𝐷𝑂𝑊𝑁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0.25     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AA2C4-88AB-82AB-E5C6-D5E38F71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39" y="5140214"/>
                <a:ext cx="31059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81144B7-C04B-7A34-3B9D-9F0E13F694D0}"/>
              </a:ext>
            </a:extLst>
          </p:cNvPr>
          <p:cNvSpPr txBox="1"/>
          <p:nvPr/>
        </p:nvSpPr>
        <p:spPr>
          <a:xfrm>
            <a:off x="6338411" y="5788559"/>
            <a:ext cx="16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(discount rate)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149A18-F0C8-7364-9BC9-0485D6E10E7A}"/>
                  </a:ext>
                </a:extLst>
              </p:cNvPr>
              <p:cNvSpPr txBox="1"/>
              <p:nvPr/>
            </p:nvSpPr>
            <p:spPr>
              <a:xfrm>
                <a:off x="6719457" y="6090196"/>
                <a:ext cx="816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149A18-F0C8-7364-9BC9-0485D6E1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57" y="6090196"/>
                <a:ext cx="816634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4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CEC35-A975-A137-DBBC-5FE1272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Action-Value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F4CE8DA-1D7D-A8D0-157E-D9544C198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ko-KR" dirty="0"/>
                  <a:t>Action-Value Function (</a:t>
                </a:r>
                <a:r>
                  <a:rPr lang="ko-KR" altLang="en-US" dirty="0"/>
                  <a:t>행동 가치 함수</a:t>
                </a:r>
                <a:r>
                  <a:rPr lang="en-US" altLang="ko-KR" dirty="0"/>
                  <a:t>) </a:t>
                </a:r>
              </a:p>
              <a:p>
                <a:pPr marL="400050" lvl="1" indent="0">
                  <a:spcBef>
                    <a:spcPts val="600"/>
                  </a:spcBef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F4CE8DA-1D7D-A8D0-157E-D9544C198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495A3-F7AB-BA0D-A271-A9BB209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91C9B-11FB-E193-47D9-153119657467}"/>
                  </a:ext>
                </a:extLst>
              </p:cNvPr>
              <p:cNvSpPr txBox="1"/>
              <p:nvPr/>
            </p:nvSpPr>
            <p:spPr>
              <a:xfrm>
                <a:off x="887978" y="2340251"/>
                <a:ext cx="3087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cf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91C9B-11FB-E193-47D9-15311965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78" y="2340251"/>
                <a:ext cx="3087384" cy="369332"/>
              </a:xfrm>
              <a:prstGeom prst="rect">
                <a:avLst/>
              </a:prstGeom>
              <a:blipFill>
                <a:blip r:embed="rId3"/>
                <a:stretch>
                  <a:fillRect l="-177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6E633-90CA-D46C-8E04-591F11210693}"/>
                  </a:ext>
                </a:extLst>
              </p:cNvPr>
              <p:cNvSpPr txBox="1"/>
              <p:nvPr/>
            </p:nvSpPr>
            <p:spPr>
              <a:xfrm>
                <a:off x="4853390" y="1844824"/>
                <a:ext cx="42226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B050"/>
                    </a:solidFill>
                  </a:rPr>
                  <a:t>State=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>
                    <a:solidFill>
                      <a:srgbClr val="00B050"/>
                    </a:solidFill>
                  </a:rPr>
                  <a:t>, action=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solidFill>
                      <a:srgbClr val="00B050"/>
                    </a:solidFill>
                  </a:rPr>
                  <a:t>, policy=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600" dirty="0">
                    <a:solidFill>
                      <a:srgbClr val="00B050"/>
                    </a:solidFill>
                  </a:rPr>
                  <a:t> 일때 기대 수익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66E633-90CA-D46C-8E04-591F1121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90" y="1844824"/>
                <a:ext cx="4222631" cy="338554"/>
              </a:xfrm>
              <a:prstGeom prst="rect">
                <a:avLst/>
              </a:prstGeom>
              <a:blipFill>
                <a:blip r:embed="rId4"/>
                <a:stretch>
                  <a:fillRect l="-722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FC7C8DFD-6360-F6B5-CB33-533B01B9063B}"/>
              </a:ext>
            </a:extLst>
          </p:cNvPr>
          <p:cNvSpPr/>
          <p:nvPr/>
        </p:nvSpPr>
        <p:spPr>
          <a:xfrm>
            <a:off x="899592" y="1844824"/>
            <a:ext cx="3888432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30185E-0EA0-0C8C-7F7B-A40649F0F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0"/>
          <a:stretch/>
        </p:blipFill>
        <p:spPr>
          <a:xfrm>
            <a:off x="2203010" y="2925607"/>
            <a:ext cx="5212997" cy="22643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F6B045-60D2-3126-F7E2-823B2636C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-8399" r="31958" b="5676"/>
          <a:stretch/>
        </p:blipFill>
        <p:spPr>
          <a:xfrm>
            <a:off x="3144119" y="5587099"/>
            <a:ext cx="2580009" cy="628636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F95916-81AD-047F-76D3-0ADE9B6C0A98}"/>
              </a:ext>
            </a:extLst>
          </p:cNvPr>
          <p:cNvSpPr txBox="1"/>
          <p:nvPr/>
        </p:nvSpPr>
        <p:spPr>
          <a:xfrm>
            <a:off x="4853390" y="221473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Q Function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65AB7-0E1A-27FB-6BC5-CA670333B52B}"/>
              </a:ext>
            </a:extLst>
          </p:cNvPr>
          <p:cNvSpPr txBox="1"/>
          <p:nvPr/>
        </p:nvSpPr>
        <p:spPr>
          <a:xfrm>
            <a:off x="6353579" y="5692939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★★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575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56D59-FA96-F475-5CBB-DF0144E4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Action-Value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A4B6A-0C87-5D90-C896-F2237B6F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E4C93-6CEF-3F00-BDEB-639B718A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1C4D8-4FC5-0DE4-47DF-BEE30781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1" t="1" r="23858" b="-8738"/>
          <a:stretch/>
        </p:blipFill>
        <p:spPr>
          <a:xfrm>
            <a:off x="1619672" y="1916977"/>
            <a:ext cx="3376079" cy="798076"/>
          </a:xfrm>
          <a:prstGeom prst="rect">
            <a:avLst/>
          </a:prstGeom>
        </p:spPr>
      </p:pic>
      <p:pic>
        <p:nvPicPr>
          <p:cNvPr id="8" name="그림 7" descr="텍스트, 폰트, 친필, 서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5B78B26-08F5-05E6-1C6E-EB9147CA7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15359" r="10973"/>
          <a:stretch/>
        </p:blipFill>
        <p:spPr>
          <a:xfrm>
            <a:off x="1576368" y="2715053"/>
            <a:ext cx="5991263" cy="1950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E5F5D8-17F8-0CD2-A0E5-AECA50A2B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-8399" r="31958" b="5676"/>
          <a:stretch/>
        </p:blipFill>
        <p:spPr>
          <a:xfrm>
            <a:off x="6425877" y="4020386"/>
            <a:ext cx="2190987" cy="533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819F8E-A69E-B4E0-141B-791E6C03F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7" r="13315"/>
          <a:stretch/>
        </p:blipFill>
        <p:spPr>
          <a:xfrm>
            <a:off x="1369683" y="4935384"/>
            <a:ext cx="5183517" cy="707814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74620F-ED51-EF03-FE5F-6807A3D5174B}"/>
              </a:ext>
            </a:extLst>
          </p:cNvPr>
          <p:cNvCxnSpPr>
            <a:cxnSpLocks/>
          </p:cNvCxnSpPr>
          <p:nvPr/>
        </p:nvCxnSpPr>
        <p:spPr>
          <a:xfrm flipH="1">
            <a:off x="5436096" y="4287310"/>
            <a:ext cx="968259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EB0831-87BE-D3AE-D3F6-092075F3187C}"/>
              </a:ext>
            </a:extLst>
          </p:cNvPr>
          <p:cNvGrpSpPr/>
          <p:nvPr/>
        </p:nvGrpSpPr>
        <p:grpSpPr>
          <a:xfrm>
            <a:off x="1907704" y="5873385"/>
            <a:ext cx="5989853" cy="677108"/>
            <a:chOff x="1151864" y="5941497"/>
            <a:chExt cx="5989853" cy="67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ABE4E76-09A9-19AA-B6EC-C228CA33294E}"/>
                    </a:ext>
                  </a:extLst>
                </p:cNvPr>
                <p:cNvSpPr txBox="1"/>
                <p:nvPr/>
              </p:nvSpPr>
              <p:spPr>
                <a:xfrm>
                  <a:off x="1151864" y="5941497"/>
                  <a:ext cx="39195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ko-KR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ko-KR" altLang="en-US" sz="1600" dirty="0"/>
                    <a:t> 에</a:t>
                  </a:r>
                  <a:r>
                    <a:rPr lang="en-US" altLang="ko-KR" sz="1600" dirty="0"/>
                    <a:t> </a:t>
                  </a:r>
                  <a:r>
                    <a:rPr lang="ko-KR" altLang="en-US" sz="1600" dirty="0"/>
                    <a:t>대한 기대수익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600" dirty="0">
                      <a:solidFill>
                        <a:srgbClr val="00B050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ABE4E76-09A9-19AA-B6EC-C228CA332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64" y="5941497"/>
                  <a:ext cx="3919599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566F8A2-43E8-297F-10F2-15A514753862}"/>
                    </a:ext>
                  </a:extLst>
                </p:cNvPr>
                <p:cNvSpPr txBox="1"/>
                <p:nvPr/>
              </p:nvSpPr>
              <p:spPr>
                <a:xfrm>
                  <a:off x="1151937" y="6280051"/>
                  <a:ext cx="4503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altLang="ko-KR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ko-KR" altLang="en-US" sz="1600" dirty="0"/>
                    <a:t> 에</a:t>
                  </a:r>
                  <a:r>
                    <a:rPr lang="en-US" altLang="ko-KR" sz="1600" dirty="0"/>
                    <a:t> </a:t>
                  </a:r>
                  <a:r>
                    <a:rPr lang="ko-KR" altLang="en-US" sz="1600" dirty="0"/>
                    <a:t>대한 기대수익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a14:m>
                  <a:r>
                    <a:rPr lang="ko-KR" altLang="en-US" sz="1600" dirty="0">
                      <a:solidFill>
                        <a:srgbClr val="00B050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566F8A2-43E8-297F-10F2-15A514753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37" y="6280051"/>
                  <a:ext cx="4503862" cy="338554"/>
                </a:xfrm>
                <a:prstGeom prst="rect">
                  <a:avLst/>
                </a:prstGeom>
                <a:blipFill>
                  <a:blip r:embed="rId7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0CC4CBE-385D-C183-70AE-EDD2EE487711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5071463" y="6110774"/>
              <a:ext cx="12287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E7A7DE6-76A3-8CC4-F34B-49EC7AEC18C6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5655799" y="6449328"/>
              <a:ext cx="6443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B3A846B-BE5B-B801-BEA2-9964448365AD}"/>
                </a:ext>
              </a:extLst>
            </p:cNvPr>
            <p:cNvCxnSpPr/>
            <p:nvPr/>
          </p:nvCxnSpPr>
          <p:spPr>
            <a:xfrm>
              <a:off x="6300192" y="6110774"/>
              <a:ext cx="0" cy="338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1BFC2E-26CC-01A9-A999-BC5DD55B4B8E}"/>
                </a:ext>
              </a:extLst>
            </p:cNvPr>
            <p:cNvSpPr txBox="1"/>
            <p:nvPr/>
          </p:nvSpPr>
          <p:spPr>
            <a:xfrm>
              <a:off x="6341498" y="616004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방정식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E7492CB-5404-4746-2DFB-8CBCD6C78DF6}"/>
              </a:ext>
            </a:extLst>
          </p:cNvPr>
          <p:cNvSpPr txBox="1"/>
          <p:nvPr/>
        </p:nvSpPr>
        <p:spPr>
          <a:xfrm>
            <a:off x="1353547" y="6022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EA014-F5FF-7F73-9AAB-02F10F2EB036}"/>
              </a:ext>
            </a:extLst>
          </p:cNvPr>
          <p:cNvSpPr txBox="1"/>
          <p:nvPr/>
        </p:nvSpPr>
        <p:spPr>
          <a:xfrm>
            <a:off x="7226302" y="444017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(★★)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060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CFEB-A61C-1996-8D63-38853F58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Optimality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1EAF83-FFB4-823E-A526-8B34F3580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US" altLang="ko-KR" dirty="0"/>
                  <a:t>State-Value Function</a:t>
                </a:r>
              </a:p>
              <a:p>
                <a:pPr marL="857250" lvl="1" indent="-457200"/>
                <a:r>
                  <a:rPr lang="en-US" altLang="ko-KR" sz="2000" dirty="0"/>
                  <a:t>Bellman equation</a:t>
                </a:r>
              </a:p>
              <a:p>
                <a:pPr marL="857250" lvl="1" indent="-457200"/>
                <a:endParaRPr lang="en-US" altLang="ko-KR" sz="2000" dirty="0"/>
              </a:p>
              <a:p>
                <a:pPr marL="857250" lvl="1" indent="-457200"/>
                <a:endParaRPr lang="en-US" altLang="ko-KR" sz="2000" dirty="0"/>
              </a:p>
              <a:p>
                <a:pPr marL="857250" lvl="1" indent="-457200"/>
                <a:endParaRPr lang="en-US" altLang="ko-KR" sz="2000" dirty="0"/>
              </a:p>
              <a:p>
                <a:pPr marL="857250" lvl="1" indent="-457200"/>
                <a:r>
                  <a:rPr lang="en-US" altLang="ko-KR" sz="2000" dirty="0"/>
                  <a:t>Optimal 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optimal state-value : </a:t>
                </a:r>
              </a:p>
              <a:p>
                <a:pPr marL="857250" lvl="1" indent="-457200"/>
                <a:r>
                  <a:rPr lang="en-US" altLang="ko-KR" sz="2000" dirty="0"/>
                  <a:t>Bellman optimality equation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81EAF83-FFB4-823E-A526-8B34F3580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9B4636-66DA-68C4-7553-9BFE95D5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 descr="텍스트, 폰트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0AC579-E828-6103-B282-85A14C036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16830"/>
          <a:stretch/>
        </p:blipFill>
        <p:spPr>
          <a:xfrm>
            <a:off x="2031724" y="2113639"/>
            <a:ext cx="3980436" cy="1015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77DB9-95E6-0A57-C288-70CD2E5C5CBE}"/>
                  </a:ext>
                </a:extLst>
              </p:cNvPr>
              <p:cNvSpPr txBox="1"/>
              <p:nvPr/>
            </p:nvSpPr>
            <p:spPr>
              <a:xfrm>
                <a:off x="6732240" y="3235555"/>
                <a:ext cx="589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77DB9-95E6-0A57-C288-70CD2E5C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235555"/>
                <a:ext cx="589072" cy="276999"/>
              </a:xfrm>
              <a:prstGeom prst="rect">
                <a:avLst/>
              </a:prstGeom>
              <a:blipFill>
                <a:blip r:embed="rId4"/>
                <a:stretch>
                  <a:fillRect l="-3093" r="-1134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F3629D-7817-FB7F-11A2-5E00AA0BA540}"/>
              </a:ext>
            </a:extLst>
          </p:cNvPr>
          <p:cNvGrpSpPr/>
          <p:nvPr/>
        </p:nvGrpSpPr>
        <p:grpSpPr>
          <a:xfrm>
            <a:off x="431493" y="5095918"/>
            <a:ext cx="7504988" cy="1565890"/>
            <a:chOff x="431493" y="5095918"/>
            <a:chExt cx="7504988" cy="1565890"/>
          </a:xfrm>
        </p:grpSpPr>
        <p:pic>
          <p:nvPicPr>
            <p:cNvPr id="10" name="그림 9" descr="텍스트, 폰트, 친필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F153D9A-C5B3-0FD7-E590-CFC2F547C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91"/>
            <a:stretch/>
          </p:blipFill>
          <p:spPr>
            <a:xfrm>
              <a:off x="1013763" y="5095918"/>
              <a:ext cx="3753458" cy="156589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4CE833-B873-65D8-2804-EBFFAF87CC22}"/>
                </a:ext>
              </a:extLst>
            </p:cNvPr>
            <p:cNvSpPr txBox="1"/>
            <p:nvPr/>
          </p:nvSpPr>
          <p:spPr>
            <a:xfrm>
              <a:off x="431493" y="521990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(ex)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57EB71-A696-F302-134D-E7893A8C3A9D}"/>
                    </a:ext>
                  </a:extLst>
                </p:cNvPr>
                <p:cNvSpPr txBox="1"/>
                <p:nvPr/>
              </p:nvSpPr>
              <p:spPr>
                <a:xfrm>
                  <a:off x="5071209" y="5311602"/>
                  <a:ext cx="286527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−2,0,4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ko-KR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ko-KR" sz="1600" b="0" dirty="0">
                      <a:ea typeface="Cambria Math" panose="02040503050406030204" pitchFamily="18" charset="0"/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=1∙4</m:t>
                      </m:r>
                    </m:oMath>
                  </a14:m>
                  <a:endParaRPr lang="en-US" altLang="ko-KR" sz="16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ko-KR" sz="1600" b="0" dirty="0">
                      <a:ea typeface="Cambria Math" panose="02040503050406030204" pitchFamily="18" charset="0"/>
                    </a:rPr>
                    <a:t>       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=4</m:t>
                      </m:r>
                    </m:oMath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57EB71-A696-F302-134D-E7893A8C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1209" y="5311602"/>
                  <a:ext cx="2865272" cy="738664"/>
                </a:xfrm>
                <a:prstGeom prst="rect">
                  <a:avLst/>
                </a:prstGeom>
                <a:blipFill>
                  <a:blip r:embed="rId6"/>
                  <a:stretch>
                    <a:fillRect b="-33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E8CA9-97F1-39DF-E1E8-4A18271576F3}"/>
                </a:ext>
              </a:extLst>
            </p:cNvPr>
            <p:cNvSpPr txBox="1"/>
            <p:nvPr/>
          </p:nvSpPr>
          <p:spPr>
            <a:xfrm>
              <a:off x="4752123" y="5254230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⇒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5BD9BF0-DAFA-2D96-A8CE-94755DBC7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16830" b="782"/>
          <a:stretch/>
        </p:blipFill>
        <p:spPr>
          <a:xfrm>
            <a:off x="2031724" y="3972423"/>
            <a:ext cx="4340476" cy="554806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577F44-94BD-A0E0-A74A-C6A09EC35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7" r="21479" b="-2881"/>
          <a:stretch/>
        </p:blipFill>
        <p:spPr>
          <a:xfrm>
            <a:off x="2047310" y="4495312"/>
            <a:ext cx="3964850" cy="554806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F56752-71FC-A789-B515-24EAE73BAA8C}"/>
              </a:ext>
            </a:extLst>
          </p:cNvPr>
          <p:cNvSpPr txBox="1"/>
          <p:nvPr/>
        </p:nvSpPr>
        <p:spPr>
          <a:xfrm>
            <a:off x="1619653" y="453825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0A251-CC1F-2C27-ECE1-3EF8FE2E6528}"/>
              </a:ext>
            </a:extLst>
          </p:cNvPr>
          <p:cNvSpPr txBox="1"/>
          <p:nvPr/>
        </p:nvSpPr>
        <p:spPr>
          <a:xfrm>
            <a:off x="6636588" y="4603438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비선형 연립방정식 </a:t>
            </a:r>
            <a:r>
              <a:rPr lang="en-US" altLang="ko-KR" sz="1600" dirty="0">
                <a:solidFill>
                  <a:srgbClr val="00B050"/>
                </a:solidFill>
              </a:rPr>
              <a:t>!!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0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8AF35-EC2A-1335-C6A8-FBD9332D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Optimality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BDF9FA-1A3E-C479-7F71-06E8CEA8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arenR" startAt="2"/>
                </a:pPr>
                <a:r>
                  <a:rPr lang="en-US" altLang="ko-KR" dirty="0"/>
                  <a:t>Action-Value Function</a:t>
                </a:r>
              </a:p>
              <a:p>
                <a:pPr lvl="1"/>
                <a:r>
                  <a:rPr lang="en-US" altLang="ko-KR" sz="2000" dirty="0"/>
                  <a:t>Bellman equation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Optimal policy: 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,</a:t>
                </a:r>
                <a:r>
                  <a:rPr lang="en-US" altLang="ko-KR" dirty="0"/>
                  <a:t>    optimal action-state (Q): </a:t>
                </a:r>
              </a:p>
              <a:p>
                <a:pPr lvl="1"/>
                <a:r>
                  <a:rPr lang="en-US" altLang="ko-KR" dirty="0"/>
                  <a:t>Bellman optimality equation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BDF9FA-1A3E-C479-7F71-06E8CEA8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5D944-4A5C-C6B9-BEB7-DE77535A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E1E9C2-B4F8-39AF-660E-1ECCDF98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7" r="13315"/>
          <a:stretch/>
        </p:blipFill>
        <p:spPr>
          <a:xfrm>
            <a:off x="1763688" y="1988840"/>
            <a:ext cx="5183517" cy="707814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5B55E2-2BFD-50C8-BED8-CE8260E93803}"/>
                  </a:ext>
                </a:extLst>
              </p:cNvPr>
              <p:cNvSpPr txBox="1"/>
              <p:nvPr/>
            </p:nvSpPr>
            <p:spPr>
              <a:xfrm>
                <a:off x="6816324" y="2696654"/>
                <a:ext cx="818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5B55E2-2BFD-50C8-BED8-CE8260E93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324" y="2696654"/>
                <a:ext cx="818557" cy="276999"/>
              </a:xfrm>
              <a:prstGeom prst="rect">
                <a:avLst/>
              </a:prstGeom>
              <a:blipFill>
                <a:blip r:embed="rId4"/>
                <a:stretch>
                  <a:fillRect l="-5224" r="-820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EAEB033-BF4A-0F2A-FB11-6E29A3CCB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r="12507"/>
          <a:stretch/>
        </p:blipFill>
        <p:spPr>
          <a:xfrm>
            <a:off x="1792659" y="3406076"/>
            <a:ext cx="5159627" cy="7078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E701EF-A0C0-65BB-B31E-DC86B10A0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-3232" r="17696" b="-4571"/>
          <a:stretch/>
        </p:blipFill>
        <p:spPr>
          <a:xfrm>
            <a:off x="1907704" y="4251544"/>
            <a:ext cx="4525035" cy="58953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FCE7CB-398C-1AEF-07F3-18A202837352}"/>
              </a:ext>
            </a:extLst>
          </p:cNvPr>
          <p:cNvSpPr txBox="1"/>
          <p:nvPr/>
        </p:nvSpPr>
        <p:spPr>
          <a:xfrm>
            <a:off x="1187624" y="436164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39926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E60EC-AD06-BDDD-0D1E-0568B880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B.O.E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B0813-A643-E124-BFA4-F903E06F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Optimal state-value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888D-2728-9991-86FE-4A35B323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8" name="내용 개체 틀 7" descr="클립아트, 일러스트레이션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0A4D43D-FE7F-9DCC-217D-F08B214B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/>
          <a:stretch/>
        </p:blipFill>
        <p:spPr>
          <a:xfrm>
            <a:off x="3131840" y="1556792"/>
            <a:ext cx="1521689" cy="951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927CEF-29F8-2964-1AEC-C8EF38B80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4" r="21377" b="-15674"/>
          <a:stretch/>
        </p:blipFill>
        <p:spPr>
          <a:xfrm>
            <a:off x="3068561" y="3012095"/>
            <a:ext cx="4671791" cy="73918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38862D-735F-448A-9FF3-DB97EC2554FE}"/>
              </a:ext>
            </a:extLst>
          </p:cNvPr>
          <p:cNvGrpSpPr/>
          <p:nvPr/>
        </p:nvGrpSpPr>
        <p:grpSpPr>
          <a:xfrm>
            <a:off x="1090002" y="3661708"/>
            <a:ext cx="5361704" cy="539243"/>
            <a:chOff x="1124345" y="3722920"/>
            <a:chExt cx="5361704" cy="53924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A871E8A-C4F7-6692-4E87-10BD65AB0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5" t="43688" r="28544"/>
            <a:stretch/>
          </p:blipFill>
          <p:spPr>
            <a:xfrm>
              <a:off x="3057042" y="3722920"/>
              <a:ext cx="3429007" cy="5392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D1531B-D86E-4849-B480-DC361E9A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5" r="46804" b="56047"/>
            <a:stretch/>
          </p:blipFill>
          <p:spPr>
            <a:xfrm>
              <a:off x="1124345" y="3745916"/>
              <a:ext cx="1944216" cy="420894"/>
            </a:xfrm>
            <a:prstGeom prst="rect">
              <a:avLst/>
            </a:prstGeom>
          </p:spPr>
        </p:pic>
      </p:grpSp>
      <p:pic>
        <p:nvPicPr>
          <p:cNvPr id="12" name="그림 11" descr="원, 텍스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CF725E3-8984-2C02-688D-F62E9A1A4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7"/>
          <a:stretch/>
        </p:blipFill>
        <p:spPr>
          <a:xfrm>
            <a:off x="457200" y="4390301"/>
            <a:ext cx="4011324" cy="1776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34D723-2826-313F-C0D7-C204EBEC0D1C}"/>
                  </a:ext>
                </a:extLst>
              </p:cNvPr>
              <p:cNvSpPr txBox="1"/>
              <p:nvPr/>
            </p:nvSpPr>
            <p:spPr>
              <a:xfrm>
                <a:off x="6994981" y="3736266"/>
                <a:ext cx="1000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34D723-2826-313F-C0D7-C204EBEC0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981" y="3736266"/>
                <a:ext cx="1000402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6E6C8C-77D4-EEC6-ACF9-57DE9897E818}"/>
              </a:ext>
            </a:extLst>
          </p:cNvPr>
          <p:cNvGrpSpPr/>
          <p:nvPr/>
        </p:nvGrpSpPr>
        <p:grpSpPr>
          <a:xfrm>
            <a:off x="4557508" y="4252096"/>
            <a:ext cx="2822804" cy="1550803"/>
            <a:chOff x="4856321" y="4171038"/>
            <a:chExt cx="3188282" cy="156555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3F516F-537D-A0BB-93AB-40E8A7ABB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0721" y="4171038"/>
              <a:ext cx="2933882" cy="15655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F8946C-4C09-3ECF-4199-4A5026896E09}"/>
                    </a:ext>
                  </a:extLst>
                </p:cNvPr>
                <p:cNvSpPr txBox="1"/>
                <p:nvPr/>
              </p:nvSpPr>
              <p:spPr>
                <a:xfrm>
                  <a:off x="4856321" y="5094094"/>
                  <a:ext cx="114973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i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F8946C-4C09-3ECF-4199-4A5026896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321" y="5094094"/>
                  <a:ext cx="11497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B61D6CF-D876-092C-EF35-CD3D6BB014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976" y="5985109"/>
            <a:ext cx="1360448" cy="7825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FD35A0-8A40-AC92-CB5F-735FE07DD176}"/>
              </a:ext>
            </a:extLst>
          </p:cNvPr>
          <p:cNvSpPr txBox="1"/>
          <p:nvPr/>
        </p:nvSpPr>
        <p:spPr>
          <a:xfrm>
            <a:off x="5209250" y="628329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4E02-2C6F-5769-E063-D1C017A8A392}"/>
              </a:ext>
            </a:extLst>
          </p:cNvPr>
          <p:cNvSpPr txBox="1"/>
          <p:nvPr/>
        </p:nvSpPr>
        <p:spPr>
          <a:xfrm>
            <a:off x="7537545" y="4956071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비선형 연립방정식</a:t>
            </a:r>
          </a:p>
        </p:txBody>
      </p:sp>
    </p:spTree>
    <p:extLst>
      <p:ext uri="{BB962C8B-B14F-4D97-AF65-F5344CB8AC3E}">
        <p14:creationId xmlns:p14="http://schemas.microsoft.com/office/powerpoint/2010/main" val="4232517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426EA-8202-B868-4079-40EE0859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B.O.E Example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5C722-261E-C8E8-BA1F-6BF1DFBA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9">
                <a:extLst>
                  <a:ext uri="{FF2B5EF4-FFF2-40B4-BE49-F238E27FC236}">
                    <a16:creationId xmlns:a16="http://schemas.microsoft.com/office/drawing/2014/main" id="{2EFE7419-E709-A4EA-97FF-C31768B25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Optimal action-value (Q)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9">
                <a:extLst>
                  <a:ext uri="{FF2B5EF4-FFF2-40B4-BE49-F238E27FC236}">
                    <a16:creationId xmlns:a16="http://schemas.microsoft.com/office/drawing/2014/main" id="{2EFE7419-E709-A4EA-97FF-C31768B2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E3D24-34F0-6DA6-E757-4CBF2FDE6FD1}"/>
                  </a:ext>
                </a:extLst>
              </p:cNvPr>
              <p:cNvSpPr txBox="1"/>
              <p:nvPr/>
            </p:nvSpPr>
            <p:spPr>
              <a:xfrm>
                <a:off x="1979712" y="1633508"/>
                <a:ext cx="4652851" cy="597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 {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4E3D24-34F0-6DA6-E757-4CBF2FDE6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633508"/>
                <a:ext cx="4652851" cy="59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EB5F07-629B-7890-4613-40D52DFF274A}"/>
                  </a:ext>
                </a:extLst>
              </p:cNvPr>
              <p:cNvSpPr txBox="1"/>
              <p:nvPr/>
            </p:nvSpPr>
            <p:spPr>
              <a:xfrm>
                <a:off x="2915816" y="2632123"/>
                <a:ext cx="231993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EB5F07-629B-7890-4613-40D52DFF2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632123"/>
                <a:ext cx="231993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53A3AD-ED5D-2D67-F7BB-BBBB2843EE46}"/>
                  </a:ext>
                </a:extLst>
              </p:cNvPr>
              <p:cNvSpPr txBox="1"/>
              <p:nvPr/>
            </p:nvSpPr>
            <p:spPr>
              <a:xfrm>
                <a:off x="1917039" y="2977183"/>
                <a:ext cx="5256584" cy="68980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 {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53A3AD-ED5D-2D67-F7BB-BBBB2843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39" y="2977183"/>
                <a:ext cx="5256584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3BEA37-4F5A-97A3-C5B6-A0ADFA88BB81}"/>
              </a:ext>
            </a:extLst>
          </p:cNvPr>
          <p:cNvSpPr txBox="1"/>
          <p:nvPr/>
        </p:nvSpPr>
        <p:spPr>
          <a:xfrm>
            <a:off x="1479799" y="313741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117E27-DBDF-19E6-7EAA-E325B1BAD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7" y="4216132"/>
            <a:ext cx="1047750" cy="10477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384D346-EDD5-88A8-C88A-1C40CE1BF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8081" y="3927530"/>
            <a:ext cx="1552625" cy="14320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2CEE28D-4118-34F6-8C78-058542AE5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9367" y="5366913"/>
            <a:ext cx="1227164" cy="1418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150025-24C6-50B5-E8B6-26A8E354EB37}"/>
                  </a:ext>
                </a:extLst>
              </p:cNvPr>
              <p:cNvSpPr txBox="1"/>
              <p:nvPr/>
            </p:nvSpPr>
            <p:spPr>
              <a:xfrm>
                <a:off x="3099141" y="3745577"/>
                <a:ext cx="3303089" cy="1788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 {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1+0.9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1+0.9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.734,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5.257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150025-24C6-50B5-E8B6-26A8E354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41" y="3745577"/>
                <a:ext cx="3303089" cy="1788310"/>
              </a:xfrm>
              <a:prstGeom prst="rect">
                <a:avLst/>
              </a:prstGeom>
              <a:blipFill>
                <a:blip r:embed="rId9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0C879A-64B9-17EC-D1E8-FF25E34AD686}"/>
                  </a:ext>
                </a:extLst>
              </p:cNvPr>
              <p:cNvSpPr txBox="1"/>
              <p:nvPr/>
            </p:nvSpPr>
            <p:spPr>
              <a:xfrm>
                <a:off x="6891089" y="4639732"/>
                <a:ext cx="1921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𝑅𝐼𝐺𝐻𝑇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0C879A-64B9-17EC-D1E8-FF25E34A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89" y="4639732"/>
                <a:ext cx="192174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37A5E1-6069-46B1-3B36-D77F89223B2D}"/>
                  </a:ext>
                </a:extLst>
              </p:cNvPr>
              <p:cNvSpPr txBox="1"/>
              <p:nvPr/>
            </p:nvSpPr>
            <p:spPr>
              <a:xfrm>
                <a:off x="3058484" y="5440865"/>
                <a:ext cx="3303089" cy="1437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.9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−1+0.9 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.734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3.257,   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37A5E1-6069-46B1-3B36-D77F89223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84" y="5440865"/>
                <a:ext cx="3303089" cy="1437060"/>
              </a:xfrm>
              <a:prstGeom prst="rect">
                <a:avLst/>
              </a:prstGeom>
              <a:blipFill>
                <a:blip r:embed="rId11"/>
                <a:stretch>
                  <a:fillRect l="-1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EA8F10E-D80D-1717-79C9-D4B229AE40A6}"/>
              </a:ext>
            </a:extLst>
          </p:cNvPr>
          <p:cNvSpPr txBox="1"/>
          <p:nvPr/>
        </p:nvSpPr>
        <p:spPr>
          <a:xfrm>
            <a:off x="6430424" y="465230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222840-796F-B004-9115-E9E637908C21}"/>
                  </a:ext>
                </a:extLst>
              </p:cNvPr>
              <p:cNvSpPr txBox="1"/>
              <p:nvPr/>
            </p:nvSpPr>
            <p:spPr>
              <a:xfrm>
                <a:off x="6891089" y="5822287"/>
                <a:ext cx="178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𝐿𝐸𝐹𝑇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222840-796F-B004-9115-E9E63790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89" y="5822287"/>
                <a:ext cx="1780680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C71F16C-2EF8-4337-B33C-7CEB79BA0764}"/>
              </a:ext>
            </a:extLst>
          </p:cNvPr>
          <p:cNvSpPr txBox="1"/>
          <p:nvPr/>
        </p:nvSpPr>
        <p:spPr>
          <a:xfrm>
            <a:off x="6430424" y="583485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352421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B1DDD-0850-AB1D-4C48-B94D37175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29BCE-A539-81AE-105B-2FE58411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D4AC1-17D7-33EC-A0C6-7D9E9679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(Q3) </a:t>
            </a:r>
            <a:r>
              <a:rPr lang="en-US" altLang="ko-KR" sz="2000" dirty="0"/>
              <a:t>4-Grid</a:t>
            </a:r>
            <a:r>
              <a:rPr lang="ko-KR" altLang="en-US" sz="2000" dirty="0"/>
              <a:t> </a:t>
            </a:r>
            <a:r>
              <a:rPr lang="en-US" altLang="ko-KR" sz="2000" dirty="0"/>
              <a:t>World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state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en-US" altLang="ko-KR" sz="2000" dirty="0"/>
              <a:t>optimal policy </a:t>
            </a:r>
            <a:r>
              <a:rPr lang="ko-KR" altLang="en-US" sz="2000" dirty="0"/>
              <a:t>를 구하기</a:t>
            </a:r>
            <a:r>
              <a:rPr lang="en-US" altLang="ko-KR" sz="2000" dirty="0"/>
              <a:t> </a:t>
            </a:r>
            <a:r>
              <a:rPr lang="ko-KR" altLang="en-US" sz="2000" dirty="0"/>
              <a:t>위한 연립 방정식을 유도하라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D38C1E-6292-246C-BEF5-B75E0D66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DB9B92D-6C3F-8C7E-3F25-F1B3A29A9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55787"/>
              </p:ext>
            </p:extLst>
          </p:nvPr>
        </p:nvGraphicFramePr>
        <p:xfrm>
          <a:off x="3131840" y="2492896"/>
          <a:ext cx="2609356" cy="61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339">
                  <a:extLst>
                    <a:ext uri="{9D8B030D-6E8A-4147-A177-3AD203B41FA5}">
                      <a16:colId xmlns:a16="http://schemas.microsoft.com/office/drawing/2014/main" val="2506025718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2333677960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525466754"/>
                    </a:ext>
                  </a:extLst>
                </a:gridCol>
                <a:gridCol w="652339">
                  <a:extLst>
                    <a:ext uri="{9D8B030D-6E8A-4147-A177-3AD203B41FA5}">
                      <a16:colId xmlns:a16="http://schemas.microsoft.com/office/drawing/2014/main" val="3696705400"/>
                    </a:ext>
                  </a:extLst>
                </a:gridCol>
              </a:tblGrid>
              <a:tr h="6173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3263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B5AF0A98-566B-1A05-6891-B6448E44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565813"/>
            <a:ext cx="428685" cy="4715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1251F2C-E6AF-59CD-A9BA-FB4E8D56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819" y="2565813"/>
            <a:ext cx="434528" cy="5058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73372A-01C1-C9D5-4D17-928EBE95AAB2}"/>
              </a:ext>
            </a:extLst>
          </p:cNvPr>
          <p:cNvSpPr txBox="1"/>
          <p:nvPr/>
        </p:nvSpPr>
        <p:spPr>
          <a:xfrm>
            <a:off x="3282631" y="20997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L1</a:t>
            </a:r>
            <a:endParaRPr lang="ko-KR" altLang="en-US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0E312-291A-9E83-66CF-B14951C87978}"/>
              </a:ext>
            </a:extLst>
          </p:cNvPr>
          <p:cNvSpPr txBox="1"/>
          <p:nvPr/>
        </p:nvSpPr>
        <p:spPr>
          <a:xfrm>
            <a:off x="3929976" y="20997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L2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040EF-EE29-1BC8-628C-A3076130CC33}"/>
              </a:ext>
            </a:extLst>
          </p:cNvPr>
          <p:cNvSpPr txBox="1"/>
          <p:nvPr/>
        </p:nvSpPr>
        <p:spPr>
          <a:xfrm>
            <a:off x="4577321" y="20997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L3</a:t>
            </a:r>
            <a:endParaRPr lang="ko-KR" alt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8F996-EA33-9EAC-EA66-4820542994F3}"/>
              </a:ext>
            </a:extLst>
          </p:cNvPr>
          <p:cNvSpPr txBox="1"/>
          <p:nvPr/>
        </p:nvSpPr>
        <p:spPr>
          <a:xfrm>
            <a:off x="5224667" y="20997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L4</a:t>
            </a:r>
            <a:endParaRPr lang="ko-KR" alt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882DE-4C1B-E581-DA3D-12BC8FE4D471}"/>
              </a:ext>
            </a:extLst>
          </p:cNvPr>
          <p:cNvSpPr txBox="1"/>
          <p:nvPr/>
        </p:nvSpPr>
        <p:spPr>
          <a:xfrm>
            <a:off x="5221401" y="31340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74C58-0529-3E44-5656-8EBE803A0D86}"/>
              </a:ext>
            </a:extLst>
          </p:cNvPr>
          <p:cNvSpPr txBox="1"/>
          <p:nvPr/>
        </p:nvSpPr>
        <p:spPr>
          <a:xfrm>
            <a:off x="5773694" y="263408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3AE3D9-1FEB-0611-FD61-7769968AD02B}"/>
              </a:ext>
            </a:extLst>
          </p:cNvPr>
          <p:cNvSpPr txBox="1"/>
          <p:nvPr/>
        </p:nvSpPr>
        <p:spPr>
          <a:xfrm>
            <a:off x="2670343" y="256581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09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176CA-F610-34E2-ECC0-CF6FCF6A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065B2-B6EF-8D16-5303-396B3DC8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Bellman</a:t>
            </a:r>
            <a:r>
              <a:rPr lang="ko-KR" altLang="en-US" dirty="0"/>
              <a:t> </a:t>
            </a:r>
            <a:r>
              <a:rPr lang="en-US" altLang="ko-KR" dirty="0"/>
              <a:t>Equation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Bellman Optimality Equation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Optimal Policy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0CBA3A-912A-8E58-F217-020492BA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8F2223-3EA9-618E-7F9E-05C38D3A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526"/>
          <a:stretch/>
        </p:blipFill>
        <p:spPr>
          <a:xfrm>
            <a:off x="2123728" y="1772816"/>
            <a:ext cx="5338236" cy="12241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C63A4D-F08B-EDBF-8204-994E9102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82"/>
          <a:stretch/>
        </p:blipFill>
        <p:spPr>
          <a:xfrm rot="-60000">
            <a:off x="2160712" y="3551513"/>
            <a:ext cx="4392488" cy="11521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3B94A7-5FFB-3205-DEC8-BD0ED5728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2247977" y="5387718"/>
            <a:ext cx="4521029" cy="11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1EB50-3145-CE0A-34B5-B5E7EA78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 &amp;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16B39-A808-0045-5C20-58F7B9D5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21800"/>
          </a:xfrm>
        </p:spPr>
        <p:txBody>
          <a:bodyPr>
            <a:normAutofit/>
          </a:bodyPr>
          <a:lstStyle/>
          <a:p>
            <a:r>
              <a:rPr lang="en-US" altLang="ko-KR" dirty="0"/>
              <a:t>Example : Grid World</a:t>
            </a:r>
          </a:p>
          <a:p>
            <a:pPr lvl="1"/>
            <a:r>
              <a:rPr lang="en-US" altLang="ko-KR" dirty="0"/>
              <a:t>Agent : </a:t>
            </a:r>
            <a:r>
              <a:rPr lang="ko-KR" altLang="en-US" dirty="0"/>
              <a:t>로봇</a:t>
            </a:r>
            <a:endParaRPr lang="en-US" altLang="ko-KR" dirty="0"/>
          </a:p>
          <a:p>
            <a:pPr lvl="2"/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오른쪽이동 </a:t>
            </a:r>
            <a:r>
              <a:rPr lang="en-US" altLang="ko-KR" dirty="0"/>
              <a:t>/ </a:t>
            </a:r>
            <a:r>
              <a:rPr lang="ko-KR" altLang="en-US" dirty="0"/>
              <a:t>왼쪽이동</a:t>
            </a:r>
            <a:endParaRPr lang="en-US" altLang="ko-KR" dirty="0"/>
          </a:p>
          <a:p>
            <a:pPr lvl="1"/>
            <a:r>
              <a:rPr lang="en-US" altLang="ko-KR" dirty="0"/>
              <a:t>Environment : </a:t>
            </a:r>
            <a:r>
              <a:rPr lang="ko-KR" altLang="en-US" dirty="0"/>
              <a:t>그리드</a:t>
            </a:r>
            <a:endParaRPr lang="en-US" altLang="ko-KR" dirty="0"/>
          </a:p>
          <a:p>
            <a:pPr lvl="2"/>
            <a:r>
              <a:rPr lang="en-US" altLang="ko-KR" dirty="0"/>
              <a:t>State : </a:t>
            </a:r>
            <a:r>
              <a:rPr lang="ko-KR" altLang="en-US" dirty="0"/>
              <a:t>그리드의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lvl="2"/>
            <a:r>
              <a:rPr lang="en-US" altLang="ko-KR" dirty="0"/>
              <a:t>Reward: </a:t>
            </a:r>
            <a:r>
              <a:rPr lang="ko-KR" altLang="en-US" dirty="0"/>
              <a:t>사과 </a:t>
            </a:r>
            <a:r>
              <a:rPr lang="en-US" altLang="ko-KR" dirty="0"/>
              <a:t>(+1), </a:t>
            </a:r>
            <a:r>
              <a:rPr lang="ko-KR" altLang="en-US" dirty="0"/>
              <a:t>폭탄 </a:t>
            </a:r>
            <a:r>
              <a:rPr lang="en-US" altLang="ko-KR" dirty="0"/>
              <a:t>(-2), </a:t>
            </a:r>
            <a:r>
              <a:rPr lang="ko-KR" altLang="en-US" dirty="0"/>
              <a:t>빈칸 </a:t>
            </a:r>
            <a:r>
              <a:rPr lang="en-US" altLang="ko-KR" dirty="0"/>
              <a:t>(0)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Decision</a:t>
            </a:r>
          </a:p>
          <a:p>
            <a:pPr lvl="2"/>
            <a:r>
              <a:rPr lang="en-US" altLang="ko-KR" dirty="0"/>
              <a:t>Reward </a:t>
            </a:r>
            <a:r>
              <a:rPr lang="ko-KR" altLang="en-US" dirty="0"/>
              <a:t>총합의 극대화를 위한 최선의 </a:t>
            </a:r>
            <a:r>
              <a:rPr lang="en-US" altLang="ko-KR" dirty="0"/>
              <a:t>action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7FCBB-6D6D-1FBA-6D51-2B4A1C09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" name="그림 9" descr="과일, 만화 영화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234A2D51-5585-487A-9565-82DD6A546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1"/>
          <a:stretch/>
        </p:blipFill>
        <p:spPr>
          <a:xfrm>
            <a:off x="5630191" y="1632998"/>
            <a:ext cx="2305110" cy="70219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D2D5C748-EF13-1856-3E79-A0B70084E489}"/>
              </a:ext>
            </a:extLst>
          </p:cNvPr>
          <p:cNvGrpSpPr/>
          <p:nvPr/>
        </p:nvGrpSpPr>
        <p:grpSpPr>
          <a:xfrm>
            <a:off x="5537726" y="2448196"/>
            <a:ext cx="3089441" cy="2212153"/>
            <a:chOff x="4257286" y="2986797"/>
            <a:chExt cx="4160568" cy="363768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CA37982-8723-4C5C-984F-4F8F0B70B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3459" y="3629745"/>
              <a:ext cx="2279741" cy="51594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0A0BFF2-54C4-8925-317B-96EEB2B1D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7615" y="4234944"/>
              <a:ext cx="2245585" cy="50706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EDB6889-7E9B-4C2D-86E9-3DB27E6C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458" y="4852211"/>
              <a:ext cx="2279741" cy="53497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57AE0D-2068-3803-9719-EB7388656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7286" y="6117411"/>
              <a:ext cx="2312725" cy="50706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20E9190-D2E7-A9D4-D39E-0B640085A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4714" y="5464344"/>
              <a:ext cx="2279741" cy="53929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F2FF62-96DB-2753-831A-C2F6DAEBEFC0}"/>
                </a:ext>
              </a:extLst>
            </p:cNvPr>
            <p:cNvSpPr txBox="1"/>
            <p:nvPr/>
          </p:nvSpPr>
          <p:spPr>
            <a:xfrm>
              <a:off x="4813368" y="3006905"/>
              <a:ext cx="100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&lt;state&gt;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24CA19-0913-0D85-5D2C-0657253C4F93}"/>
                </a:ext>
              </a:extLst>
            </p:cNvPr>
            <p:cNvSpPr txBox="1"/>
            <p:nvPr/>
          </p:nvSpPr>
          <p:spPr>
            <a:xfrm>
              <a:off x="7199379" y="2986797"/>
              <a:ext cx="1218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&lt;reward&gt;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511CA-AF3F-8048-C130-FCAA21039627}"/>
                </a:ext>
              </a:extLst>
            </p:cNvPr>
            <p:cNvSpPr txBox="1"/>
            <p:nvPr/>
          </p:nvSpPr>
          <p:spPr>
            <a:xfrm>
              <a:off x="7759234" y="36930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F96B70-1340-5DFB-1C9A-543B46D01C3E}"/>
                </a:ext>
              </a:extLst>
            </p:cNvPr>
            <p:cNvSpPr txBox="1"/>
            <p:nvPr/>
          </p:nvSpPr>
          <p:spPr>
            <a:xfrm>
              <a:off x="7759234" y="43150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6CCF21-B1F2-9E0A-ECEC-A169D1E30260}"/>
                </a:ext>
              </a:extLst>
            </p:cNvPr>
            <p:cNvSpPr txBox="1"/>
            <p:nvPr/>
          </p:nvSpPr>
          <p:spPr>
            <a:xfrm>
              <a:off x="7759234" y="496634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C72FB1-98F6-B280-6EA2-018A6B1F1EE7}"/>
                </a:ext>
              </a:extLst>
            </p:cNvPr>
            <p:cNvSpPr txBox="1"/>
            <p:nvPr/>
          </p:nvSpPr>
          <p:spPr>
            <a:xfrm>
              <a:off x="7711946" y="5497697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-2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8B8D81-374A-EC5F-E0B1-875DB10A3D08}"/>
                </a:ext>
              </a:extLst>
            </p:cNvPr>
            <p:cNvSpPr txBox="1"/>
            <p:nvPr/>
          </p:nvSpPr>
          <p:spPr>
            <a:xfrm>
              <a:off x="7678283" y="612029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+1</a:t>
              </a:r>
              <a:endParaRPr lang="ko-KR" altLang="en-US" dirty="0"/>
            </a:p>
          </p:txBody>
        </p:sp>
      </p:grpSp>
      <p:pic>
        <p:nvPicPr>
          <p:cNvPr id="35" name="그림 34" descr="과일, 만화 영화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54C0BD5B-CB50-829D-699B-4F484F0CE8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1"/>
          <a:stretch/>
        </p:blipFill>
        <p:spPr>
          <a:xfrm>
            <a:off x="1541968" y="5294938"/>
            <a:ext cx="1957747" cy="596377"/>
          </a:xfrm>
          <a:prstGeom prst="rect">
            <a:avLst/>
          </a:prstGeom>
        </p:spPr>
      </p:pic>
      <p:pic>
        <p:nvPicPr>
          <p:cNvPr id="37" name="그림 36" descr="과일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3E1BCC15-7454-684E-BB3D-C6BE86165A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8"/>
          <a:stretch/>
        </p:blipFill>
        <p:spPr>
          <a:xfrm>
            <a:off x="1541968" y="5985096"/>
            <a:ext cx="1940194" cy="6080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52C67C9-EB08-8419-C400-689BD5953441}"/>
              </a:ext>
            </a:extLst>
          </p:cNvPr>
          <p:cNvSpPr txBox="1"/>
          <p:nvPr/>
        </p:nvSpPr>
        <p:spPr>
          <a:xfrm>
            <a:off x="3756662" y="5491056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왼쪽 →</a:t>
            </a:r>
            <a:r>
              <a:rPr lang="en-US" altLang="ko-KR" sz="1600" dirty="0"/>
              <a:t> </a:t>
            </a:r>
            <a:r>
              <a:rPr lang="ko-KR" altLang="en-US" sz="1600" dirty="0"/>
              <a:t>왼쪽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F88961-B0E4-B611-2503-2B0708DD0176}"/>
              </a:ext>
            </a:extLst>
          </p:cNvPr>
          <p:cNvSpPr txBox="1"/>
          <p:nvPr/>
        </p:nvSpPr>
        <p:spPr>
          <a:xfrm>
            <a:off x="3756158" y="6218428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오른쪽 →</a:t>
            </a:r>
            <a:r>
              <a:rPr lang="en-US" altLang="ko-KR" sz="1600" dirty="0"/>
              <a:t> </a:t>
            </a:r>
            <a:r>
              <a:rPr lang="ko-KR" altLang="en-US" sz="1600" dirty="0"/>
              <a:t>오른쪽</a:t>
            </a:r>
          </a:p>
        </p:txBody>
      </p:sp>
    </p:spTree>
    <p:extLst>
      <p:ext uri="{BB962C8B-B14F-4D97-AF65-F5344CB8AC3E}">
        <p14:creationId xmlns:p14="http://schemas.microsoft.com/office/powerpoint/2010/main" val="203959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5651F-91A4-6FB1-4296-7E054D2A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 &amp;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47950-90C5-21BC-117B-58E1CA09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State-Action-Reward Cycle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216DA-2D34-5900-FA9E-DF4A980E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35EB0D1-6330-7342-FCF0-C60557DD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7"/>
          <a:stretch/>
        </p:blipFill>
        <p:spPr>
          <a:xfrm>
            <a:off x="2843808" y="1838518"/>
            <a:ext cx="3098959" cy="18589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872F54-F327-ED9C-3FF8-8DC162C5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09" y="3711023"/>
            <a:ext cx="4454798" cy="593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929448-750C-D26D-50B2-10DBA6324879}"/>
              </a:ext>
            </a:extLst>
          </p:cNvPr>
          <p:cNvSpPr txBox="1"/>
          <p:nvPr/>
        </p:nvSpPr>
        <p:spPr>
          <a:xfrm>
            <a:off x="755576" y="479715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(ex)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E18AE1-3DDC-37D0-D9F6-78230535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23" y="5412282"/>
            <a:ext cx="1977523" cy="4680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8C9B11-2400-7B18-839F-73DAF3968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238" y="5412282"/>
            <a:ext cx="1977523" cy="4252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C2458AC-151D-BD60-E1E7-07FA5BAB2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621" y="5166484"/>
            <a:ext cx="2094319" cy="729669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B360C1-CD9D-AE01-C547-7D6CCA2BBA9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40546" y="5646323"/>
            <a:ext cx="5158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5DB843-A79C-40CE-537A-FCE08E79B45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560761" y="5624918"/>
            <a:ext cx="382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87E86B-7585-84BD-3831-91D6EEF25E0E}"/>
                  </a:ext>
                </a:extLst>
              </p:cNvPr>
              <p:cNvSpPr txBox="1"/>
              <p:nvPr/>
            </p:nvSpPr>
            <p:spPr>
              <a:xfrm>
                <a:off x="1709057" y="5972063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87E86B-7585-84BD-3831-91D6EEF2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7" y="5972063"/>
                <a:ext cx="485454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3773CD-EB9E-0AA3-EB26-D7BE8E26B37B}"/>
                  </a:ext>
                </a:extLst>
              </p:cNvPr>
              <p:cNvSpPr txBox="1"/>
              <p:nvPr/>
            </p:nvSpPr>
            <p:spPr>
              <a:xfrm>
                <a:off x="4334596" y="5972063"/>
                <a:ext cx="480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3773CD-EB9E-0AA3-EB26-D7BE8E26B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96" y="5972063"/>
                <a:ext cx="480131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B3E802-1403-53AE-63A1-E983D6A5708C}"/>
                  </a:ext>
                </a:extLst>
              </p:cNvPr>
              <p:cNvSpPr txBox="1"/>
              <p:nvPr/>
            </p:nvSpPr>
            <p:spPr>
              <a:xfrm>
                <a:off x="6954812" y="5972063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B3E802-1403-53AE-63A1-E983D6A57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12" y="5972063"/>
                <a:ext cx="485454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54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B6D6D-DB87-A0CD-D727-9D4D62CA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3328AA-76ED-1309-755B-B01EEBC81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State transition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    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&lt;Markov property&gt;</a:t>
                </a: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State transition of Markov process</a:t>
                </a:r>
              </a:p>
              <a:p>
                <a:pPr marL="457200" lvl="1" indent="0">
                  <a:buNone/>
                </a:pPr>
                <a:r>
                  <a:rPr lang="en-US" altLang="ko-KR" b="0" dirty="0"/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: state,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: action,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: next state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ko-KR" dirty="0"/>
                  <a:t>Deterministic transition</a:t>
                </a:r>
              </a:p>
              <a:p>
                <a:pPr lvl="2"/>
                <a:r>
                  <a:rPr lang="en-US" altLang="ko-KR" dirty="0"/>
                  <a:t>State transition function: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ko-KR" dirty="0"/>
                  <a:t>Stochastic transition</a:t>
                </a:r>
              </a:p>
              <a:p>
                <a:pPr lvl="2"/>
                <a:r>
                  <a:rPr lang="en-US" altLang="ko-KR" dirty="0"/>
                  <a:t>State transition probability: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00B050"/>
                  </a:solidFill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3328AA-76ED-1309-755B-B01EEBC81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90831-FCD6-69F2-A63A-AACD661D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88735-5ED9-A53F-E824-1695BA82400A}"/>
              </a:ext>
            </a:extLst>
          </p:cNvPr>
          <p:cNvSpPr txBox="1"/>
          <p:nvPr/>
        </p:nvSpPr>
        <p:spPr>
          <a:xfrm>
            <a:off x="1535103" y="2636912"/>
            <a:ext cx="5322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다음상태를 결정하는 데</a:t>
            </a:r>
            <a:r>
              <a:rPr lang="en-US" altLang="ko-KR" sz="1400" dirty="0"/>
              <a:t>,  </a:t>
            </a:r>
            <a:r>
              <a:rPr lang="ko-KR" altLang="en-US" sz="1400" dirty="0"/>
              <a:t>현재의 상태와 행동만이 영향을 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3DE26-AD2F-8D87-D172-F661C8B2EA69}"/>
              </a:ext>
            </a:extLst>
          </p:cNvPr>
          <p:cNvSpPr txBox="1"/>
          <p:nvPr/>
        </p:nvSpPr>
        <p:spPr>
          <a:xfrm>
            <a:off x="1535103" y="2944689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복잡한 문제를 간단한 문제로 모델링</a:t>
            </a:r>
          </a:p>
        </p:txBody>
      </p:sp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2DF93B1-6E34-276D-3315-A01D8D76A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6"/>
          <a:stretch/>
        </p:blipFill>
        <p:spPr>
          <a:xfrm>
            <a:off x="1535103" y="5611509"/>
            <a:ext cx="5499383" cy="10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1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6A63-C5EF-A022-9683-8D645910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39DF0C-5583-6BA0-4677-3476DB1F6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Reward function: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Policy 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Agent 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action </a:t>
                </a:r>
                <a:r>
                  <a:rPr lang="ko-KR" altLang="en-US" dirty="0"/>
                  <a:t>을 결정하는 방식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Deterministic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policy: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ko-KR" dirty="0"/>
                  <a:t>Stochastic policy: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39DF0C-5583-6BA0-4677-3476DB1F6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24D9A-5704-EC1E-1DD3-A7B4AEAE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82FBC8A-65D9-246D-0B0B-99DE33C15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9"/>
          <a:stretch/>
        </p:blipFill>
        <p:spPr>
          <a:xfrm>
            <a:off x="1860411" y="1772816"/>
            <a:ext cx="5188140" cy="1105561"/>
          </a:xfrm>
          <a:prstGeom prst="rect">
            <a:avLst/>
          </a:prstGeom>
        </p:spPr>
      </p:pic>
      <p:pic>
        <p:nvPicPr>
          <p:cNvPr id="8" name="그림 7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AAB5DCBD-C4BB-E764-3B66-331E05C76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7"/>
          <a:stretch/>
        </p:blipFill>
        <p:spPr>
          <a:xfrm>
            <a:off x="2152006" y="4562890"/>
            <a:ext cx="4896544" cy="1401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53EFB-E4B7-939F-1C2C-163AF7BEAA36}"/>
                  </a:ext>
                </a:extLst>
              </p:cNvPr>
              <p:cNvSpPr txBox="1"/>
              <p:nvPr/>
            </p:nvSpPr>
            <p:spPr>
              <a:xfrm>
                <a:off x="2476349" y="5956886"/>
                <a:ext cx="2095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Left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53EFB-E4B7-939F-1C2C-163AF7BE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49" y="5956886"/>
                <a:ext cx="2095650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B11DD589-B73E-DF61-66B2-53C5F9A9C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342" y="5944407"/>
            <a:ext cx="2259630" cy="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6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709C5-6E37-1E2D-8E6A-C70A698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9FD24D-70CA-028A-989D-860B83864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Task</a:t>
                </a:r>
              </a:p>
              <a:p>
                <a:pPr lvl="1"/>
                <a:r>
                  <a:rPr lang="en-US" altLang="ko-KR" dirty="0"/>
                  <a:t>Episodic task (</a:t>
                </a:r>
                <a:r>
                  <a:rPr lang="ko-KR" altLang="en-US" dirty="0"/>
                  <a:t>일회성 과제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‘</a:t>
                </a:r>
                <a:r>
                  <a:rPr lang="ko-KR" altLang="en-US" dirty="0"/>
                  <a:t>끝</a:t>
                </a:r>
                <a:r>
                  <a:rPr lang="en-US" altLang="ko-KR" dirty="0"/>
                  <a:t>’ </a:t>
                </a:r>
                <a:r>
                  <a:rPr lang="ko-KR" altLang="en-US" dirty="0"/>
                  <a:t>이 있는 문제 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Episode :  </a:t>
                </a:r>
                <a:r>
                  <a:rPr lang="ko-KR" altLang="en-US" dirty="0"/>
                  <a:t>시작부터 끝까지 일련의 시도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바둑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Continuous task (</a:t>
                </a:r>
                <a:r>
                  <a:rPr lang="ko-KR" altLang="en-US" dirty="0"/>
                  <a:t>지속성 과제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‘</a:t>
                </a:r>
                <a:r>
                  <a:rPr lang="ko-KR" altLang="en-US" dirty="0"/>
                  <a:t>끝</a:t>
                </a:r>
                <a:r>
                  <a:rPr lang="en-US" altLang="ko-KR" dirty="0"/>
                  <a:t>‘  </a:t>
                </a:r>
                <a:r>
                  <a:rPr lang="ko-KR" altLang="en-US" dirty="0"/>
                  <a:t>이 없는 문제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재고관리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Return (</a:t>
                </a:r>
                <a:r>
                  <a:rPr lang="ko-KR" altLang="en-US" dirty="0"/>
                  <a:t>수익</a:t>
                </a:r>
                <a:r>
                  <a:rPr lang="en-US" altLang="ko-KR" dirty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Agent </a:t>
                </a:r>
                <a:r>
                  <a:rPr lang="ko-KR" altLang="en-US" dirty="0"/>
                  <a:t>가 얻는 </a:t>
                </a:r>
                <a:r>
                  <a:rPr lang="en-US" altLang="ko-KR" dirty="0"/>
                  <a:t>reward </a:t>
                </a:r>
                <a:r>
                  <a:rPr lang="ko-KR" altLang="en-US" dirty="0"/>
                  <a:t>의 합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9FD24D-70CA-028A-989D-860B83864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03A71-A769-9249-D98C-EC2F87B1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EEC67-80FB-21A7-0A31-58FC2610F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7" r="28544" b="-4994"/>
          <a:stretch/>
        </p:blipFill>
        <p:spPr>
          <a:xfrm>
            <a:off x="1547664" y="4941167"/>
            <a:ext cx="3528392" cy="504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17BE6-81A6-AD16-A53A-354F851091C8}"/>
                  </a:ext>
                </a:extLst>
              </p:cNvPr>
              <p:cNvSpPr txBox="1"/>
              <p:nvPr/>
            </p:nvSpPr>
            <p:spPr>
              <a:xfrm>
                <a:off x="5508104" y="5070085"/>
                <a:ext cx="33759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: </a:t>
                </a:r>
                <a:r>
                  <a:rPr lang="en-US" altLang="ko-KR" sz="1600" dirty="0"/>
                  <a:t>d</a:t>
                </a:r>
                <a:r>
                  <a:rPr lang="en-US" altLang="ko-KR" sz="1600" b="0" dirty="0"/>
                  <a:t>iscount rate (</a:t>
                </a:r>
                <a:r>
                  <a:rPr lang="ko-KR" altLang="en-US" sz="1600" dirty="0"/>
                  <a:t>할인율</a:t>
                </a:r>
                <a:r>
                  <a:rPr lang="en-US" altLang="ko-KR" sz="1600" dirty="0"/>
                  <a:t>),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17BE6-81A6-AD16-A53A-354F8510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070085"/>
                <a:ext cx="3375989" cy="246221"/>
              </a:xfrm>
              <a:prstGeom prst="rect">
                <a:avLst/>
              </a:prstGeom>
              <a:blipFill>
                <a:blip r:embed="rId4"/>
                <a:stretch>
                  <a:fillRect l="-2170" t="-27500" r="-108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DCDAF9-BDAF-60DE-4F0E-F17ECA16EBD0}"/>
                  </a:ext>
                </a:extLst>
              </p:cNvPr>
              <p:cNvSpPr txBox="1"/>
              <p:nvPr/>
            </p:nvSpPr>
            <p:spPr>
              <a:xfrm>
                <a:off x="1523519" y="5491970"/>
                <a:ext cx="60829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600" dirty="0"/>
                  <a:t> 인 경우</a:t>
                </a:r>
                <a:r>
                  <a:rPr lang="en-US" altLang="ko-KR" sz="1600" dirty="0"/>
                  <a:t>, continuous task 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return </a:t>
                </a:r>
                <a:r>
                  <a:rPr lang="ko-KR" altLang="en-US" sz="1600" dirty="0"/>
                  <a:t>이 무한대로 증가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DCDAF9-BDAF-60DE-4F0E-F17ECA16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19" y="5491970"/>
                <a:ext cx="6082947" cy="338554"/>
              </a:xfrm>
              <a:prstGeom prst="rect">
                <a:avLst/>
              </a:prstGeom>
              <a:blipFill>
                <a:blip r:embed="rId5"/>
                <a:stretch>
                  <a:fillRect l="-401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8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CD39-7246-65FF-ACF7-D0E60225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BCF583-7501-ED22-E323-7075BA80B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State-value function (</a:t>
                </a:r>
                <a:r>
                  <a:rPr lang="ko-KR" altLang="en-US" dirty="0"/>
                  <a:t>상태 가치 함수</a:t>
                </a:r>
                <a:r>
                  <a:rPr lang="en-US" altLang="ko-KR" dirty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ko-KR" dirty="0"/>
                  <a:t>State 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 이고 </a:t>
                </a:r>
                <a:r>
                  <a:rPr lang="en-US" altLang="ko-KR" dirty="0"/>
                  <a:t>agent</a:t>
                </a:r>
                <a:r>
                  <a:rPr lang="ko-KR" altLang="en-US" dirty="0"/>
                  <a:t> 의</a:t>
                </a:r>
                <a:r>
                  <a:rPr lang="en-US" altLang="ko-KR" dirty="0"/>
                  <a:t> policy </a:t>
                </a:r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 일 때 기대되는 </a:t>
                </a:r>
                <a:r>
                  <a:rPr lang="en-US" altLang="ko-KR" dirty="0"/>
                  <a:t>return </a:t>
                </a:r>
                <a:r>
                  <a:rPr lang="ko-KR" altLang="en-US" dirty="0"/>
                  <a:t>값</a:t>
                </a:r>
                <a:endParaRPr lang="en-US" altLang="ko-KR" dirty="0"/>
              </a:p>
              <a:p>
                <a:pPr lvl="1">
                  <a:spcBef>
                    <a:spcPts val="1200"/>
                  </a:spcBef>
                </a:pPr>
                <a:r>
                  <a:rPr lang="en-US" altLang="ko-KR" dirty="0"/>
                  <a:t>Deterministic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Stochastic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Optimal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모든 </a:t>
                </a:r>
                <a:r>
                  <a:rPr lang="en-US" altLang="ko-KR" dirty="0"/>
                  <a:t>state </a:t>
                </a:r>
                <a:r>
                  <a:rPr lang="ko-KR" altLang="en-US" dirty="0"/>
                  <a:t>에 대하여 </a:t>
                </a:r>
                <a:r>
                  <a:rPr lang="en-US" altLang="ko-KR" dirty="0"/>
                  <a:t>state-value </a:t>
                </a:r>
                <a:r>
                  <a:rPr lang="ko-KR" altLang="en-US" dirty="0"/>
                  <a:t>값이 최대인 </a:t>
                </a:r>
                <a:r>
                  <a:rPr lang="en-US" altLang="ko-KR" dirty="0"/>
                  <a:t>policy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BCF583-7501-ED22-E323-7075BA80B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47233-DA50-DE2E-2175-F0656635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F241D3-5827-4A11-6F5A-236CC5B60F65}"/>
              </a:ext>
            </a:extLst>
          </p:cNvPr>
          <p:cNvGrpSpPr/>
          <p:nvPr/>
        </p:nvGrpSpPr>
        <p:grpSpPr>
          <a:xfrm>
            <a:off x="3008790" y="2773217"/>
            <a:ext cx="4194831" cy="486355"/>
            <a:chOff x="3008790" y="2773217"/>
            <a:chExt cx="4194831" cy="48635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5BCEA6-3C4D-5E86-8CFB-C09AC01BC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42" t="1" r="34401" b="-3846"/>
            <a:stretch/>
          </p:blipFill>
          <p:spPr>
            <a:xfrm>
              <a:off x="3008790" y="2773217"/>
              <a:ext cx="2380655" cy="4863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9F84A2-B069-3411-01A3-BC49BC8A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04" t="-1" r="33168" b="-15827"/>
            <a:stretch/>
          </p:blipFill>
          <p:spPr>
            <a:xfrm>
              <a:off x="5372348" y="2773217"/>
              <a:ext cx="1831273" cy="486355"/>
            </a:xfrm>
            <a:prstGeom prst="rect">
              <a:avLst/>
            </a:prstGeom>
          </p:spPr>
        </p:pic>
      </p:grpSp>
      <p:pic>
        <p:nvPicPr>
          <p:cNvPr id="12" name="그림 11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409B928-A102-BC3E-7ED0-084F1E919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2"/>
          <a:stretch/>
        </p:blipFill>
        <p:spPr>
          <a:xfrm>
            <a:off x="2699791" y="4463390"/>
            <a:ext cx="3203377" cy="215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64C64D-9521-296F-8490-E10466A57F3D}"/>
                  </a:ext>
                </a:extLst>
              </p:cNvPr>
              <p:cNvSpPr txBox="1"/>
              <p:nvPr/>
            </p:nvSpPr>
            <p:spPr>
              <a:xfrm>
                <a:off x="3059832" y="2236573"/>
                <a:ext cx="1224136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64C64D-9521-296F-8490-E10466A57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36573"/>
                <a:ext cx="1224136" cy="299313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9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F5840-5AC9-6153-6C79-87973101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Example – 2 Grids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83C35-DF49-2A86-1BAC-86DDD7CC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058E7-81FB-8090-59A8-4EBB67E2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 descr="클립아트, 일러스트레이션, 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2D6CC95E-1E62-2C4B-4A34-3DC4A7507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8"/>
          <a:stretch/>
        </p:blipFill>
        <p:spPr>
          <a:xfrm>
            <a:off x="3632151" y="1844824"/>
            <a:ext cx="1879697" cy="10201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6E7AB3-5510-E376-7F08-EB194245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103571"/>
            <a:ext cx="6935623" cy="2485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64F988-0C07-E12D-F348-26531AE6E80D}"/>
              </a:ext>
            </a:extLst>
          </p:cNvPr>
          <p:cNvSpPr txBox="1"/>
          <p:nvPr/>
        </p:nvSpPr>
        <p:spPr>
          <a:xfrm>
            <a:off x="5029193" y="3346912"/>
            <a:ext cx="208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</a:rPr>
              <a:t>Deterministic transition</a:t>
            </a:r>
            <a:endParaRPr lang="ko-KR" altLang="en-US" sz="1400" i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CDA62-81EE-F2A7-D991-A3ECC4D6F35F}"/>
              </a:ext>
            </a:extLst>
          </p:cNvPr>
          <p:cNvSpPr txBox="1"/>
          <p:nvPr/>
        </p:nvSpPr>
        <p:spPr>
          <a:xfrm>
            <a:off x="5006800" y="525068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</a:rPr>
              <a:t>Continuous task</a:t>
            </a:r>
            <a:endParaRPr lang="ko-KR" altLang="en-US" sz="1400" i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05B74-EF9E-F06B-F2AE-504376A4025F}"/>
              </a:ext>
            </a:extLst>
          </p:cNvPr>
          <p:cNvSpPr txBox="1"/>
          <p:nvPr/>
        </p:nvSpPr>
        <p:spPr>
          <a:xfrm>
            <a:off x="5026729" y="3030574"/>
            <a:ext cx="187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</a:rPr>
              <a:t>Deterministic</a:t>
            </a:r>
            <a:r>
              <a:rPr lang="en-US" altLang="ko-KR" sz="1600" i="1" dirty="0">
                <a:solidFill>
                  <a:srgbClr val="00B050"/>
                </a:solidFill>
              </a:rPr>
              <a:t> policy</a:t>
            </a:r>
            <a:endParaRPr lang="ko-KR" alt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5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4039</TotalTime>
  <Words>1231</Words>
  <Application>Microsoft Office PowerPoint</Application>
  <PresentationFormat>화면 슬라이드 쇼(4:3)</PresentationFormat>
  <Paragraphs>349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Wingdings</vt:lpstr>
      <vt:lpstr>Office 테마</vt:lpstr>
      <vt:lpstr>Markov Decision Process</vt:lpstr>
      <vt:lpstr>Agent &amp; Environment</vt:lpstr>
      <vt:lpstr>Agent &amp; Environment</vt:lpstr>
      <vt:lpstr>Agent &amp; Environment</vt:lpstr>
      <vt:lpstr>Markov Decision Process</vt:lpstr>
      <vt:lpstr>Markov Decision Process</vt:lpstr>
      <vt:lpstr>Markov Decision Process</vt:lpstr>
      <vt:lpstr>Markov Decision Process</vt:lpstr>
      <vt:lpstr>MDP Example – 2 Grids</vt:lpstr>
      <vt:lpstr>MDP Example – 2 Grids</vt:lpstr>
      <vt:lpstr>MDP Example - 2 Grids</vt:lpstr>
      <vt:lpstr>Bellman Equation</vt:lpstr>
      <vt:lpstr>Bellman Equation</vt:lpstr>
      <vt:lpstr>State-Value Function</vt:lpstr>
      <vt:lpstr>State-Value Function</vt:lpstr>
      <vt:lpstr>State-Value Function</vt:lpstr>
      <vt:lpstr>State-Value Function</vt:lpstr>
      <vt:lpstr>State-Value Function</vt:lpstr>
      <vt:lpstr>BE Example</vt:lpstr>
      <vt:lpstr>Quiz</vt:lpstr>
      <vt:lpstr>Quiz</vt:lpstr>
      <vt:lpstr>Action-Value Function</vt:lpstr>
      <vt:lpstr>Action-Value Function</vt:lpstr>
      <vt:lpstr>Bellman Optimality Equation</vt:lpstr>
      <vt:lpstr>Bellman Optimality Equation</vt:lpstr>
      <vt:lpstr>B.O.E Example</vt:lpstr>
      <vt:lpstr>B.O.E Example</vt:lpstr>
      <vt:lpstr>Quiz</vt:lpstr>
      <vt:lpstr>요약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태형 박</cp:lastModifiedBy>
  <cp:revision>286</cp:revision>
  <cp:lastPrinted>2025-03-19T00:59:17Z</cp:lastPrinted>
  <dcterms:created xsi:type="dcterms:W3CDTF">2009-10-31T07:50:36Z</dcterms:created>
  <dcterms:modified xsi:type="dcterms:W3CDTF">2025-03-19T02:23:10Z</dcterms:modified>
</cp:coreProperties>
</file>