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294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2" r:id="rId19"/>
    <p:sldId id="363" r:id="rId20"/>
    <p:sldId id="364" r:id="rId21"/>
    <p:sldId id="365" r:id="rId22"/>
    <p:sldId id="366" r:id="rId23"/>
    <p:sldId id="367" r:id="rId24"/>
    <p:sldId id="368" r:id="rId25"/>
    <p:sldId id="370" r:id="rId26"/>
    <p:sldId id="369" r:id="rId27"/>
    <p:sldId id="371" r:id="rId28"/>
    <p:sldId id="376" r:id="rId29"/>
    <p:sldId id="377" r:id="rId30"/>
    <p:sldId id="378" r:id="rId31"/>
    <p:sldId id="379" r:id="rId32"/>
    <p:sldId id="380" r:id="rId33"/>
    <p:sldId id="381" r:id="rId34"/>
    <p:sldId id="374" r:id="rId35"/>
    <p:sldId id="383" r:id="rId36"/>
    <p:sldId id="382" r:id="rId37"/>
    <p:sldId id="361" r:id="rId38"/>
  </p:sldIdLst>
  <p:sldSz cx="9144000" cy="6858000" type="screen4x3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82" autoAdjust="0"/>
    <p:restoredTop sz="94660"/>
  </p:normalViewPr>
  <p:slideViewPr>
    <p:cSldViewPr>
      <p:cViewPr varScale="1">
        <p:scale>
          <a:sx n="141" d="100"/>
          <a:sy n="141" d="100"/>
        </p:scale>
        <p:origin x="283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374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374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1753B-BEEF-4E1F-A12E-5B15EA4CA8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895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45:26.2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 0,'6872'-33'0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59:51.7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1 100,'22'-2,"-1"0,1-2,-1-1,31-10,29-6,12 9,1 4,175 8,-125 3,831-2,-950-3,-1 0,43-11,-41 8,0 0,31-1,652 4,-343 5,644-3,-977 1,0 3,36 7,-33-4,54 2,66 8,-101-10,61 2,21-10,-47-2,171 19,-94 0,314-9,-258-10,-176 3,43-1,176 21,-172-9,0-5,137-7,-73-2,790 3,-922-2,1 0,38-10,12-1,-49 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5:00:26.3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 0,'2410'-65'0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08:38:38.7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0,'6549'159'0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09:00:04.54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0,'2044'59'0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2T09:00:08.59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 0,'2580'-19'0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45:32.2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0,'5014'162'0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07:50:49.3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0,'11822'66'0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05:12:21.1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1,'640'0,"-578"3,110 20,-133-16,18 5,-39-7,1-1,0-1,23 1,92-4,-36-1,136 16,-76 0,198-6,-343-9,8-1,1 1,-1 1,0 1,1 1,-1 1,35 11,-40-11,0 0,0 0,1-2,32 2,21 3,-49-3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2T05:11:50.4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62,'0'0,"1"-1,-1 0,0 0,1 0,-1 1,0-1,1 0,-1 0,1 1,-1-1,1 1,0-1,-1 0,1 1,0-1,-1 1,1-1,0 1,0 0,-1-1,1 1,0 0,0-1,0 1,1 0,28-7,-19 5,21-5,0 2,1 1,-1 2,48 2,132 21,-132-11,108 2,1215-16,-746 6,-515-12,-3-1,-82 11,4 1,101-13,-100 6,93 2,13-1,495-10,-429 17,-171 1,75 14,-39-4,-23-5,198 13,-244-20,-1 2,55 13,-55-10,1-1,52 3,90-9,-155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4:16:29.9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0,'7327'65'0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16T14:17:49.79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1 134,'0'-2,"1"1,-1 0,1-1,-1 1,1 0,0 0,-1 0,1-1,0 1,0 0,0 0,0 0,0 0,0 1,0-1,0 0,1 0,-1 0,0 1,0-1,1 1,-1-1,0 1,1 0,1-1,45-10,-29 7,22-4,2 1,-1 2,1 2,44 3,53-5,-39-10,-68 8,63-3,212-9,-160 6,214 11,-172 4,-158 0,0 2,0 1,62 17,-59-12,0-2,69 7,-39-9,95 21,-104-15,2-3,84 3,-109-12,86 0,136 18,-39 16,-103-19,12 2,-80-9,1-3,-1-2,69-3,-60-1,104 11,-6 5,292-8,-243-10,655 3,-794 3,67 11,-67-5,72 0,320-11,-419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4:17:52.9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0,'5016'261'0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6T14:59:47.54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0,'10030'64'0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FB957-3D94-46ED-80A4-D9D2358352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5743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04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5A50-6DFA-4D8D-9D17-BA4720EFAB20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0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4B1-7B77-4B8D-B023-6735C6A65B5E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21ED8-ECCB-4486-AC7D-2C44A5ABA227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0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2385-37EA-47CE-ABEE-6F26E056C0C8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06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833D-41D1-49AA-ADA7-8B212D5CC7DA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6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F52A-1688-47C1-85DC-C9FE8E7DDF30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50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5FDF-DFDF-41B4-ABFC-F5D559348AA4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7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BECA3-821B-4C99-B46E-8E2737AF3DC7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366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8B03-5E6F-4C19-A08D-D543C7AB14BB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BDD1D-0C8E-4CC7-BE5A-BEF6B7D19090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66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4D9A4-FA08-4983-81C8-8BF098258F7F}" type="datetime1">
              <a:rPr lang="ko-KR" altLang="en-US" smtClean="0"/>
              <a:pPr/>
              <a:t>2025-03-26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856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18FB9-270B-471A-BBE9-38A76AAD93B6}" type="datetime1">
              <a:rPr lang="ko-KR" altLang="en-US" smtClean="0"/>
              <a:pPr/>
              <a:t>2025-03-26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7E2DD-956C-449C-9C80-4708A3504C5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0.png"/><Relationship Id="rId5" Type="http://schemas.openxmlformats.org/officeDocument/2006/relationships/image" Target="../media/image46.png"/><Relationship Id="rId10" Type="http://schemas.openxmlformats.org/officeDocument/2006/relationships/image" Target="../media/image49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8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7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5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0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customXml" Target="../ink/ink7.xml"/><Relationship Id="rId10" Type="http://schemas.openxmlformats.org/officeDocument/2006/relationships/image" Target="../media/image90.png"/><Relationship Id="rId4" Type="http://schemas.openxmlformats.org/officeDocument/2006/relationships/image" Target="../media/image850.png"/><Relationship Id="rId9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7.png"/><Relationship Id="rId5" Type="http://schemas.openxmlformats.org/officeDocument/2006/relationships/customXml" Target="../ink/ink10.xml"/><Relationship Id="rId10" Type="http://schemas.openxmlformats.org/officeDocument/2006/relationships/image" Target="../media/image96.png"/><Relationship Id="rId4" Type="http://schemas.openxmlformats.org/officeDocument/2006/relationships/image" Target="../media/image92.png"/><Relationship Id="rId9" Type="http://schemas.openxmlformats.org/officeDocument/2006/relationships/image" Target="../media/image9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9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0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5" Type="http://schemas.openxmlformats.org/officeDocument/2006/relationships/image" Target="../media/image113.png"/><Relationship Id="rId10" Type="http://schemas.openxmlformats.org/officeDocument/2006/relationships/image" Target="../media/image112.png"/><Relationship Id="rId4" Type="http://schemas.openxmlformats.org/officeDocument/2006/relationships/image" Target="../media/image110.png"/><Relationship Id="rId9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7.png"/><Relationship Id="rId7" Type="http://schemas.openxmlformats.org/officeDocument/2006/relationships/image" Target="../media/image125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121.png"/><Relationship Id="rId4" Type="http://schemas.openxmlformats.org/officeDocument/2006/relationships/image" Target="../media/image1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7.png"/><Relationship Id="rId7" Type="http://schemas.openxmlformats.org/officeDocument/2006/relationships/customXml" Target="../ink/ink14.xml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png"/><Relationship Id="rId5" Type="http://schemas.openxmlformats.org/officeDocument/2006/relationships/customXml" Target="../ink/ink13.xml"/><Relationship Id="rId4" Type="http://schemas.openxmlformats.org/officeDocument/2006/relationships/image" Target="../media/image1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7" Type="http://schemas.openxmlformats.org/officeDocument/2006/relationships/image" Target="../media/image103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Dynamic Programming</a:t>
            </a:r>
            <a:endParaRPr lang="ko-KR" altLang="en-US" sz="4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FC250-769F-69DA-9B53-37AF07AA6142}"/>
              </a:ext>
            </a:extLst>
          </p:cNvPr>
          <p:cNvSpPr>
            <a:spLocks noGrp="1"/>
          </p:cNvSpPr>
          <p:nvPr/>
        </p:nvSpPr>
        <p:spPr>
          <a:xfrm>
            <a:off x="1371600" y="409575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Prof. Tae-</a:t>
            </a:r>
            <a:r>
              <a:rPr lang="en-US" altLang="ko-KR" sz="2000" dirty="0" err="1"/>
              <a:t>Hyoung</a:t>
            </a:r>
            <a:r>
              <a:rPr lang="en-US" altLang="ko-KR" sz="2000" dirty="0"/>
              <a:t> Park</a:t>
            </a:r>
          </a:p>
          <a:p>
            <a:r>
              <a:rPr lang="en-US" altLang="ko-KR" sz="2000" dirty="0"/>
              <a:t>Dept. of Intelligent Systems &amp; Robotics, CBNU</a:t>
            </a: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9963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54CBB-8469-7FC4-74AF-10347EA45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946CFC-D25D-5893-F529-D7C791A4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GridWorld Class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79F3F3-5FEC-C90A-9A62-B7F953C3E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6EA850-E1D0-391A-C8BB-CDF34AA3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86869"/>
            <a:ext cx="5200427" cy="413929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09988-964A-F3CE-D611-3DB1F51AC95D}"/>
                  </a:ext>
                </a:extLst>
              </p:cNvPr>
              <p:cNvSpPr txBox="1"/>
              <p:nvPr/>
            </p:nvSpPr>
            <p:spPr>
              <a:xfrm>
                <a:off x="6948264" y="2426404"/>
                <a:ext cx="12286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D09988-964A-F3CE-D611-3DB1F51AC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2426404"/>
                <a:ext cx="1228670" cy="276999"/>
              </a:xfrm>
              <a:prstGeom prst="rect">
                <a:avLst/>
              </a:prstGeom>
              <a:blipFill>
                <a:blip r:embed="rId3"/>
                <a:stretch>
                  <a:fillRect l="-1493" r="-5473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025656-1DFC-1C70-CB48-16A8AEEC3AFF}"/>
                  </a:ext>
                </a:extLst>
              </p:cNvPr>
              <p:cNvSpPr txBox="1"/>
              <p:nvPr/>
            </p:nvSpPr>
            <p:spPr>
              <a:xfrm>
                <a:off x="7109312" y="5589240"/>
                <a:ext cx="974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F025656-1DFC-1C70-CB48-16A8AEEC3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9312" y="5589240"/>
                <a:ext cx="974048" cy="276999"/>
              </a:xfrm>
              <a:prstGeom prst="rect">
                <a:avLst/>
              </a:prstGeom>
              <a:blipFill>
                <a:blip r:embed="rId4"/>
                <a:stretch>
                  <a:fillRect l="-1875" r="-687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28601E5-25FD-65D9-ABBA-9CCD899C88AE}"/>
              </a:ext>
            </a:extLst>
          </p:cNvPr>
          <p:cNvCxnSpPr>
            <a:cxnSpLocks/>
          </p:cNvCxnSpPr>
          <p:nvPr/>
        </p:nvCxnSpPr>
        <p:spPr>
          <a:xfrm>
            <a:off x="4788024" y="2564904"/>
            <a:ext cx="196006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A1665C2-7C93-8851-0096-B7F472757973}"/>
              </a:ext>
            </a:extLst>
          </p:cNvPr>
          <p:cNvCxnSpPr>
            <a:endCxn id="8" idx="1"/>
          </p:cNvCxnSpPr>
          <p:nvPr/>
        </p:nvCxnSpPr>
        <p:spPr>
          <a:xfrm>
            <a:off x="5543002" y="5784486"/>
            <a:ext cx="152801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65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08201-C77B-397C-8D40-D49722DC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B1216-6C87-9E42-74AE-9B9008A1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GridWorld Class</a:t>
            </a:r>
          </a:p>
          <a:p>
            <a:pPr lvl="1"/>
            <a:r>
              <a:rPr lang="ko-KR" altLang="en-US" dirty="0"/>
              <a:t>시각화 함수</a:t>
            </a:r>
            <a:r>
              <a:rPr lang="en-US" altLang="ko-KR" dirty="0"/>
              <a:t>: </a:t>
            </a:r>
            <a:r>
              <a:rPr lang="en-US" altLang="ko-KR" dirty="0" err="1"/>
              <a:t>render_v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2A9D80-ECD8-5411-AAA7-D6706441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5AF6F6D-8A72-D8DF-9090-E1F7D61A8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">
            <a:off x="2260579" y="2172408"/>
            <a:ext cx="4295775" cy="121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F247F4-4885-8683-0237-887862F77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2619133" y="3854811"/>
            <a:ext cx="3255149" cy="25058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88C7584-BE48-51D7-76CC-89CDC0917A8A}"/>
              </a:ext>
            </a:extLst>
          </p:cNvPr>
          <p:cNvSpPr/>
          <p:nvPr/>
        </p:nvSpPr>
        <p:spPr>
          <a:xfrm>
            <a:off x="2250267" y="2135015"/>
            <a:ext cx="4316399" cy="129398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938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1E977-0F47-1224-C572-CF964173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58AC26-7704-DD2B-B4BF-4DDBBB6A9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defaultdict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sz="1600" dirty="0" err="1"/>
              <a:t>파이썬에서</a:t>
            </a:r>
            <a:r>
              <a:rPr lang="en-US" altLang="ko-KR" sz="1600" dirty="0"/>
              <a:t> </a:t>
            </a:r>
            <a:r>
              <a:rPr lang="ko-KR" altLang="en-US" sz="1600" dirty="0"/>
              <a:t>제공하는 </a:t>
            </a:r>
            <a:r>
              <a:rPr lang="en-US" altLang="ko-KR" sz="1600" dirty="0"/>
              <a:t>dictionary</a:t>
            </a:r>
            <a:r>
              <a:rPr lang="ko-KR" altLang="en-US" sz="1600" dirty="0"/>
              <a:t> 자료구조</a:t>
            </a:r>
            <a:endParaRPr lang="en-US" altLang="ko-KR" sz="1600" dirty="0"/>
          </a:p>
          <a:p>
            <a:pPr lvl="1"/>
            <a:r>
              <a:rPr lang="ko-KR" altLang="en-US" sz="1600" dirty="0"/>
              <a:t>자동</a:t>
            </a:r>
            <a:r>
              <a:rPr lang="en-US" altLang="ko-KR" sz="1600" dirty="0"/>
              <a:t> </a:t>
            </a:r>
            <a:r>
              <a:rPr lang="ko-KR" altLang="en-US" sz="1600" dirty="0"/>
              <a:t>초기화 기능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06671D-9768-05CA-FB84-006BBEBE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B81C535-231A-E2FB-C760-742FBD80AC25}"/>
              </a:ext>
            </a:extLst>
          </p:cNvPr>
          <p:cNvGrpSpPr/>
          <p:nvPr/>
        </p:nvGrpSpPr>
        <p:grpSpPr>
          <a:xfrm>
            <a:off x="464023" y="2777033"/>
            <a:ext cx="3168352" cy="2306754"/>
            <a:chOff x="611560" y="2778430"/>
            <a:chExt cx="3168352" cy="230675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A85A68A-4B66-551E-7A91-8B5AB4D30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703121" y="2778430"/>
              <a:ext cx="3038899" cy="226726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A4081F-86F9-9CAE-AAE0-A8BC5D2E8852}"/>
                </a:ext>
              </a:extLst>
            </p:cNvPr>
            <p:cNvSpPr/>
            <p:nvPr/>
          </p:nvSpPr>
          <p:spPr>
            <a:xfrm>
              <a:off x="611560" y="2807924"/>
              <a:ext cx="3168352" cy="2277260"/>
            </a:xfrm>
            <a:prstGeom prst="rect">
              <a:avLst/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3BDF79F-FEE9-090C-2E1C-7C50ACE83956}"/>
              </a:ext>
            </a:extLst>
          </p:cNvPr>
          <p:cNvGrpSpPr/>
          <p:nvPr/>
        </p:nvGrpSpPr>
        <p:grpSpPr>
          <a:xfrm>
            <a:off x="4283968" y="2832665"/>
            <a:ext cx="4186807" cy="1901052"/>
            <a:chOff x="4572000" y="2738945"/>
            <a:chExt cx="4186807" cy="1901052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E032EEB-2A56-A772-CDB7-82B45B0D0AEB}"/>
                </a:ext>
              </a:extLst>
            </p:cNvPr>
            <p:cNvGrpSpPr/>
            <p:nvPr/>
          </p:nvGrpSpPr>
          <p:grpSpPr>
            <a:xfrm>
              <a:off x="4572000" y="2738945"/>
              <a:ext cx="4186807" cy="1901052"/>
              <a:chOff x="4571999" y="2752084"/>
              <a:chExt cx="4186807" cy="1901052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61177C4-3BC1-7C17-7FFC-08C9DA346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-60000">
                <a:off x="4668915" y="2842880"/>
                <a:ext cx="4020111" cy="1638529"/>
              </a:xfrm>
              <a:prstGeom prst="rect">
                <a:avLst/>
              </a:prstGeom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7982DF65-FD92-802D-F54C-E41DDCC2DBB2}"/>
                  </a:ext>
                </a:extLst>
              </p:cNvPr>
              <p:cNvSpPr/>
              <p:nvPr/>
            </p:nvSpPr>
            <p:spPr>
              <a:xfrm>
                <a:off x="4571999" y="2752084"/>
                <a:ext cx="4186807" cy="190105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AA8042E-4786-F9AE-1EA4-D2F5BEDC0CE3}"/>
                    </a:ext>
                  </a:extLst>
                </p14:cNvPr>
                <p14:cNvContentPartPr/>
                <p14:nvPr/>
              </p14:nvContentPartPr>
              <p14:xfrm>
                <a:off x="4782840" y="2977486"/>
                <a:ext cx="2474280" cy="122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AA8042E-4786-F9AE-1EA4-D2F5BEDC0CE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46840" y="2905486"/>
                  <a:ext cx="2545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0776CECD-A140-ACC9-1610-EEE81146863F}"/>
                    </a:ext>
                  </a:extLst>
                </p14:cNvPr>
                <p14:cNvContentPartPr/>
                <p14:nvPr/>
              </p14:nvContentPartPr>
              <p14:xfrm>
                <a:off x="4724520" y="3845086"/>
                <a:ext cx="1805400" cy="5868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0776CECD-A140-ACC9-1610-EEE8114686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8520" y="3773086"/>
                  <a:ext cx="18770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F62BDAA-473D-B8B1-2FBB-A297C06F9C1F}"/>
              </a:ext>
            </a:extLst>
          </p:cNvPr>
          <p:cNvGrpSpPr/>
          <p:nvPr/>
        </p:nvGrpSpPr>
        <p:grpSpPr>
          <a:xfrm>
            <a:off x="4283968" y="5344741"/>
            <a:ext cx="4501681" cy="964123"/>
            <a:chOff x="4414562" y="5020366"/>
            <a:chExt cx="4501681" cy="9641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CF5B44B4-F2BF-E5F4-8E7B-E16160F4A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-60000">
              <a:off x="4421952" y="5059453"/>
              <a:ext cx="4486901" cy="88594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17747DE-107D-CCCD-C9AD-A03A4797E248}"/>
                </a:ext>
              </a:extLst>
            </p:cNvPr>
            <p:cNvSpPr/>
            <p:nvPr/>
          </p:nvSpPr>
          <p:spPr>
            <a:xfrm>
              <a:off x="4414562" y="5020366"/>
              <a:ext cx="4501681" cy="964123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9E1088C-D8C1-A7C8-C8F0-3A6A32CF7D90}"/>
                    </a:ext>
                  </a:extLst>
                </p14:cNvPr>
                <p14:cNvContentPartPr/>
                <p14:nvPr/>
              </p14:nvContentPartPr>
              <p14:xfrm>
                <a:off x="4489440" y="5251606"/>
                <a:ext cx="4256280" cy="24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9E1088C-D8C1-A7C8-C8F0-3A6A32CF7D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53440" y="5179606"/>
                  <a:ext cx="4327920" cy="16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4D3B51-AD5C-62FD-418A-881B65A8FA05}"/>
                  </a:ext>
                </a:extLst>
              </p:cNvPr>
              <p:cNvSpPr txBox="1"/>
              <p:nvPr/>
            </p:nvSpPr>
            <p:spPr>
              <a:xfrm>
                <a:off x="4283968" y="2386407"/>
                <a:ext cx="801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74D3B51-AD5C-62FD-418A-881B65A8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386407"/>
                <a:ext cx="801630" cy="369332"/>
              </a:xfrm>
              <a:prstGeom prst="rect">
                <a:avLst/>
              </a:prstGeom>
              <a:blipFill>
                <a:blip r:embed="rId11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CBD236-25CA-AC93-2B7E-559353A7FD56}"/>
                  </a:ext>
                </a:extLst>
              </p:cNvPr>
              <p:cNvSpPr txBox="1"/>
              <p:nvPr/>
            </p:nvSpPr>
            <p:spPr>
              <a:xfrm>
                <a:off x="4224913" y="4909144"/>
                <a:ext cx="9197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CBD236-25CA-AC93-2B7E-559353A7F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913" y="4909144"/>
                <a:ext cx="919739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1C6CABFF-08AC-A452-0CE4-A5BBF42DC47D}"/>
              </a:ext>
            </a:extLst>
          </p:cNvPr>
          <p:cNvSpPr/>
          <p:nvPr/>
        </p:nvSpPr>
        <p:spPr>
          <a:xfrm>
            <a:off x="3779912" y="3806040"/>
            <a:ext cx="288031" cy="271032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375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21871-2B84-CF7C-BFDD-E19F15D9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5A5E4-3ABB-38AF-AE17-9EF06A0C5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One-Step 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B9CFD3-2543-5C51-2EE0-B7BA5DBF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F0390D1-F6BA-20E9-043C-E9E05B7EBA51}"/>
              </a:ext>
            </a:extLst>
          </p:cNvPr>
          <p:cNvGrpSpPr/>
          <p:nvPr/>
        </p:nvGrpSpPr>
        <p:grpSpPr>
          <a:xfrm>
            <a:off x="683568" y="1844824"/>
            <a:ext cx="5586679" cy="3858706"/>
            <a:chOff x="986628" y="1778708"/>
            <a:chExt cx="5586679" cy="38587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DF16A23-6070-DAE7-0529-D9190AC61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1019457" y="1778708"/>
              <a:ext cx="5553850" cy="381053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00BFEA2-5297-AA34-F518-E0FA7B23F423}"/>
                </a:ext>
              </a:extLst>
            </p:cNvPr>
            <p:cNvSpPr/>
            <p:nvPr/>
          </p:nvSpPr>
          <p:spPr>
            <a:xfrm>
              <a:off x="986628" y="1916832"/>
              <a:ext cx="5169548" cy="372058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 descr="라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0AE5557-778D-87B1-DD5B-442EBC7F0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97"/>
          <a:stretch/>
        </p:blipFill>
        <p:spPr>
          <a:xfrm>
            <a:off x="6697380" y="1820205"/>
            <a:ext cx="1763052" cy="134009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2E59124-2D52-F28C-85D0-B82F284A549B}"/>
              </a:ext>
            </a:extLst>
          </p:cNvPr>
          <p:cNvCxnSpPr/>
          <p:nvPr/>
        </p:nvCxnSpPr>
        <p:spPr>
          <a:xfrm>
            <a:off x="4211960" y="2276872"/>
            <a:ext cx="2448272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FA57BC4C-7E32-5C59-DB2C-B8D98438C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3270" y="4030001"/>
            <a:ext cx="2543530" cy="238158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000BDA6-85CE-650A-7B39-5CAC371E68FA}"/>
              </a:ext>
            </a:extLst>
          </p:cNvPr>
          <p:cNvCxnSpPr>
            <a:cxnSpLocks/>
          </p:cNvCxnSpPr>
          <p:nvPr/>
        </p:nvCxnSpPr>
        <p:spPr>
          <a:xfrm>
            <a:off x="4718578" y="4149080"/>
            <a:ext cx="1424692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752724-A39E-DBDD-128B-3CB38434C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7" t="41538" r="24439"/>
          <a:stretch/>
        </p:blipFill>
        <p:spPr>
          <a:xfrm>
            <a:off x="6079484" y="4836472"/>
            <a:ext cx="2543530" cy="392059"/>
          </a:xfrm>
          <a:prstGeom prst="rect">
            <a:avLst/>
          </a:prstGeom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29261A0-1ED7-BFB7-7CAF-76A71F5858A9}"/>
              </a:ext>
            </a:extLst>
          </p:cNvPr>
          <p:cNvCxnSpPr/>
          <p:nvPr/>
        </p:nvCxnSpPr>
        <p:spPr>
          <a:xfrm>
            <a:off x="5228463" y="5001131"/>
            <a:ext cx="851021" cy="0"/>
          </a:xfrm>
          <a:prstGeom prst="straightConnector1">
            <a:avLst/>
          </a:prstGeom>
          <a:ln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E49825-4EDE-B29B-8042-4622D4A2CA12}"/>
                  </a:ext>
                </a:extLst>
              </p:cNvPr>
              <p:cNvSpPr txBox="1"/>
              <p:nvPr/>
            </p:nvSpPr>
            <p:spPr>
              <a:xfrm>
                <a:off x="6053217" y="3793122"/>
                <a:ext cx="8933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ko-KR" altLang="en-US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E49825-4EDE-B29B-8042-4622D4A2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17" y="3793122"/>
                <a:ext cx="893386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432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B1039-66AB-0979-10FC-56DE77B9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5B9063-7A54-8075-FAF3-C2A8ED0E62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Iterative Evaluation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값이 수렴할 때 까지 </a:t>
                </a:r>
                <a:r>
                  <a:rPr lang="en-US" altLang="ko-KR" sz="1600" dirty="0"/>
                  <a:t>one-step evaluation </a:t>
                </a:r>
                <a:r>
                  <a:rPr lang="ko-KR" altLang="en-US" sz="1600" dirty="0"/>
                  <a:t>을 반복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275B9063-7A54-8075-FAF3-C2A8ED0E62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C0B57-2642-9FA2-B330-ECE9C508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51674B-604A-9781-BB33-25532BF7D8E1}"/>
              </a:ext>
            </a:extLst>
          </p:cNvPr>
          <p:cNvGrpSpPr/>
          <p:nvPr/>
        </p:nvGrpSpPr>
        <p:grpSpPr>
          <a:xfrm>
            <a:off x="2555776" y="2276872"/>
            <a:ext cx="3790779" cy="3312368"/>
            <a:chOff x="925237" y="2204864"/>
            <a:chExt cx="3790779" cy="331236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E6BF353-6350-013B-150F-0F24B239E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60000">
              <a:off x="971600" y="2204864"/>
              <a:ext cx="3734321" cy="326753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FEB199-EC05-4AEC-F51B-13E99F2F9264}"/>
                </a:ext>
              </a:extLst>
            </p:cNvPr>
            <p:cNvSpPr/>
            <p:nvPr/>
          </p:nvSpPr>
          <p:spPr>
            <a:xfrm>
              <a:off x="925237" y="2204864"/>
              <a:ext cx="3790779" cy="3312368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7735590-29B9-817D-B39B-93CB0A095B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7" t="41538" r="24439"/>
          <a:stretch/>
        </p:blipFill>
        <p:spPr>
          <a:xfrm>
            <a:off x="6419760" y="2852936"/>
            <a:ext cx="2543530" cy="3920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C8D294B-2CBE-9ABF-FB2F-FE9739C1BD2F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52120" y="3048966"/>
            <a:ext cx="76764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D4D284-5AB7-8B6D-0A07-2370C5A004F4}"/>
                  </a:ext>
                </a:extLst>
              </p:cNvPr>
              <p:cNvSpPr txBox="1"/>
              <p:nvPr/>
            </p:nvSpPr>
            <p:spPr>
              <a:xfrm>
                <a:off x="6503008" y="4053262"/>
                <a:ext cx="1241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</m:oMath>
                  </m:oMathPara>
                </a14:m>
                <a:endParaRPr lang="ko-KR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D4D284-5AB7-8B6D-0A07-2370C5A00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008" y="4053262"/>
                <a:ext cx="1241878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7C15C59-8CA1-FCE9-A24D-CB70863322F3}"/>
                  </a:ext>
                </a:extLst>
              </p14:cNvPr>
              <p14:cNvContentPartPr/>
              <p14:nvPr/>
            </p14:nvContentPartPr>
            <p14:xfrm>
              <a:off x="3464550" y="3028590"/>
              <a:ext cx="882360" cy="55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7C15C59-8CA1-FCE9-A24D-CB70863322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8910" y="2956950"/>
                <a:ext cx="954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67609-B598-68BD-F145-3C8E00806A01}"/>
                  </a:ext>
                </a:extLst>
              </p:cNvPr>
              <p:cNvSpPr txBox="1"/>
              <p:nvPr/>
            </p:nvSpPr>
            <p:spPr>
              <a:xfrm>
                <a:off x="6582158" y="5213803"/>
                <a:ext cx="7064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067609-B598-68BD-F145-3C8E0080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158" y="5213803"/>
                <a:ext cx="706411" cy="338554"/>
              </a:xfrm>
              <a:prstGeom prst="rect">
                <a:avLst/>
              </a:prstGeom>
              <a:blipFill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EB9C9C-7C3A-9C96-11BA-225C55AB4312}"/>
              </a:ext>
            </a:extLst>
          </p:cNvPr>
          <p:cNvCxnSpPr>
            <a:cxnSpLocks/>
          </p:cNvCxnSpPr>
          <p:nvPr/>
        </p:nvCxnSpPr>
        <p:spPr>
          <a:xfrm>
            <a:off x="3779912" y="5445224"/>
            <a:ext cx="281533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30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73E7-299B-FB55-19CC-70C9E69B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E7F6D3-D95F-ECEF-B367-054496935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Iterative Policy Evaluation</a:t>
                </a:r>
              </a:p>
              <a:p>
                <a:pPr lvl="1"/>
                <a:r>
                  <a:rPr lang="ko-KR" altLang="en-US" sz="1600" dirty="0"/>
                  <a:t>주어진</a:t>
                </a:r>
                <a:r>
                  <a:rPr lang="en-US" altLang="ko-KR" sz="1600" dirty="0"/>
                  <a:t> policy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600" dirty="0"/>
                  <a:t> 에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대한 </a:t>
                </a:r>
                <a:r>
                  <a:rPr lang="en-US" altLang="ko-KR" sz="1600" dirty="0"/>
                  <a:t>state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600" dirty="0"/>
                  <a:t>를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계산</a:t>
                </a:r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AE7F6D3-D95F-ECEF-B367-054496935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DDF0B3-DBDF-54AA-C7F3-72A4CA290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8BA4479-EEE5-F601-2DAB-0729B80074F6}"/>
              </a:ext>
            </a:extLst>
          </p:cNvPr>
          <p:cNvGrpSpPr/>
          <p:nvPr/>
        </p:nvGrpSpPr>
        <p:grpSpPr>
          <a:xfrm>
            <a:off x="1607670" y="2344103"/>
            <a:ext cx="5066641" cy="1656184"/>
            <a:chOff x="1826853" y="2420888"/>
            <a:chExt cx="5066641" cy="165618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F99720A-40E5-7746-52EC-91B68E998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5696" y="2420888"/>
              <a:ext cx="1952898" cy="4763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1818827-1102-AEAD-BDDF-DF50B9DD6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60000">
              <a:off x="1835696" y="2903374"/>
              <a:ext cx="5048955" cy="10574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CB36FD-0C0E-5F3A-6A28-85AB22B9124D}"/>
                </a:ext>
              </a:extLst>
            </p:cNvPr>
            <p:cNvSpPr/>
            <p:nvPr/>
          </p:nvSpPr>
          <p:spPr>
            <a:xfrm>
              <a:off x="1826853" y="2420888"/>
              <a:ext cx="5066641" cy="1656184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DCB78620-FFD9-6774-85FA-29701AC1ED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60000">
            <a:off x="2790589" y="4242427"/>
            <a:ext cx="3012837" cy="2296127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BF2C5883-1B37-1BC3-775A-6469C2B68D2D}"/>
              </a:ext>
            </a:extLst>
          </p:cNvPr>
          <p:cNvGrpSpPr/>
          <p:nvPr/>
        </p:nvGrpSpPr>
        <p:grpSpPr>
          <a:xfrm>
            <a:off x="6819406" y="3406998"/>
            <a:ext cx="2207333" cy="538038"/>
            <a:chOff x="6948264" y="3457839"/>
            <a:chExt cx="2196410" cy="538038"/>
          </a:xfrm>
        </p:grpSpPr>
        <p:pic>
          <p:nvPicPr>
            <p:cNvPr id="5" name="그림 4" descr="텍스트, 폰트, 화이트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DEA2CFD-7967-0E14-DC3D-51F4C3794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057" t="41538" r="24439"/>
            <a:stretch/>
          </p:blipFill>
          <p:spPr>
            <a:xfrm>
              <a:off x="6948264" y="3457839"/>
              <a:ext cx="2196410" cy="33855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600567-D5A3-ED10-ED5B-0C5F95D0C75A}"/>
                    </a:ext>
                  </a:extLst>
                </p:cNvPr>
                <p:cNvSpPr txBox="1"/>
                <p:nvPr/>
              </p:nvSpPr>
              <p:spPr>
                <a:xfrm>
                  <a:off x="6948264" y="3718878"/>
                  <a:ext cx="97840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=1,2,⋯,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600567-D5A3-ED10-ED5B-0C5F95D0C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264" y="3718878"/>
                  <a:ext cx="978408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1E19CFC-4594-2F1A-2C71-3B8648671A9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005813" y="3677039"/>
            <a:ext cx="1813593" cy="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F279F7D5-9D91-BBE2-CEF2-082C6E4A4D2B}"/>
                  </a:ext>
                </a:extLst>
              </p14:cNvPr>
              <p14:cNvContentPartPr/>
              <p14:nvPr/>
            </p14:nvContentPartPr>
            <p14:xfrm>
              <a:off x="1958532" y="3558405"/>
              <a:ext cx="2078640" cy="3744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F279F7D5-9D91-BBE2-CEF2-082C6E4A4D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2532" y="3486405"/>
                <a:ext cx="2150280" cy="1810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B739D3-6DC2-B84C-67CB-250EB5E64F5B}"/>
              </a:ext>
            </a:extLst>
          </p:cNvPr>
          <p:cNvSpPr/>
          <p:nvPr/>
        </p:nvSpPr>
        <p:spPr>
          <a:xfrm>
            <a:off x="6819406" y="3419023"/>
            <a:ext cx="2207333" cy="516033"/>
          </a:xfrm>
          <a:prstGeom prst="rect">
            <a:avLst/>
          </a:prstGeom>
          <a:noFill/>
          <a:ln w="31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24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8E19B-A324-C2B9-6802-434E54EDC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2DE66-85E1-79E2-4B22-AE1D5912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EC535-8D2C-EB97-8497-5B16224C0E42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3252CC-7BC0-873D-594B-4A268B882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3586231" cy="486916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1ADA3D-6BD7-AD34-6C1F-FB5B32B8A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324592"/>
            <a:ext cx="3854035" cy="5085184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F490AF-E2C8-0149-1EDE-60C12792F41E}"/>
              </a:ext>
            </a:extLst>
          </p:cNvPr>
          <p:cNvSpPr txBox="1"/>
          <p:nvPr/>
        </p:nvSpPr>
        <p:spPr>
          <a:xfrm>
            <a:off x="1619672" y="1098326"/>
            <a:ext cx="1344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gridworld.py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89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A43DE6-8131-2818-0E82-E3CAA4016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Evaluation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36AF0A-9D25-DD6F-6488-76DA5AFC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176B47-4C8F-234C-4CB0-0FB8312C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447" y="1709384"/>
            <a:ext cx="4053206" cy="151328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9736F4-58C4-CC3F-CA3C-2F491BCD0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01" y="3879318"/>
            <a:ext cx="3308297" cy="2455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68313A4-0681-0A7F-6CCA-AD3ABA8D13DE}"/>
              </a:ext>
            </a:extLst>
          </p:cNvPr>
          <p:cNvSpPr txBox="1"/>
          <p:nvPr/>
        </p:nvSpPr>
        <p:spPr>
          <a:xfrm>
            <a:off x="1533735" y="1120483"/>
            <a:ext cx="14550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policy_eval.py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FC4F4A-3CBB-5E2F-667C-B3612FE63CCE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#1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68A7F67-8102-BCA0-18E1-5E22F7DE8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1700808"/>
            <a:ext cx="3852732" cy="47971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677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D868DB-2D5C-DDC1-9B25-6A95048F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Iterative Policy 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801FA-EC95-402B-CC5A-C30F64DF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53E899-8FB5-7F03-5DE8-9108F5C9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80DD1A-5C58-EB40-FDB2-3B9FEAC7A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05"/>
          <a:stretch/>
        </p:blipFill>
        <p:spPr>
          <a:xfrm>
            <a:off x="1835696" y="2060848"/>
            <a:ext cx="5245370" cy="13681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B5204F-29D7-CF51-A24B-AEE23DA9C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648" y="4218700"/>
            <a:ext cx="5078624" cy="1271230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3ABC5D-A01F-54AE-F86D-A889CCD111A0}"/>
              </a:ext>
            </a:extLst>
          </p:cNvPr>
          <p:cNvSpPr/>
          <p:nvPr/>
        </p:nvSpPr>
        <p:spPr>
          <a:xfrm>
            <a:off x="4502737" y="3609020"/>
            <a:ext cx="288032" cy="50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5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88506-C7A5-B7EE-864C-2B76573E8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Optimal Policy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74B198-6CA5-3690-38F9-C5B1357DA8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Bellman Equation</a:t>
                </a:r>
              </a:p>
              <a:p>
                <a:pPr marL="685800" lvl="1"/>
                <a:r>
                  <a:rPr lang="en-US" altLang="ko-KR" sz="1600" dirty="0"/>
                  <a:t>State-value &amp; action value:  </a:t>
                </a:r>
              </a:p>
              <a:p>
                <a:pPr marL="685800" lvl="1"/>
                <a:r>
                  <a:rPr lang="en-US" altLang="ko-KR" sz="1600" dirty="0"/>
                  <a:t>State-value &amp; action value of 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marL="685800" lvl="1"/>
                <a:r>
                  <a:rPr lang="en-US" altLang="ko-KR" sz="1600" dirty="0"/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en-US" altLang="ko-KR" dirty="0"/>
              </a:p>
              <a:p>
                <a:pPr marL="685800"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74B198-6CA5-3690-38F9-C5B1357DA8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9AB23-25CF-696F-B8EC-123224F1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19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E369D-2DC8-9ED6-2DBE-3B4C03C718EF}"/>
                  </a:ext>
                </a:extLst>
              </p:cNvPr>
              <p:cNvSpPr txBox="1"/>
              <p:nvPr/>
            </p:nvSpPr>
            <p:spPr>
              <a:xfrm>
                <a:off x="5801878" y="4221088"/>
                <a:ext cx="1951175" cy="411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altLang="ko-KR" sz="1200" b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sz="12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2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5E369D-2DC8-9ED6-2DBE-3B4C03C7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1878" y="4221088"/>
                <a:ext cx="1951175" cy="411972"/>
              </a:xfrm>
              <a:prstGeom prst="rect">
                <a:avLst/>
              </a:prstGeom>
              <a:blipFill>
                <a:blip r:embed="rId3"/>
                <a:stretch>
                  <a:fillRect l="-5000" t="-225000" r="-2812" b="-3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358848C4-C451-0057-F40D-87C1AEF37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38" y="2800594"/>
            <a:ext cx="4815184" cy="35557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5B0C99B-762D-CC8C-16BA-EEFBB0EE8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1813" y="5690756"/>
            <a:ext cx="576064" cy="2684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70B668-A9E1-7437-A663-BD0DA61A967F}"/>
              </a:ext>
            </a:extLst>
          </p:cNvPr>
          <p:cNvSpPr txBox="1"/>
          <p:nvPr/>
        </p:nvSpPr>
        <p:spPr>
          <a:xfrm>
            <a:off x="5981107" y="5619946"/>
            <a:ext cx="2867434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ko-KR" altLang="en-US" sz="1200" dirty="0"/>
              <a:t>현재의 </a:t>
            </a:r>
            <a:r>
              <a:rPr lang="en-US" altLang="ko-KR" sz="1200" dirty="0"/>
              <a:t>action </a:t>
            </a:r>
            <a:r>
              <a:rPr lang="ko-KR" altLang="en-US" sz="1200" dirty="0"/>
              <a:t>후보 중에서 최선의</a:t>
            </a:r>
            <a:endParaRPr lang="en-US" altLang="ko-KR" sz="1200" dirty="0"/>
          </a:p>
          <a:p>
            <a:pPr>
              <a:spcBef>
                <a:spcPts val="600"/>
              </a:spcBef>
            </a:pPr>
            <a:r>
              <a:rPr lang="en-US" altLang="ko-KR" sz="1200" dirty="0"/>
              <a:t>action </a:t>
            </a:r>
            <a:r>
              <a:rPr lang="ko-KR" altLang="en-US" sz="1200" dirty="0"/>
              <a:t>을 선택 ⇒</a:t>
            </a:r>
            <a:r>
              <a:rPr lang="en-US" altLang="ko-KR" sz="1200" dirty="0"/>
              <a:t> Greedy</a:t>
            </a:r>
            <a:r>
              <a:rPr lang="ko-KR" altLang="en-US" sz="1200" dirty="0"/>
              <a:t> </a:t>
            </a:r>
            <a:r>
              <a:rPr lang="en-US" altLang="ko-KR" sz="1200" dirty="0"/>
              <a:t>policy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D00C92-7922-EB38-1D97-1290D3CE9C1A}"/>
              </a:ext>
            </a:extLst>
          </p:cNvPr>
          <p:cNvSpPr/>
          <p:nvPr/>
        </p:nvSpPr>
        <p:spPr>
          <a:xfrm>
            <a:off x="1907704" y="5589240"/>
            <a:ext cx="3312368" cy="864096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DA24DC-DB2D-33EC-0205-719AB2638498}"/>
                  </a:ext>
                </a:extLst>
              </p:cNvPr>
              <p:cNvSpPr txBox="1"/>
              <p:nvPr/>
            </p:nvSpPr>
            <p:spPr>
              <a:xfrm>
                <a:off x="3851920" y="1711511"/>
                <a:ext cx="114396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ko-KR" altLang="en-US" sz="14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4DA24DC-DB2D-33EC-0205-719AB2638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711511"/>
                <a:ext cx="1143968" cy="215444"/>
              </a:xfrm>
              <a:prstGeom prst="rect">
                <a:avLst/>
              </a:prstGeom>
              <a:blipFill>
                <a:blip r:embed="rId6"/>
                <a:stretch>
                  <a:fillRect l="-1064" r="-3723" b="-3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48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BDC4D-5647-6F0A-E3FA-A1779918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5124C9-973D-43ED-BE99-B937DF520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Bellman Equation</a:t>
            </a:r>
          </a:p>
          <a:p>
            <a:pPr lvl="1"/>
            <a:r>
              <a:rPr lang="en-US" altLang="ko-KR" dirty="0"/>
              <a:t>Definition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Bellman equation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Bellman equation – iterative (update) form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3EFA07-AD92-E101-D551-E334E1A1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6B638F-181C-3794-0821-5B8A6D197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r="20344" b="-1762"/>
          <a:stretch/>
        </p:blipFill>
        <p:spPr>
          <a:xfrm>
            <a:off x="2551198" y="2742187"/>
            <a:ext cx="3744416" cy="5040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F035175-BF4E-3E12-BA91-916E7047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72" r="19543"/>
          <a:stretch/>
        </p:blipFill>
        <p:spPr>
          <a:xfrm>
            <a:off x="2730723" y="4468973"/>
            <a:ext cx="3604977" cy="46788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8EE8A50-F1D5-5420-4B7E-15B23A95D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2690942" y="1886485"/>
            <a:ext cx="3464929" cy="392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7ADA5-BAEF-D0E4-2A1E-659DFCEF54CB}"/>
                  </a:ext>
                </a:extLst>
              </p:cNvPr>
              <p:cNvSpPr txBox="1"/>
              <p:nvPr/>
            </p:nvSpPr>
            <p:spPr>
              <a:xfrm>
                <a:off x="1415435" y="3278305"/>
                <a:ext cx="5305811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다음 상태의 가치함수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altLang="ko-KR" sz="1200" dirty="0"/>
                  <a:t>  </a:t>
                </a:r>
                <a:r>
                  <a:rPr lang="ko-KR" altLang="en-US" sz="1200" dirty="0"/>
                  <a:t>와 현재 상태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의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가치함수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200" dirty="0"/>
                  <a:t> 의 관계식</a:t>
                </a:r>
                <a:endParaRPr lang="en-US" altLang="ko-KR" sz="1200" dirty="0"/>
              </a:p>
              <a:p>
                <a:pPr marL="171450" indent="-1714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연립 방정식 문제 </a:t>
                </a:r>
                <a:r>
                  <a:rPr lang="en-US" altLang="ko-KR" sz="1200" dirty="0"/>
                  <a:t>=&gt; </a:t>
                </a:r>
                <a:r>
                  <a:rPr lang="ko-KR" altLang="en-US" sz="1200" dirty="0"/>
                  <a:t>복잡한 문제에 적용 어려움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47ADA5-BAEF-D0E4-2A1E-659DFCEF5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435" y="3278305"/>
                <a:ext cx="5305811" cy="538609"/>
              </a:xfrm>
              <a:prstGeom prst="rect">
                <a:avLst/>
              </a:prstGeom>
              <a:blipFill>
                <a:blip r:embed="rId5"/>
                <a:stretch>
                  <a:fillRect t="-2273" b="-7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70365-2BA1-E984-ECC6-6E742F94F85C}"/>
                  </a:ext>
                </a:extLst>
              </p:cNvPr>
              <p:cNvSpPr txBox="1"/>
              <p:nvPr/>
            </p:nvSpPr>
            <p:spPr>
              <a:xfrm>
                <a:off x="1708400" y="5028542"/>
                <a:ext cx="38511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2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ko-KR" altLang="en-US" sz="1200" dirty="0" err="1"/>
                  <a:t>번째로</a:t>
                </a:r>
                <a:r>
                  <a:rPr lang="ko-KR" altLang="en-US" sz="1200" dirty="0"/>
                  <a:t> 갱신</a:t>
                </a:r>
                <a:r>
                  <a:rPr lang="en-US" altLang="ko-KR" sz="1200" dirty="0"/>
                  <a:t>(update) </a:t>
                </a:r>
                <a:r>
                  <a:rPr lang="ko-KR" altLang="en-US" sz="1200" dirty="0"/>
                  <a:t>된 </a:t>
                </a:r>
                <a:r>
                  <a:rPr lang="ko-KR" altLang="en-US" sz="1200" dirty="0">
                    <a:solidFill>
                      <a:srgbClr val="C00000"/>
                    </a:solidFill>
                  </a:rPr>
                  <a:t>가치함수의 </a:t>
                </a:r>
                <a:r>
                  <a:rPr lang="en-US" altLang="ko-KR" sz="1200" dirty="0">
                    <a:solidFill>
                      <a:srgbClr val="C00000"/>
                    </a:solidFill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</a:rPr>
                  <a:t>추정치</a:t>
                </a:r>
                <a:r>
                  <a:rPr lang="en-US" altLang="ko-KR" sz="1200" dirty="0"/>
                  <a:t>’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170365-2BA1-E984-ECC6-6E742F94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400" y="5028542"/>
                <a:ext cx="3851119" cy="276999"/>
              </a:xfrm>
              <a:prstGeom prst="rect">
                <a:avLst/>
              </a:prstGeom>
              <a:blipFill>
                <a:blip r:embed="rId6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CB5986-BED6-996B-5D25-69554A8768B6}"/>
                  </a:ext>
                </a:extLst>
              </p:cNvPr>
              <p:cNvSpPr txBox="1"/>
              <p:nvPr/>
            </p:nvSpPr>
            <p:spPr>
              <a:xfrm>
                <a:off x="1422940" y="5434506"/>
                <a:ext cx="47415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ko-KR" altLang="en-US" sz="1200" dirty="0"/>
                  <a:t> 추정치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ko-KR" altLang="en-US" sz="1200" dirty="0"/>
                  <a:t> 로 부터</a:t>
                </a:r>
                <a:r>
                  <a:rPr lang="en-US" altLang="ko-KR" sz="1200" dirty="0"/>
                  <a:t> </a:t>
                </a:r>
                <a:r>
                  <a:rPr lang="ko-KR" altLang="en-US" sz="1200" dirty="0"/>
                  <a:t>또 다른 추정치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sz="1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200" dirty="0">
                    <a:solidFill>
                      <a:srgbClr val="C00000"/>
                    </a:solidFill>
                  </a:rPr>
                  <a:t> </a:t>
                </a:r>
                <a:r>
                  <a:rPr lang="ko-KR" altLang="en-US" sz="1200" dirty="0"/>
                  <a:t>를 갱신 </a:t>
                </a:r>
                <a:r>
                  <a:rPr lang="en-US" altLang="ko-KR" sz="1200" dirty="0"/>
                  <a:t>(update)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CB5986-BED6-996B-5D25-69554A876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940" y="5434506"/>
                <a:ext cx="4741554" cy="276999"/>
              </a:xfrm>
              <a:prstGeom prst="rect">
                <a:avLst/>
              </a:prstGeom>
              <a:blipFill>
                <a:blip r:embed="rId7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7448B-AA08-82FC-BBC9-A6D39ACD7413}"/>
                  </a:ext>
                </a:extLst>
              </p:cNvPr>
              <p:cNvSpPr txBox="1"/>
              <p:nvPr/>
            </p:nvSpPr>
            <p:spPr>
              <a:xfrm>
                <a:off x="2816238" y="5710847"/>
                <a:ext cx="3229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200" dirty="0"/>
                  <a:t> →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→</a:t>
                </a:r>
                <a:r>
                  <a:rPr lang="en-US" altLang="ko-KR" sz="1200" dirty="0"/>
                  <a:t> … </a:t>
                </a:r>
                <a:r>
                  <a:rPr lang="ko-KR" altLang="en-US" sz="1200" dirty="0"/>
                  <a:t>→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→</a:t>
                </a:r>
                <a:r>
                  <a:rPr lang="en-US" altLang="ko-KR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200" dirty="0"/>
                  <a:t>→</a:t>
                </a:r>
                <a:r>
                  <a:rPr lang="en-US" altLang="ko-KR" sz="1200" dirty="0"/>
                  <a:t> … 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97448B-AA08-82FC-BBC9-A6D39ACD7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38" y="5710847"/>
                <a:ext cx="3229346" cy="27699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8D5CB09-232C-76FC-7E04-29F10E03B10D}"/>
              </a:ext>
            </a:extLst>
          </p:cNvPr>
          <p:cNvSpPr txBox="1"/>
          <p:nvPr/>
        </p:nvSpPr>
        <p:spPr>
          <a:xfrm>
            <a:off x="1422940" y="6015838"/>
            <a:ext cx="566892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Iterative form ⇒ </a:t>
            </a:r>
            <a:r>
              <a:rPr lang="ko-KR" altLang="en-US" sz="1200" dirty="0"/>
              <a:t>반복문을</a:t>
            </a:r>
            <a:r>
              <a:rPr lang="en-US" altLang="ko-KR" sz="1200" dirty="0"/>
              <a:t> </a:t>
            </a:r>
            <a:r>
              <a:rPr lang="ko-KR" altLang="en-US" sz="1200" dirty="0"/>
              <a:t>사용한 </a:t>
            </a:r>
            <a:r>
              <a:rPr lang="en-US" altLang="ko-KR" sz="1200" dirty="0"/>
              <a:t>computer program </a:t>
            </a:r>
            <a:r>
              <a:rPr lang="ko-KR" altLang="en-US" sz="1200" dirty="0"/>
              <a:t>으로</a:t>
            </a:r>
            <a:r>
              <a:rPr lang="en-US" altLang="ko-KR" sz="1200" dirty="0"/>
              <a:t> </a:t>
            </a:r>
            <a:r>
              <a:rPr lang="ko-KR" altLang="en-US" sz="1200" dirty="0"/>
              <a:t>해를 구할 수 있음</a:t>
            </a:r>
            <a:endParaRPr lang="en-US" altLang="ko-KR" sz="12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/>
              <a:t>dynamic programming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9579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9A2B7-2166-3D29-F1E8-0DF1D173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6B260-2B7F-8E10-3A01-A18503ECE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Iteration  (</a:t>
            </a:r>
            <a:r>
              <a:rPr lang="ko-KR" altLang="en-US" dirty="0"/>
              <a:t>정책 반복법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Optimal policy </a:t>
            </a:r>
            <a:r>
              <a:rPr lang="ko-KR" altLang="en-US" dirty="0"/>
              <a:t>를 구하기 위한 방법</a:t>
            </a:r>
            <a:endParaRPr lang="en-US" altLang="ko-KR" dirty="0"/>
          </a:p>
          <a:p>
            <a:pPr lvl="1"/>
            <a:r>
              <a:rPr lang="en-US" altLang="ko-KR" dirty="0"/>
              <a:t>Policy improvement procedure</a:t>
            </a:r>
          </a:p>
          <a:p>
            <a:pPr lvl="1"/>
            <a:r>
              <a:rPr lang="en-US" altLang="ko-KR" dirty="0"/>
              <a:t>Evaluation &amp; Update</a:t>
            </a:r>
          </a:p>
          <a:p>
            <a:pPr lvl="2"/>
            <a:r>
              <a:rPr lang="en-US" altLang="ko-KR" dirty="0"/>
              <a:t>Evaluation:  Iterative policy evaluation </a:t>
            </a:r>
          </a:p>
          <a:p>
            <a:pPr lvl="2"/>
            <a:r>
              <a:rPr lang="en-US" altLang="ko-KR" dirty="0"/>
              <a:t>Update : greedy selection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040B2B-5EA5-74BB-9A02-D2EAA289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5A58E43-D648-ADDD-EC59-478CAD656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2"/>
          <a:stretch/>
        </p:blipFill>
        <p:spPr>
          <a:xfrm>
            <a:off x="4726837" y="3220543"/>
            <a:ext cx="1826363" cy="2905620"/>
          </a:xfrm>
          <a:prstGeom prst="rect">
            <a:avLst/>
          </a:prstGeom>
        </p:spPr>
      </p:pic>
      <p:pic>
        <p:nvPicPr>
          <p:cNvPr id="15" name="그림 14" descr="텍스트, 도표, 폰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D37BA3-E2C1-60D2-FF2A-6589348BFE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6"/>
          <a:stretch/>
        </p:blipFill>
        <p:spPr>
          <a:xfrm>
            <a:off x="1990533" y="3711658"/>
            <a:ext cx="1752690" cy="16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8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3DB7C-CA19-CCE5-AFD3-0A23A9CF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E4EE2-1C30-B8A8-0F7B-12F606AB5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x 4</a:t>
            </a:r>
            <a:r>
              <a:rPr lang="ko-KR" altLang="en-US" dirty="0"/>
              <a:t> </a:t>
            </a:r>
            <a:r>
              <a:rPr lang="en-US" altLang="ko-KR" dirty="0"/>
              <a:t>Grid</a:t>
            </a:r>
            <a:r>
              <a:rPr lang="ko-KR" altLang="en-US" dirty="0"/>
              <a:t> </a:t>
            </a:r>
            <a:r>
              <a:rPr lang="en-US" altLang="ko-KR" dirty="0"/>
              <a:t>World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5F0676-FD97-8F71-44B0-56132D6E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 descr="과일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2D01E54-0899-2822-F8D7-AAF525DF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7"/>
          <a:stretch/>
        </p:blipFill>
        <p:spPr>
          <a:xfrm>
            <a:off x="827584" y="2005044"/>
            <a:ext cx="2463927" cy="16932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77470DA-5F7C-5232-8C1F-6D0E6CA4F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6" r="18117" b="-10212"/>
          <a:stretch/>
        </p:blipFill>
        <p:spPr>
          <a:xfrm>
            <a:off x="4211960" y="2005044"/>
            <a:ext cx="3888432" cy="5459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6656331-0076-1D55-8A74-5AA95CADB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2" t="44268" r="25938" b="-1926"/>
          <a:stretch/>
        </p:blipFill>
        <p:spPr>
          <a:xfrm>
            <a:off x="4085523" y="3625827"/>
            <a:ext cx="3542679" cy="5060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690904-EB99-6C32-B8D4-78B77F116BEB}"/>
                  </a:ext>
                </a:extLst>
              </p:cNvPr>
              <p:cNvSpPr txBox="1"/>
              <p:nvPr/>
            </p:nvSpPr>
            <p:spPr>
              <a:xfrm>
                <a:off x="4665377" y="2967538"/>
                <a:ext cx="2718180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690904-EB99-6C32-B8D4-78B77F11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77" y="2967538"/>
                <a:ext cx="2718180" cy="572914"/>
              </a:xfrm>
              <a:prstGeom prst="rect">
                <a:avLst/>
              </a:prstGeom>
              <a:blipFill>
                <a:blip r:embed="rId5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FB0AF57-AF12-A1F9-21B6-E5583779EFAA}"/>
              </a:ext>
            </a:extLst>
          </p:cNvPr>
          <p:cNvSpPr txBox="1"/>
          <p:nvPr/>
        </p:nvSpPr>
        <p:spPr>
          <a:xfrm>
            <a:off x="4145235" y="2625970"/>
            <a:ext cx="323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 the deterministic state-transition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194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75249-9C7B-3C24-D8B7-AACDEE92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D0C179-7C0E-6988-3090-641236AB0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argmax()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F4C45C-20E2-589D-5237-A9CCD220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22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71B16C6-EE6C-D39B-47CC-3450DDC0693C}"/>
              </a:ext>
            </a:extLst>
          </p:cNvPr>
          <p:cNvGrpSpPr/>
          <p:nvPr/>
        </p:nvGrpSpPr>
        <p:grpSpPr>
          <a:xfrm>
            <a:off x="2856973" y="1821588"/>
            <a:ext cx="2791644" cy="1877918"/>
            <a:chOff x="1447832" y="1911122"/>
            <a:chExt cx="2791644" cy="187791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13CA7C9-3FCB-5F49-6EB5-46DACAC64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1475656" y="1935101"/>
              <a:ext cx="2762636" cy="16861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55208CC-4517-883D-21DF-0D127478245C}"/>
                </a:ext>
              </a:extLst>
            </p:cNvPr>
            <p:cNvSpPr/>
            <p:nvPr/>
          </p:nvSpPr>
          <p:spPr>
            <a:xfrm>
              <a:off x="1447832" y="1911122"/>
              <a:ext cx="2791644" cy="1877918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121BF39C-5F66-8D22-A9AB-770330832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1290107" y="4149080"/>
            <a:ext cx="5925377" cy="10478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D26EEE-1304-D956-3421-92D34E7E763C}"/>
              </a:ext>
            </a:extLst>
          </p:cNvPr>
          <p:cNvSpPr/>
          <p:nvPr/>
        </p:nvSpPr>
        <p:spPr>
          <a:xfrm>
            <a:off x="1281414" y="4221088"/>
            <a:ext cx="5942763" cy="1027515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815BE8B-64CC-5CFC-06D3-670597A0C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14" y="5495783"/>
            <a:ext cx="495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2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DB8D-397D-0C05-DF5E-D6FC7FF8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95F77-7207-A622-A7AE-024C4AE11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greedy_policy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22F2-231E-507D-6DEE-7C29DA1B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DC9ECE1-E213-4AA3-F8AB-960D489C251A}"/>
              </a:ext>
            </a:extLst>
          </p:cNvPr>
          <p:cNvGrpSpPr/>
          <p:nvPr/>
        </p:nvGrpSpPr>
        <p:grpSpPr>
          <a:xfrm>
            <a:off x="827584" y="1916832"/>
            <a:ext cx="4392488" cy="3888432"/>
            <a:chOff x="1331640" y="1916832"/>
            <a:chExt cx="4392488" cy="388843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E8A9D8-243C-97A9-372D-B7C368A60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1403648" y="1916832"/>
              <a:ext cx="4320480" cy="3868122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D276301-1972-5CED-2F25-B12A8930B39C}"/>
                </a:ext>
              </a:extLst>
            </p:cNvPr>
            <p:cNvSpPr/>
            <p:nvPr/>
          </p:nvSpPr>
          <p:spPr>
            <a:xfrm>
              <a:off x="1331640" y="1916832"/>
              <a:ext cx="4392488" cy="388843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A5F612A-93FB-F6FC-57A1-7CA39EC1F109}"/>
                  </a:ext>
                </a:extLst>
              </p14:cNvPr>
              <p14:cNvContentPartPr/>
              <p14:nvPr/>
            </p14:nvContentPartPr>
            <p14:xfrm>
              <a:off x="1523972" y="4771006"/>
              <a:ext cx="2638080" cy="23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A5F612A-93FB-F6FC-57A1-7CA39EC1F1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87972" y="4699006"/>
                <a:ext cx="27097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2E1858F-E63A-4F7A-FF96-5C8E4F3FE560}"/>
                  </a:ext>
                </a:extLst>
              </p14:cNvPr>
              <p14:cNvContentPartPr/>
              <p14:nvPr/>
            </p14:nvContentPartPr>
            <p14:xfrm>
              <a:off x="1582292" y="5168806"/>
              <a:ext cx="2313360" cy="10728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2E1858F-E63A-4F7A-FF96-5C8E4F3FE56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6652" y="5097166"/>
                <a:ext cx="238500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670470F9-6300-9F1B-8E04-60E36E8FEE6E}"/>
                  </a:ext>
                </a:extLst>
              </p14:cNvPr>
              <p14:cNvContentPartPr/>
              <p14:nvPr/>
            </p14:nvContentPartPr>
            <p14:xfrm>
              <a:off x="1593812" y="5427646"/>
              <a:ext cx="1806120" cy="943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670470F9-6300-9F1B-8E04-60E36E8FEE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7812" y="5355646"/>
                <a:ext cx="187776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1531A9-30CC-F1BA-43A0-F09FDA815D7A}"/>
                  </a:ext>
                </a:extLst>
              </p:cNvPr>
              <p:cNvSpPr txBox="1"/>
              <p:nvPr/>
            </p:nvSpPr>
            <p:spPr>
              <a:xfrm>
                <a:off x="5490010" y="4529062"/>
                <a:ext cx="3485698" cy="4144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ko-KR" altLang="en-US" sz="1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b>
                              </m:sSub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6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ko-KR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81531A9-30CC-F1BA-43A0-F09FDA81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010" y="4529062"/>
                <a:ext cx="3485698" cy="41447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08CC2D-F389-F4A8-E229-ED4696CB804F}"/>
                  </a:ext>
                </a:extLst>
              </p:cNvPr>
              <p:cNvSpPr txBox="1"/>
              <p:nvPr/>
            </p:nvSpPr>
            <p:spPr>
              <a:xfrm>
                <a:off x="5424841" y="5305529"/>
                <a:ext cx="9239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sz="1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1600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08CC2D-F389-F4A8-E229-ED4696CB8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841" y="5305529"/>
                <a:ext cx="923971" cy="338554"/>
              </a:xfrm>
              <a:prstGeom prst="rect">
                <a:avLst/>
              </a:prstGeom>
              <a:blipFill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ED1E054-245F-61DD-7A07-1DF1892AD33A}"/>
              </a:ext>
            </a:extLst>
          </p:cNvPr>
          <p:cNvCxnSpPr>
            <a:cxnSpLocks/>
          </p:cNvCxnSpPr>
          <p:nvPr/>
        </p:nvCxnSpPr>
        <p:spPr>
          <a:xfrm>
            <a:off x="4743831" y="4736298"/>
            <a:ext cx="58339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352B112-9A96-DF5E-C5C5-365A3E67C6AF}"/>
              </a:ext>
            </a:extLst>
          </p:cNvPr>
          <p:cNvCxnSpPr>
            <a:endCxn id="16" idx="1"/>
          </p:cNvCxnSpPr>
          <p:nvPr/>
        </p:nvCxnSpPr>
        <p:spPr>
          <a:xfrm>
            <a:off x="4162052" y="5474806"/>
            <a:ext cx="126278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04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BE660-E738-AA24-5434-5E18A631B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3E5197-162D-2862-7F83-5D98E197D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3972"/>
            <a:ext cx="8229600" cy="4857403"/>
          </a:xfrm>
        </p:spPr>
        <p:txBody>
          <a:bodyPr/>
          <a:lstStyle/>
          <a:p>
            <a:r>
              <a:rPr lang="en-US" altLang="ko-KR" dirty="0" err="1"/>
              <a:t>policy_iter</a:t>
            </a:r>
            <a:r>
              <a:rPr lang="en-US" altLang="ko-KR" dirty="0"/>
              <a:t>()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48A82E-0A8B-4FF5-8513-FB375FCA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9E91B1C-4821-D81D-7B63-DE39A2E4EACE}"/>
              </a:ext>
            </a:extLst>
          </p:cNvPr>
          <p:cNvGrpSpPr/>
          <p:nvPr/>
        </p:nvGrpSpPr>
        <p:grpSpPr>
          <a:xfrm>
            <a:off x="639730" y="1916832"/>
            <a:ext cx="5730940" cy="3905948"/>
            <a:chOff x="842439" y="1760321"/>
            <a:chExt cx="5730940" cy="390594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FEC392-AC08-700D-1790-9AF964F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895687" y="1760321"/>
              <a:ext cx="5677692" cy="383911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519DA1-CE02-8381-38ED-A071620E909F}"/>
                </a:ext>
              </a:extLst>
            </p:cNvPr>
            <p:cNvSpPr/>
            <p:nvPr/>
          </p:nvSpPr>
          <p:spPr>
            <a:xfrm>
              <a:off x="842439" y="1844824"/>
              <a:ext cx="5529762" cy="3821445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6B92FAED-2AFE-6DDE-09EE-304317B4EA90}"/>
                  </a:ext>
                </a:extLst>
              </p14:cNvPr>
              <p14:cNvContentPartPr/>
              <p14:nvPr/>
            </p14:nvContentPartPr>
            <p14:xfrm>
              <a:off x="1371332" y="3352966"/>
              <a:ext cx="3611160" cy="23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6B92FAED-2AFE-6DDE-09EE-304317B4EA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5332" y="3280966"/>
                <a:ext cx="36828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FD0E02E-81F1-4521-4218-735642588D78}"/>
                  </a:ext>
                </a:extLst>
              </p14:cNvPr>
              <p14:cNvContentPartPr/>
              <p14:nvPr/>
            </p14:nvContentPartPr>
            <p14:xfrm>
              <a:off x="1383212" y="3633406"/>
              <a:ext cx="2953080" cy="493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FD0E02E-81F1-4521-4218-735642588D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7572" y="3561406"/>
                <a:ext cx="302472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8B1B62D9-A795-516C-1F1B-888E73D40DDA}"/>
                  </a:ext>
                </a:extLst>
              </p14:cNvPr>
              <p14:cNvContentPartPr/>
              <p14:nvPr/>
            </p14:nvContentPartPr>
            <p14:xfrm>
              <a:off x="1406252" y="5192926"/>
              <a:ext cx="867960" cy="2376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8B1B62D9-A795-516C-1F1B-888E73D40D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0252" y="5120926"/>
                <a:ext cx="9396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DE912-1B0E-4268-B330-8CE54EC2B8DD}"/>
                  </a:ext>
                </a:extLst>
              </p:cNvPr>
              <p:cNvSpPr txBox="1"/>
              <p:nvPr/>
            </p:nvSpPr>
            <p:spPr>
              <a:xfrm>
                <a:off x="6169492" y="2812433"/>
                <a:ext cx="2848985" cy="5405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ko-KR" alt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nary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DE912-1B0E-4268-B330-8CE54EC2B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9492" y="2812433"/>
                <a:ext cx="2848985" cy="540533"/>
              </a:xfrm>
              <a:prstGeom prst="rect">
                <a:avLst/>
              </a:prstGeom>
              <a:blipFill>
                <a:blip r:embed="rId9"/>
                <a:stretch>
                  <a:fillRect t="-115730" b="-162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FC952A-48A5-801C-57B1-2E8C8E1F5D07}"/>
                  </a:ext>
                </a:extLst>
              </p:cNvPr>
              <p:cNvSpPr txBox="1"/>
              <p:nvPr/>
            </p:nvSpPr>
            <p:spPr>
              <a:xfrm>
                <a:off x="6264816" y="3542054"/>
                <a:ext cx="2624693" cy="334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2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ko-K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200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ko-KR" sz="1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altLang="ko-KR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altLang="ko-KR" sz="12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ko-KR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sz="12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>
                                <m:sSubPr>
                                  <m:ctrlP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ko-KR" sz="12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ko-KR" altLang="en-US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FC952A-48A5-801C-57B1-2E8C8E1F5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816" y="3542054"/>
                <a:ext cx="2624693" cy="3340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47F2642-C6D5-2E93-D75F-8D7D2F41F3D9}"/>
              </a:ext>
            </a:extLst>
          </p:cNvPr>
          <p:cNvCxnSpPr/>
          <p:nvPr/>
        </p:nvCxnSpPr>
        <p:spPr>
          <a:xfrm flipV="1">
            <a:off x="4982492" y="3141170"/>
            <a:ext cx="1282324" cy="211796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3F0442-567B-EEE0-45C0-F39717D50E24}"/>
              </a:ext>
            </a:extLst>
          </p:cNvPr>
          <p:cNvCxnSpPr>
            <a:endCxn id="9" idx="1"/>
          </p:cNvCxnSpPr>
          <p:nvPr/>
        </p:nvCxnSpPr>
        <p:spPr>
          <a:xfrm>
            <a:off x="4442685" y="3542054"/>
            <a:ext cx="1822131" cy="16700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06BD5-2480-E2F1-1E2C-0CB4835D9542}"/>
                  </a:ext>
                </a:extLst>
              </p:cNvPr>
              <p:cNvSpPr txBox="1"/>
              <p:nvPr/>
            </p:nvSpPr>
            <p:spPr>
              <a:xfrm>
                <a:off x="6350812" y="5485959"/>
                <a:ext cx="827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406BD5-2480-E2F1-1E2C-0CB4835D9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12" y="5485959"/>
                <a:ext cx="827278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0F4FF4A-C945-6D8D-A860-7B8729D40976}"/>
              </a:ext>
            </a:extLst>
          </p:cNvPr>
          <p:cNvCxnSpPr/>
          <p:nvPr/>
        </p:nvCxnSpPr>
        <p:spPr>
          <a:xfrm>
            <a:off x="2051720" y="5660100"/>
            <a:ext cx="4177925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30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6C113-8958-B1C6-7B50-CDBD2B44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1B6FF7-4EDE-44EB-40B0-B02460DB32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C1B6FF7-4EDE-44EB-40B0-B02460DB3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C1F6DD-05E9-DB8D-53A8-9E2C84F94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6" name="내용 개체 틀 5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58D3B2-90AC-D93A-9CFE-CA2AFB4874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68"/>
          <a:stretch/>
        </p:blipFill>
        <p:spPr>
          <a:xfrm>
            <a:off x="179512" y="2839099"/>
            <a:ext cx="8727413" cy="341670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698637-1455-40CD-B8E3-73193A844BE8}"/>
              </a:ext>
            </a:extLst>
          </p:cNvPr>
          <p:cNvGrpSpPr/>
          <p:nvPr/>
        </p:nvGrpSpPr>
        <p:grpSpPr>
          <a:xfrm>
            <a:off x="3339204" y="1670774"/>
            <a:ext cx="2465591" cy="864096"/>
            <a:chOff x="6435948" y="2420888"/>
            <a:chExt cx="2465591" cy="8640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76FD328-E42F-9E0B-EC68-3B7197755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-60000">
              <a:off x="6559341" y="2513041"/>
              <a:ext cx="2314898" cy="72400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B96F30-123A-780D-2F3D-9A12A9BA363F}"/>
                </a:ext>
              </a:extLst>
            </p:cNvPr>
            <p:cNvSpPr/>
            <p:nvPr/>
          </p:nvSpPr>
          <p:spPr>
            <a:xfrm>
              <a:off x="6435948" y="2420888"/>
              <a:ext cx="2465591" cy="864096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0926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77A5-E9B7-40D7-1A0D-CCF7D6D3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8A6518-5980-E1F0-7584-E64BE27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C971A-5557-835D-395E-94C111D55A12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267BD0-6706-F95D-1B6B-4EB00DE2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702442"/>
            <a:ext cx="3658836" cy="4810546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FF156B5-0E8E-2A64-B739-A200BFF99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873" y="1702442"/>
            <a:ext cx="4756607" cy="3437868"/>
          </a:xfrm>
          <a:prstGeom prst="rect">
            <a:avLst/>
          </a:prstGeom>
          <a:ln w="12700">
            <a:solidFill>
              <a:schemeClr val="bg1">
                <a:lumMod val="65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88A409-5E66-3E1F-1D53-1684250E4EAB}"/>
              </a:ext>
            </a:extLst>
          </p:cNvPr>
          <p:cNvSpPr txBox="1"/>
          <p:nvPr/>
        </p:nvSpPr>
        <p:spPr>
          <a:xfrm>
            <a:off x="1619672" y="1098326"/>
            <a:ext cx="151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policy_iter.py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485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DDD8A-C80A-EF19-3375-49EDC06F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0BF320-10C2-97CC-FD92-62032251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812C4-4D94-7B1F-5A42-B4BA1A3B224A}"/>
              </a:ext>
            </a:extLst>
          </p:cNvPr>
          <p:cNvSpPr txBox="1"/>
          <p:nvPr/>
        </p:nvSpPr>
        <p:spPr>
          <a:xfrm>
            <a:off x="539552" y="1098326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BA713D-7EFA-8AAC-BFD4-928E2331E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891" y="1575044"/>
            <a:ext cx="3146084" cy="23580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F897BF-24FB-8354-0092-9EC59D331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281" y="1575044"/>
            <a:ext cx="3198367" cy="2358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D2427DD-34E5-3DDF-A21C-B043B17A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91" y="4233938"/>
            <a:ext cx="3146084" cy="235645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A0E859B-3A58-C047-7A27-99EF9708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6973" y="4233012"/>
            <a:ext cx="3152453" cy="23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445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515BB-BF6D-710D-9155-7B3E5D65F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5257FE-C4AF-68D0-F5BF-A19EF5C7C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Policy Iteration Method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872889-B863-F41B-B01B-8A48034C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07C84A-EB16-17E4-787A-418985EBD7C7}"/>
              </a:ext>
            </a:extLst>
          </p:cNvPr>
          <p:cNvGrpSpPr/>
          <p:nvPr/>
        </p:nvGrpSpPr>
        <p:grpSpPr>
          <a:xfrm>
            <a:off x="1551440" y="1929955"/>
            <a:ext cx="6692929" cy="2092881"/>
            <a:chOff x="1907703" y="1988840"/>
            <a:chExt cx="6692929" cy="20928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BE4216-8D96-2CDC-3920-0C5F3380BB97}"/>
                </a:ext>
              </a:extLst>
            </p:cNvPr>
            <p:cNvSpPr txBox="1"/>
            <p:nvPr/>
          </p:nvSpPr>
          <p:spPr>
            <a:xfrm>
              <a:off x="1907703" y="1988840"/>
              <a:ext cx="6692929" cy="2092881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def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000" dirty="0">
                  <a:solidFill>
                    <a:srgbClr val="2B91A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policy_iter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(env, gamma, threshold=0.001):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pi = defaultdict(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lambda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{0: 0.25, 1: 0.25, 2: 0.25, 3: 0.25})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V = defaultdict(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lambda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 0)</a:t>
              </a:r>
            </a:p>
            <a:p>
              <a:endPara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while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True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:</a:t>
              </a: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V = </a:t>
              </a:r>
              <a:r>
                <a:rPr lang="en-US" altLang="ko-KR" sz="10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policy_eval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(pi, V, env, gamma, threshold)  </a:t>
              </a:r>
              <a:r>
                <a:rPr lang="en-US" altLang="ko-KR" sz="10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 </a:t>
              </a:r>
              <a:r>
                <a:rPr lang="ko-KR" altLang="en-US" sz="10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평가</a:t>
              </a:r>
              <a:endPara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new_pi = </a:t>
              </a:r>
              <a:r>
                <a:rPr lang="en-US" altLang="ko-KR" sz="1000" b="1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greedy_policy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(V, env, gamma)          </a:t>
              </a:r>
              <a:r>
                <a:rPr lang="en-US" altLang="ko-KR" sz="10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 </a:t>
              </a:r>
              <a:r>
                <a:rPr lang="ko-KR" altLang="en-US" sz="10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개선</a:t>
              </a:r>
              <a:endPara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endPara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if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new_pi == pi:  </a:t>
              </a:r>
              <a:r>
                <a:rPr lang="en-US" altLang="ko-KR" sz="10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# </a:t>
              </a:r>
              <a:r>
                <a:rPr lang="ko-KR" altLang="en-US" sz="1000" dirty="0">
                  <a:solidFill>
                    <a:srgbClr val="008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갱신 여부 확인</a:t>
              </a:r>
              <a:endPara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    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break</a:t>
              </a:r>
              <a:endPara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    pi = new_pi</a:t>
              </a:r>
            </a:p>
            <a:p>
              <a:endParaRPr lang="ko-KR" altLang="en-US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endParaRPr>
            </a:p>
            <a:p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   </a:t>
              </a:r>
              <a:r>
                <a:rPr lang="en-US" altLang="ko-KR" sz="1000" dirty="0">
                  <a:solidFill>
                    <a:srgbClr val="0000FF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return</a:t>
              </a:r>
              <a:r>
                <a:rPr lang="en-US" altLang="ko-KR" sz="1000" dirty="0">
                  <a:solidFill>
                    <a:srgbClr val="000000"/>
                  </a:solidFill>
                  <a:latin typeface="돋움체" panose="020B0609000101010101" pitchFamily="49" charset="-127"/>
                  <a:ea typeface="돋움체" panose="020B0609000101010101" pitchFamily="49" charset="-127"/>
                </a:rPr>
                <a:t> pi</a:t>
              </a:r>
              <a:endParaRPr lang="ko-KR" altLang="en-US" sz="1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76574F8-0A76-C231-6A27-DC1762AAD964}"/>
                    </a:ext>
                  </a:extLst>
                </p:cNvPr>
                <p:cNvSpPr txBox="1"/>
                <p:nvPr/>
              </p:nvSpPr>
              <p:spPr>
                <a:xfrm>
                  <a:off x="5949459" y="2547150"/>
                  <a:ext cx="2343013" cy="465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ko-KR" altLang="en-US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oMath>
                    </m:oMathPara>
                  </a14:m>
                  <a:endParaRPr lang="ko-KR" altLang="en-US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76574F8-0A76-C231-6A27-DC1762AAD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459" y="2547150"/>
                  <a:ext cx="2343013" cy="465769"/>
                </a:xfrm>
                <a:prstGeom prst="rect">
                  <a:avLst/>
                </a:prstGeom>
                <a:blipFill>
                  <a:blip r:embed="rId2"/>
                  <a:stretch>
                    <a:fillRect t="-110390" b="-15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8CB2CC-0B38-7B24-6C48-3724764E6091}"/>
                    </a:ext>
                  </a:extLst>
                </p:cNvPr>
                <p:cNvSpPr txBox="1"/>
                <p:nvPr/>
              </p:nvSpPr>
              <p:spPr>
                <a:xfrm>
                  <a:off x="5998588" y="2949371"/>
                  <a:ext cx="2230162" cy="293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000" b="0" i="0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ko-KR" sz="1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sz="10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sSub>
                                  <m:sSub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r>
                                  <a:rPr lang="en-US" altLang="ko-KR" sz="1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ko-KR" altLang="en-US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8CB2CC-0B38-7B24-6C48-3724764E60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88" y="2949371"/>
                  <a:ext cx="2230162" cy="29373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EE887E-DAD3-C44F-79D6-5357A369A958}"/>
                    </a:ext>
                  </a:extLst>
                </p:cNvPr>
                <p:cNvSpPr txBox="1"/>
                <p:nvPr/>
              </p:nvSpPr>
              <p:spPr>
                <a:xfrm>
                  <a:off x="6084168" y="3828731"/>
                  <a:ext cx="64530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1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ko-KR" sz="1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BEE887E-DAD3-C44F-79D6-5357A369A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4168" y="3828731"/>
                  <a:ext cx="645305" cy="246221"/>
                </a:xfrm>
                <a:prstGeom prst="rect">
                  <a:avLst/>
                </a:prstGeom>
                <a:blipFill>
                  <a:blip r:embed="rId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" name="그림 9" descr="도표, 텍스트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1A76959-27A1-2B76-3E2C-025241693D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/>
        </p:blipFill>
        <p:spPr>
          <a:xfrm>
            <a:off x="2987824" y="4238515"/>
            <a:ext cx="3808186" cy="226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982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DEFB7-58BB-1E9B-BFB5-67625AC2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F7A239-DEA7-2B66-2036-4D984DC91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Evaluation &amp; Update Equation</a:t>
            </a:r>
          </a:p>
          <a:p>
            <a:pPr lvl="1"/>
            <a:r>
              <a:rPr lang="en-US" altLang="ko-KR" sz="1600" dirty="0"/>
              <a:t>Update (</a:t>
            </a:r>
            <a:r>
              <a:rPr lang="ko-KR" altLang="en-US" sz="1600" dirty="0"/>
              <a:t>개선</a:t>
            </a:r>
            <a:r>
              <a:rPr lang="en-US" altLang="ko-KR" sz="1600" dirty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1600" dirty="0"/>
              <a:t>Evaluation (</a:t>
            </a:r>
            <a:r>
              <a:rPr lang="ko-KR" altLang="en-US" sz="1600" dirty="0"/>
              <a:t>평가</a:t>
            </a:r>
            <a:r>
              <a:rPr lang="en-US" altLang="ko-KR" sz="1600" dirty="0"/>
              <a:t>) #1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Evaluation (</a:t>
            </a:r>
            <a:r>
              <a:rPr lang="ko-KR" altLang="en-US" sz="1600" dirty="0"/>
              <a:t>평가</a:t>
            </a:r>
            <a:r>
              <a:rPr lang="en-US" altLang="ko-KR" sz="1600" dirty="0"/>
              <a:t>) #2</a:t>
            </a:r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en-US" altLang="ko-KR" sz="1600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549B1-1639-B24B-7D42-E424A841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04B683-C520-D23E-4665-61F92A17B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2" r="19172"/>
          <a:stretch/>
        </p:blipFill>
        <p:spPr>
          <a:xfrm>
            <a:off x="1404480" y="2077838"/>
            <a:ext cx="3630252" cy="495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7EF937-7721-FAB5-22B6-24FBFDB17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r="19172"/>
          <a:stretch/>
        </p:blipFill>
        <p:spPr>
          <a:xfrm>
            <a:off x="1507872" y="3047543"/>
            <a:ext cx="3240360" cy="428647"/>
          </a:xfrm>
          <a:prstGeom prst="rect">
            <a:avLst/>
          </a:prstGeom>
          <a:ln>
            <a:solidFill>
              <a:srgbClr val="92D050"/>
            </a:solidFill>
          </a:ln>
        </p:spPr>
      </p:pic>
      <p:pic>
        <p:nvPicPr>
          <p:cNvPr id="12" name="그림 11" descr="텍스트, 폰트, 화이트, 친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5755582-E449-22A9-3E19-4909BF384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8" r="23858"/>
          <a:stretch/>
        </p:blipFill>
        <p:spPr>
          <a:xfrm>
            <a:off x="1753217" y="3731313"/>
            <a:ext cx="2530752" cy="644756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B2174630-3289-9368-C92E-40DEAD458DDD}"/>
              </a:ext>
            </a:extLst>
          </p:cNvPr>
          <p:cNvGrpSpPr/>
          <p:nvPr/>
        </p:nvGrpSpPr>
        <p:grpSpPr>
          <a:xfrm>
            <a:off x="5755878" y="2931238"/>
            <a:ext cx="3013928" cy="817532"/>
            <a:chOff x="5801901" y="3799422"/>
            <a:chExt cx="3013928" cy="8175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EA9B156-0CE9-8E45-3FF5-CAE41C559489}"/>
                </a:ext>
              </a:extLst>
            </p:cNvPr>
            <p:cNvSpPr txBox="1"/>
            <p:nvPr/>
          </p:nvSpPr>
          <p:spPr>
            <a:xfrm>
              <a:off x="7092280" y="3799422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(deterministic case)</a:t>
              </a:r>
              <a:endPara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76CCFF-414F-C1BB-CC49-349E3E60AB6A}"/>
                    </a:ext>
                  </a:extLst>
                </p:cNvPr>
                <p:cNvSpPr txBox="1"/>
                <p:nvPr/>
              </p:nvSpPr>
              <p:spPr>
                <a:xfrm>
                  <a:off x="5825273" y="3822437"/>
                  <a:ext cx="14088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ko-KR" altLang="en-US" sz="1200" dirty="0">
                      <a:latin typeface="바탕체" panose="02030609000101010101" pitchFamily="17" charset="-127"/>
                      <a:ea typeface="바탕체" panose="02030609000101010101" pitchFamily="17" charset="-127"/>
                    </a:rPr>
                    <a:t> 일 때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76CCFF-414F-C1BB-CC49-349E3E60AB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273" y="3822437"/>
                  <a:ext cx="1408847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D90734-4604-D0A3-B5C5-7DF73DDF901D}"/>
                    </a:ext>
                  </a:extLst>
                </p:cNvPr>
                <p:cNvSpPr txBox="1"/>
                <p:nvPr/>
              </p:nvSpPr>
              <p:spPr>
                <a:xfrm>
                  <a:off x="5801901" y="4076421"/>
                  <a:ext cx="2798395" cy="540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nary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D90734-4604-D0A3-B5C5-7DF73DDF9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901" y="4076421"/>
                  <a:ext cx="2798395" cy="540533"/>
                </a:xfrm>
                <a:prstGeom prst="rect">
                  <a:avLst/>
                </a:prstGeom>
                <a:blipFill>
                  <a:blip r:embed="rId6"/>
                  <a:stretch>
                    <a:fillRect t="-115730" b="-162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7C65B38A-55E6-4490-1106-A388F2825DE3}"/>
              </a:ext>
            </a:extLst>
          </p:cNvPr>
          <p:cNvSpPr/>
          <p:nvPr/>
        </p:nvSpPr>
        <p:spPr>
          <a:xfrm>
            <a:off x="5364088" y="2325500"/>
            <a:ext cx="189595" cy="167396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82EDB4C-A0F9-55F5-4BD0-4E1ABB681EB4}"/>
              </a:ext>
            </a:extLst>
          </p:cNvPr>
          <p:cNvSpPr/>
          <p:nvPr/>
        </p:nvSpPr>
        <p:spPr>
          <a:xfrm>
            <a:off x="5372989" y="3178168"/>
            <a:ext cx="189595" cy="167396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0DE8C1C-7D3B-DD20-23CF-CFB597D807C6}"/>
              </a:ext>
            </a:extLst>
          </p:cNvPr>
          <p:cNvGrpSpPr/>
          <p:nvPr/>
        </p:nvGrpSpPr>
        <p:grpSpPr>
          <a:xfrm>
            <a:off x="5793978" y="2019999"/>
            <a:ext cx="3013928" cy="611001"/>
            <a:chOff x="5801901" y="3799422"/>
            <a:chExt cx="3013928" cy="61100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2595709-FBC7-53D5-FF2B-AE46BF823985}"/>
                </a:ext>
              </a:extLst>
            </p:cNvPr>
            <p:cNvSpPr txBox="1"/>
            <p:nvPr/>
          </p:nvSpPr>
          <p:spPr>
            <a:xfrm>
              <a:off x="7092280" y="3799422"/>
              <a:ext cx="17235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바탕체" panose="02030609000101010101" pitchFamily="17" charset="-127"/>
                  <a:ea typeface="바탕체" panose="02030609000101010101" pitchFamily="17" charset="-127"/>
                </a:rPr>
                <a:t>(deterministic case)</a:t>
              </a:r>
              <a:endParaRPr lang="ko-KR" altLang="en-US" sz="1200" dirty="0">
                <a:latin typeface="바탕체" panose="02030609000101010101" pitchFamily="17" charset="-127"/>
                <a:ea typeface="바탕체" panose="02030609000101010101" pitchFamily="17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47E412-B74C-128F-AB1F-C5345C3B1F80}"/>
                    </a:ext>
                  </a:extLst>
                </p:cNvPr>
                <p:cNvSpPr txBox="1"/>
                <p:nvPr/>
              </p:nvSpPr>
              <p:spPr>
                <a:xfrm>
                  <a:off x="5825273" y="3822437"/>
                  <a:ext cx="140884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a14:m>
                  <a:r>
                    <a:rPr lang="ko-KR" altLang="en-US" sz="1200" dirty="0">
                      <a:latin typeface="바탕체" panose="02030609000101010101" pitchFamily="17" charset="-127"/>
                      <a:ea typeface="바탕체" panose="02030609000101010101" pitchFamily="17" charset="-127"/>
                    </a:rPr>
                    <a:t> 일 때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947E412-B74C-128F-AB1F-C5345C3B1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273" y="3822437"/>
                  <a:ext cx="1408847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9E8C52-D7B8-A7A7-83E1-615BA2C18AD0}"/>
                    </a:ext>
                  </a:extLst>
                </p:cNvPr>
                <p:cNvSpPr txBox="1"/>
                <p:nvPr/>
              </p:nvSpPr>
              <p:spPr>
                <a:xfrm>
                  <a:off x="5801901" y="4076421"/>
                  <a:ext cx="2590902" cy="33400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 b="0" i="0" smtClean="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lim>
                                </m:limLow>
                              </m:fNam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ko-KR" altLang="en-US" sz="1200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</m:func>
                          </m:e>
                        </m:func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19E8C52-D7B8-A7A7-83E1-615BA2C18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901" y="4076421"/>
                  <a:ext cx="2590902" cy="33400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A2129C1-AB85-0C06-0BC3-D9E2BF8A3F5D}"/>
              </a:ext>
            </a:extLst>
          </p:cNvPr>
          <p:cNvSpPr/>
          <p:nvPr/>
        </p:nvSpPr>
        <p:spPr>
          <a:xfrm rot="5400000">
            <a:off x="2961786" y="3513719"/>
            <a:ext cx="189595" cy="167396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82FB7C-7FBD-88F6-01B4-2F1507A6888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07"/>
          <a:stretch/>
        </p:blipFill>
        <p:spPr>
          <a:xfrm>
            <a:off x="737633" y="5098038"/>
            <a:ext cx="4003288" cy="1588939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432E2FA-4C1B-57C4-09B6-AFEC407488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9" r="20714" b="9440"/>
          <a:stretch/>
        </p:blipFill>
        <p:spPr>
          <a:xfrm>
            <a:off x="5335836" y="5428287"/>
            <a:ext cx="3200642" cy="395482"/>
          </a:xfrm>
          <a:prstGeom prst="rect">
            <a:avLst/>
          </a:prstGeom>
          <a:ln>
            <a:solidFill>
              <a:srgbClr val="92D05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5ADD62-F168-458C-805B-CCCC83661C32}"/>
                  </a:ext>
                </a:extLst>
              </p:cNvPr>
              <p:cNvSpPr txBox="1"/>
              <p:nvPr/>
            </p:nvSpPr>
            <p:spPr>
              <a:xfrm>
                <a:off x="3521702" y="3433111"/>
                <a:ext cx="236616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i="1" dirty="0">
                    <a:solidFill>
                      <a:srgbClr val="00B050"/>
                    </a:solidFill>
                  </a:rPr>
                  <a:t>계산 시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100" i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i="1" dirty="0">
                    <a:solidFill>
                      <a:srgbClr val="00B050"/>
                    </a:solidFill>
                  </a:rPr>
                  <a:t> 필요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5ADD62-F168-458C-805B-CCCC83661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702" y="3433111"/>
                <a:ext cx="2366161" cy="261610"/>
              </a:xfrm>
              <a:prstGeom prst="rect">
                <a:avLst/>
              </a:prstGeom>
              <a:blipFill>
                <a:blip r:embed="rId11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D04222-78FE-8A55-DBF7-85F57237D03C}"/>
                  </a:ext>
                </a:extLst>
              </p:cNvPr>
              <p:cNvSpPr txBox="1"/>
              <p:nvPr/>
            </p:nvSpPr>
            <p:spPr>
              <a:xfrm>
                <a:off x="6016345" y="5808058"/>
                <a:ext cx="250722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i="1" dirty="0">
                    <a:solidFill>
                      <a:srgbClr val="00B050"/>
                    </a:solidFill>
                  </a:rPr>
                  <a:t>계산 시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ko-K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ko-KR" sz="11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ko-KR" altLang="en-US" sz="1100" i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100" i="1" dirty="0">
                    <a:solidFill>
                      <a:srgbClr val="00B05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1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100" i="1" dirty="0">
                    <a:solidFill>
                      <a:srgbClr val="00B050"/>
                    </a:solidFill>
                  </a:rPr>
                  <a:t> 불필요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9D04222-78FE-8A55-DBF7-85F57237D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345" y="5808058"/>
                <a:ext cx="2507225" cy="261610"/>
              </a:xfrm>
              <a:prstGeom prst="rect">
                <a:avLst/>
              </a:prstGeom>
              <a:blipFill>
                <a:blip r:embed="rId1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9431BB0F-85E2-6B8F-9BB5-F7998CB92C7C}"/>
              </a:ext>
            </a:extLst>
          </p:cNvPr>
          <p:cNvSpPr/>
          <p:nvPr/>
        </p:nvSpPr>
        <p:spPr>
          <a:xfrm>
            <a:off x="4900766" y="5542330"/>
            <a:ext cx="189595" cy="167396"/>
          </a:xfrm>
          <a:prstGeom prst="rightArrow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65747A-516D-F24A-1A17-350FB58AA9B7}"/>
              </a:ext>
            </a:extLst>
          </p:cNvPr>
          <p:cNvSpPr txBox="1"/>
          <p:nvPr/>
        </p:nvSpPr>
        <p:spPr>
          <a:xfrm>
            <a:off x="6038539" y="6063865"/>
            <a:ext cx="1798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C00000"/>
                </a:solidFill>
              </a:rPr>
              <a:t>Value Iteration method</a:t>
            </a:r>
            <a:endParaRPr lang="ko-KR" altLang="en-US" sz="1200" i="1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4BDC7E-0D4A-E7F5-7F90-48DA9D31D3CD}"/>
              </a:ext>
            </a:extLst>
          </p:cNvPr>
          <p:cNvSpPr txBox="1"/>
          <p:nvPr/>
        </p:nvSpPr>
        <p:spPr>
          <a:xfrm>
            <a:off x="3537126" y="3650384"/>
            <a:ext cx="18219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i="1" dirty="0">
                <a:solidFill>
                  <a:srgbClr val="C00000"/>
                </a:solidFill>
              </a:rPr>
              <a:t>Policy Iteration method</a:t>
            </a:r>
            <a:endParaRPr lang="ko-KR" altLang="en-US" sz="12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7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6B112D-3C38-59EA-EAE4-41ABE7D4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6813A-5551-F84A-BAE3-082F6038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2-Grid World</a:t>
            </a:r>
          </a:p>
          <a:p>
            <a:pPr lvl="1"/>
            <a:r>
              <a:rPr lang="en-US" altLang="ko-KR" dirty="0"/>
              <a:t>Iterative Bellman equation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4EFFB9-5E27-BF6E-E463-26D779B7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5479D2A-EAE9-530C-9260-E9AD78BE8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1" r="19172"/>
          <a:stretch/>
        </p:blipFill>
        <p:spPr>
          <a:xfrm>
            <a:off x="2272919" y="3077469"/>
            <a:ext cx="3888432" cy="495325"/>
          </a:xfrm>
          <a:prstGeom prst="rect">
            <a:avLst/>
          </a:prstGeom>
        </p:spPr>
      </p:pic>
      <p:pic>
        <p:nvPicPr>
          <p:cNvPr id="10" name="그림 9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40418F-8098-2235-BE30-AB09EC69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8" r="23858"/>
          <a:stretch/>
        </p:blipFill>
        <p:spPr>
          <a:xfrm>
            <a:off x="2296844" y="4850986"/>
            <a:ext cx="3240360" cy="850944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B2CD645-2A44-FB9F-385B-96C8E62B0541}"/>
              </a:ext>
            </a:extLst>
          </p:cNvPr>
          <p:cNvGrpSpPr/>
          <p:nvPr/>
        </p:nvGrpSpPr>
        <p:grpSpPr>
          <a:xfrm>
            <a:off x="5299009" y="1222890"/>
            <a:ext cx="2919334" cy="1691073"/>
            <a:chOff x="5299009" y="1222890"/>
            <a:chExt cx="2919334" cy="1691073"/>
          </a:xfrm>
        </p:grpSpPr>
        <p:pic>
          <p:nvPicPr>
            <p:cNvPr id="6" name="그림 5" descr="텍스트, 스크린샷, 도표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68C61CE-7BEC-D7E7-8C5F-05EC645A6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36" r="28889"/>
            <a:stretch/>
          </p:blipFill>
          <p:spPr>
            <a:xfrm>
              <a:off x="5606548" y="1222890"/>
              <a:ext cx="2421836" cy="1475049"/>
            </a:xfrm>
            <a:prstGeom prst="rect">
              <a:avLst/>
            </a:prstGeom>
          </p:spPr>
        </p:pic>
        <p:pic>
          <p:nvPicPr>
            <p:cNvPr id="12" name="그림 11" descr="텍스트, 스크린샷, 도표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E7298D6-F370-5932-0D0F-4E546CD77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8" t="1490" b="89415"/>
            <a:stretch/>
          </p:blipFill>
          <p:spPr>
            <a:xfrm>
              <a:off x="5299009" y="2697939"/>
              <a:ext cx="2919334" cy="216024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D146172-5732-9CD2-C7AF-D6EAFE605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60000">
            <a:off x="2170677" y="3671620"/>
            <a:ext cx="4208223" cy="5957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5DAFCB-A379-E718-E028-91CF26869C1F}"/>
              </a:ext>
            </a:extLst>
          </p:cNvPr>
          <p:cNvSpPr txBox="1"/>
          <p:nvPr/>
        </p:nvSpPr>
        <p:spPr>
          <a:xfrm>
            <a:off x="1475656" y="378482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4C7EC-A4EF-05EE-E92D-B679872DCDE4}"/>
                  </a:ext>
                </a:extLst>
              </p:cNvPr>
              <p:cNvSpPr txBox="1"/>
              <p:nvPr/>
            </p:nvSpPr>
            <p:spPr>
              <a:xfrm>
                <a:off x="5415636" y="4278072"/>
                <a:ext cx="2718180" cy="572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A4C7EC-A4EF-05EE-E92D-B679872DC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636" y="4278072"/>
                <a:ext cx="2718180" cy="572914"/>
              </a:xfrm>
              <a:prstGeom prst="rect">
                <a:avLst/>
              </a:prstGeom>
              <a:blipFill>
                <a:blip r:embed="rId6"/>
                <a:stretch>
                  <a:fillRect t="-179787" b="-264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5B6E6EED-867D-356E-44AE-45AC09E3A393}"/>
              </a:ext>
            </a:extLst>
          </p:cNvPr>
          <p:cNvSpPr txBox="1"/>
          <p:nvPr/>
        </p:nvSpPr>
        <p:spPr>
          <a:xfrm>
            <a:off x="2272919" y="4428336"/>
            <a:ext cx="323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For the deterministic state-transition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8FB5E2-0015-31A5-CD1F-6F14A816D991}"/>
              </a:ext>
            </a:extLst>
          </p:cNvPr>
          <p:cNvSpPr txBox="1"/>
          <p:nvPr/>
        </p:nvSpPr>
        <p:spPr>
          <a:xfrm>
            <a:off x="1475656" y="439755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190493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43200-067B-E8DB-04DB-D3F4D4987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6D98B4-6E9F-F415-6067-778F2AE0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value_iter_onestep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965D3B-7CC1-92B9-6449-6AC7D87A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FE524B-D7A6-2798-6AFD-6C311CFA7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r="21515"/>
          <a:stretch/>
        </p:blipFill>
        <p:spPr>
          <a:xfrm>
            <a:off x="1188356" y="1756409"/>
            <a:ext cx="3259714" cy="448455"/>
          </a:xfrm>
          <a:prstGeom prst="rect">
            <a:avLst/>
          </a:prstGeom>
        </p:spPr>
      </p:pic>
      <p:pic>
        <p:nvPicPr>
          <p:cNvPr id="10" name="그림 9" descr="텍스트, 폰트, 화이트, 타이포그래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2383B8A-FFF6-9195-B297-3FCA2AED7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9" r="27910"/>
          <a:stretch/>
        </p:blipFill>
        <p:spPr>
          <a:xfrm>
            <a:off x="5215994" y="1718570"/>
            <a:ext cx="2448273" cy="693189"/>
          </a:xfrm>
          <a:prstGeom prst="rect">
            <a:avLst/>
          </a:prstGeom>
        </p:spPr>
      </p:pic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39A89E-CA1F-E6D5-8E73-67AE6AA32D06}"/>
              </a:ext>
            </a:extLst>
          </p:cNvPr>
          <p:cNvGrpSpPr/>
          <p:nvPr/>
        </p:nvGrpSpPr>
        <p:grpSpPr>
          <a:xfrm>
            <a:off x="1259632" y="2692513"/>
            <a:ext cx="6790560" cy="3172739"/>
            <a:chOff x="629080" y="2912666"/>
            <a:chExt cx="6790560" cy="3172739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06B8790-F30D-2565-2EA6-76CBFFD622A6}"/>
                </a:ext>
              </a:extLst>
            </p:cNvPr>
            <p:cNvGrpSpPr/>
            <p:nvPr/>
          </p:nvGrpSpPr>
          <p:grpSpPr>
            <a:xfrm>
              <a:off x="629080" y="2912666"/>
              <a:ext cx="4896544" cy="3172739"/>
              <a:chOff x="755576" y="2935713"/>
              <a:chExt cx="4896544" cy="3172739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55D875FF-FCC0-E17C-E5EE-93B0DD293370}"/>
                  </a:ext>
                </a:extLst>
              </p:cNvPr>
              <p:cNvGrpSpPr/>
              <p:nvPr/>
            </p:nvGrpSpPr>
            <p:grpSpPr>
              <a:xfrm>
                <a:off x="827584" y="2935713"/>
                <a:ext cx="4824536" cy="3057203"/>
                <a:chOff x="1043608" y="2797301"/>
                <a:chExt cx="5839640" cy="3544886"/>
              </a:xfrm>
            </p:grpSpPr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D1200926-22A7-A6BB-561B-260F9F50CE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-60000">
                  <a:off x="1043608" y="2797301"/>
                  <a:ext cx="5839640" cy="2019582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3EC14AB4-B57B-6358-29C0-0BD04191E1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-60000">
                  <a:off x="1447087" y="4713185"/>
                  <a:ext cx="5106113" cy="1629002"/>
                </a:xfrm>
                <a:prstGeom prst="rect">
                  <a:avLst/>
                </a:prstGeom>
              </p:spPr>
            </p:pic>
          </p:grp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007ED3A5-F07F-1BDD-6AA7-2DAF2C292B76}"/>
                  </a:ext>
                </a:extLst>
              </p:cNvPr>
              <p:cNvSpPr/>
              <p:nvPr/>
            </p:nvSpPr>
            <p:spPr>
              <a:xfrm>
                <a:off x="755576" y="2979241"/>
                <a:ext cx="4854200" cy="3129211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6938085-2ADB-331F-05C6-31541DDC6030}"/>
                    </a:ext>
                  </a:extLst>
                </p:cNvPr>
                <p:cNvSpPr txBox="1"/>
                <p:nvPr/>
              </p:nvSpPr>
              <p:spPr>
                <a:xfrm>
                  <a:off x="5537888" y="4883127"/>
                  <a:ext cx="149880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12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′(</m:t>
                        </m:r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6938085-2ADB-331F-05C6-31541DDC6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888" y="4883127"/>
                  <a:ext cx="1498808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B69EB5B-9E8C-4E26-4FDA-503409262DD1}"/>
                    </a:ext>
                  </a:extLst>
                </p:cNvPr>
                <p:cNvSpPr txBox="1"/>
                <p:nvPr/>
              </p:nvSpPr>
              <p:spPr>
                <a:xfrm>
                  <a:off x="5537888" y="4534803"/>
                  <a:ext cx="106631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B69EB5B-9E8C-4E26-4FDA-503409262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7888" y="4534803"/>
                  <a:ext cx="1066318" cy="276999"/>
                </a:xfrm>
                <a:prstGeom prst="rect">
                  <a:avLst/>
                </a:prstGeom>
                <a:blipFill>
                  <a:blip r:embed="rId7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287693-3AC1-A7BA-4D83-B1F349E4CD73}"/>
                    </a:ext>
                  </a:extLst>
                </p:cNvPr>
                <p:cNvSpPr txBox="1"/>
                <p:nvPr/>
              </p:nvSpPr>
              <p:spPr>
                <a:xfrm>
                  <a:off x="5506424" y="5527287"/>
                  <a:ext cx="191321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2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ko-KR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12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</m:func>
                      </m:oMath>
                    </m:oMathPara>
                  </a14:m>
                  <a:endParaRPr lang="ko-KR" altLang="en-US" sz="1200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C287693-3AC1-A7BA-4D83-B1F349E4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6424" y="5527287"/>
                  <a:ext cx="191321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FF63698-106C-6196-F559-242876E92FDF}"/>
              </a:ext>
            </a:extLst>
          </p:cNvPr>
          <p:cNvSpPr/>
          <p:nvPr/>
        </p:nvSpPr>
        <p:spPr>
          <a:xfrm>
            <a:off x="4695932" y="1883648"/>
            <a:ext cx="236108" cy="156138"/>
          </a:xfrm>
          <a:prstGeom prst="rightArrow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84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92402-D15C-4991-5B60-3314A1A3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2783D-750A-B91E-C65F-2966626AF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err="1"/>
              <a:t>value_iter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20314-D1CE-8F75-46BD-6FD7D5D0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C47B70-DF11-5FD1-5193-423D2F7A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16832"/>
            <a:ext cx="4242583" cy="361752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5C530AA6-0F9C-D042-D83F-71F2B213D27F}"/>
                  </a:ext>
                </a:extLst>
              </p14:cNvPr>
              <p14:cNvContentPartPr/>
              <p14:nvPr/>
            </p14:nvContentPartPr>
            <p14:xfrm>
              <a:off x="2183742" y="3156804"/>
              <a:ext cx="2358000" cy="576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5C530AA6-0F9C-D042-D83F-71F2B213D2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7742" y="3084804"/>
                <a:ext cx="2429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F6748-105C-BC0A-BEAD-D33D9BC046FF}"/>
                  </a:ext>
                </a:extLst>
              </p:cNvPr>
              <p:cNvSpPr txBox="1"/>
              <p:nvPr/>
            </p:nvSpPr>
            <p:spPr>
              <a:xfrm>
                <a:off x="6011266" y="3725594"/>
                <a:ext cx="11094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</m:oMath>
                  </m:oMathPara>
                </a14:m>
                <a:endParaRPr lang="ko-KR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CF6748-105C-BC0A-BEAD-D33D9BC0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66" y="3725594"/>
                <a:ext cx="110940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B709E-AAD1-A8C1-9971-6958978CE0B9}"/>
                  </a:ext>
                </a:extLst>
              </p:cNvPr>
              <p:cNvSpPr txBox="1"/>
              <p:nvPr/>
            </p:nvSpPr>
            <p:spPr>
              <a:xfrm>
                <a:off x="6011266" y="3016327"/>
                <a:ext cx="65986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4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B709E-AAD1-A8C1-9971-6958978CE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266" y="3016327"/>
                <a:ext cx="659861" cy="30777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121163C-BE7D-CB3B-B033-1F3033DED9F1}"/>
              </a:ext>
            </a:extLst>
          </p:cNvPr>
          <p:cNvCxnSpPr>
            <a:endCxn id="11" idx="1"/>
          </p:cNvCxnSpPr>
          <p:nvPr/>
        </p:nvCxnSpPr>
        <p:spPr>
          <a:xfrm>
            <a:off x="4716016" y="3170215"/>
            <a:ext cx="1295250" cy="1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470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C7CE1-E929-DDC1-3922-8AE43617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FF6F25-0B4F-453D-F36B-101D58152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Optimal policy 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C63638-AB87-FF2A-4A46-CEB4F212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C6B03E4-8053-1D2C-598F-35D1DC5297FA}"/>
              </a:ext>
            </a:extLst>
          </p:cNvPr>
          <p:cNvGrpSpPr/>
          <p:nvPr/>
        </p:nvGrpSpPr>
        <p:grpSpPr>
          <a:xfrm>
            <a:off x="2487555" y="1877029"/>
            <a:ext cx="3810574" cy="1938992"/>
            <a:chOff x="682577" y="1814353"/>
            <a:chExt cx="3810574" cy="193899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5F2E307-59BF-06C4-6A13-9BA1BB94E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697657" y="1847340"/>
              <a:ext cx="3795494" cy="1761250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E8A5BFD-9DA8-2C56-5F6A-2B017A1A4FBE}"/>
                </a:ext>
              </a:extLst>
            </p:cNvPr>
            <p:cNvSpPr/>
            <p:nvPr/>
          </p:nvSpPr>
          <p:spPr>
            <a:xfrm>
              <a:off x="682577" y="1814353"/>
              <a:ext cx="3779990" cy="1938992"/>
            </a:xfrm>
            <a:prstGeom prst="rect">
              <a:avLst/>
            </a:prstGeom>
            <a:noFill/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81211D-7F17-E169-19D4-670945D424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/>
          <a:stretch/>
        </p:blipFill>
        <p:spPr>
          <a:xfrm>
            <a:off x="422176" y="4226569"/>
            <a:ext cx="4924091" cy="1882999"/>
          </a:xfrm>
          <a:prstGeom prst="rect">
            <a:avLst/>
          </a:prstGeom>
        </p:spPr>
      </p:pic>
      <p:pic>
        <p:nvPicPr>
          <p:cNvPr id="13" name="그림 12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4801E5-802D-30DF-9329-DA83D361D1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/>
          <a:stretch/>
        </p:blipFill>
        <p:spPr>
          <a:xfrm>
            <a:off x="6526560" y="4244552"/>
            <a:ext cx="2160240" cy="1589941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953A44C-C0DF-AB1C-D2EC-AC3F0E7A59F6}"/>
              </a:ext>
            </a:extLst>
          </p:cNvPr>
          <p:cNvCxnSpPr>
            <a:cxnSpLocks/>
          </p:cNvCxnSpPr>
          <p:nvPr/>
        </p:nvCxnSpPr>
        <p:spPr>
          <a:xfrm>
            <a:off x="2574932" y="29102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03976531-E7DE-CDB6-D821-F3F8F09270F0}"/>
                  </a:ext>
                </a:extLst>
              </p14:cNvPr>
              <p14:cNvContentPartPr/>
              <p14:nvPr/>
            </p14:nvContentPartPr>
            <p14:xfrm>
              <a:off x="2864430" y="2921670"/>
              <a:ext cx="736200" cy="2160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03976531-E7DE-CDB6-D821-F3F8F09270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8430" y="2849670"/>
                <a:ext cx="8078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71AA1B14-69FF-2D9C-790B-F43C64A1BC18}"/>
                  </a:ext>
                </a:extLst>
              </p14:cNvPr>
              <p14:cNvContentPartPr/>
              <p14:nvPr/>
            </p14:nvContentPartPr>
            <p14:xfrm>
              <a:off x="2971710" y="3357630"/>
              <a:ext cx="929160" cy="720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71AA1B14-69FF-2D9C-790B-F43C64A1BC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35710" y="3285630"/>
                <a:ext cx="1000800" cy="150840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5A34FD-FB66-71F2-6081-31C7CBDA178D}"/>
              </a:ext>
            </a:extLst>
          </p:cNvPr>
          <p:cNvCxnSpPr/>
          <p:nvPr/>
        </p:nvCxnSpPr>
        <p:spPr>
          <a:xfrm>
            <a:off x="6228184" y="3357630"/>
            <a:ext cx="10801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6C7C8F1-4A20-DE17-A246-B7E1C0AF5A1F}"/>
              </a:ext>
            </a:extLst>
          </p:cNvPr>
          <p:cNvCxnSpPr/>
          <p:nvPr/>
        </p:nvCxnSpPr>
        <p:spPr>
          <a:xfrm>
            <a:off x="7308304" y="3364830"/>
            <a:ext cx="0" cy="78425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7500A2B-085D-2769-FF31-ADFAC0DA31DA}"/>
              </a:ext>
            </a:extLst>
          </p:cNvPr>
          <p:cNvCxnSpPr>
            <a:cxnSpLocks/>
          </p:cNvCxnSpPr>
          <p:nvPr/>
        </p:nvCxnSpPr>
        <p:spPr>
          <a:xfrm flipH="1">
            <a:off x="1523069" y="2931888"/>
            <a:ext cx="1027268" cy="22764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E7D5990-C44F-0F41-3204-67339D7FECF2}"/>
              </a:ext>
            </a:extLst>
          </p:cNvPr>
          <p:cNvCxnSpPr>
            <a:cxnSpLocks/>
          </p:cNvCxnSpPr>
          <p:nvPr/>
        </p:nvCxnSpPr>
        <p:spPr>
          <a:xfrm>
            <a:off x="1523069" y="2954652"/>
            <a:ext cx="0" cy="119442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7952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255B40-845E-6F88-9901-610CF617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Policy Iteration vs. 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2DE6E7-E72D-E5AE-EB49-7219FDF0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81ECB-6DBA-E1D3-82E6-976D494490C1}"/>
              </a:ext>
            </a:extLst>
          </p:cNvPr>
          <p:cNvSpPr txBox="1"/>
          <p:nvPr/>
        </p:nvSpPr>
        <p:spPr>
          <a:xfrm>
            <a:off x="107505" y="1483668"/>
            <a:ext cx="4176463" cy="1938992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 = defaultdict(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lambda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{0: 0.25, 1: 0.25, 2: 0.25, 3: 0.25})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= defaultdict(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lambda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0)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V = policy_eval(pi, V, env, gamma, threshold)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평가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new_pi = greedy_policy(V, env, gamma)        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개선</a:t>
            </a:r>
          </a:p>
          <a:p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if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new_pi == pi:  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 </a:t>
            </a:r>
            <a:r>
              <a:rPr lang="ko-KR" altLang="en-US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갱신 여부 확인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pi = new_pi</a:t>
            </a:r>
          </a:p>
          <a:p>
            <a:endParaRPr lang="ko-KR" altLang="en-US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49C16-08C0-9DA1-6A07-1FA941ABA492}"/>
              </a:ext>
            </a:extLst>
          </p:cNvPr>
          <p:cNvSpPr txBox="1"/>
          <p:nvPr/>
        </p:nvSpPr>
        <p:spPr>
          <a:xfrm>
            <a:off x="4975528" y="1814527"/>
            <a:ext cx="3711272" cy="1277273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V = defaultdict(</a:t>
            </a:r>
            <a:r>
              <a:rPr lang="en-US" altLang="ko-KR" sz="11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lambda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0)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env = GridWorld()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gamma = 0.9</a:t>
            </a:r>
          </a:p>
          <a:p>
            <a:endParaRPr lang="ko-KR" altLang="en-US" sz="11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 = value_iter(V, env, gamma)    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최적가치함수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 = greedy_policy(V, env, gamma)  </a:t>
            </a:r>
            <a:r>
              <a:rPr lang="en-US" altLang="ko-KR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 </a:t>
            </a:r>
            <a:r>
              <a:rPr lang="ko-KR" altLang="en-US" sz="11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최적정책</a:t>
            </a:r>
          </a:p>
          <a:p>
            <a:r>
              <a:rPr lang="da-DK" altLang="ko-KR" sz="11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env.render_v(V, pi)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EF3DDF-B7CA-EB82-5B4F-F190DD6A83DB}"/>
              </a:ext>
            </a:extLst>
          </p:cNvPr>
          <p:cNvSpPr txBox="1"/>
          <p:nvPr/>
        </p:nvSpPr>
        <p:spPr>
          <a:xfrm>
            <a:off x="1331640" y="1129375"/>
            <a:ext cx="2099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Policy</a:t>
            </a:r>
            <a:r>
              <a:rPr lang="ko-KR" altLang="en-US" sz="1400" dirty="0"/>
              <a:t> </a:t>
            </a:r>
            <a:r>
              <a:rPr lang="en-US" altLang="ko-KR" sz="1400" dirty="0"/>
              <a:t>Iteration Method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D105C-DFB5-9E6D-2204-2D60F9AA3D8A}"/>
              </a:ext>
            </a:extLst>
          </p:cNvPr>
          <p:cNvSpPr txBox="1"/>
          <p:nvPr/>
        </p:nvSpPr>
        <p:spPr>
          <a:xfrm>
            <a:off x="5868144" y="1143220"/>
            <a:ext cx="207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</a:t>
            </a:r>
            <a:r>
              <a:rPr lang="ko-KR" altLang="en-US" sz="1400" dirty="0"/>
              <a:t> </a:t>
            </a:r>
            <a:r>
              <a:rPr lang="en-US" altLang="ko-KR" sz="1400" dirty="0"/>
              <a:t>Iteration Method</a:t>
            </a:r>
            <a:endParaRPr lang="ko-KR" altLang="en-US" sz="1400" dirty="0"/>
          </a:p>
        </p:txBody>
      </p:sp>
      <p:pic>
        <p:nvPicPr>
          <p:cNvPr id="9" name="그림 8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BB7DE1-7BDB-CE39-866A-729F9628A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56" b="11181"/>
          <a:stretch/>
        </p:blipFill>
        <p:spPr>
          <a:xfrm>
            <a:off x="4793014" y="3525463"/>
            <a:ext cx="4196321" cy="1397381"/>
          </a:xfrm>
          <a:prstGeom prst="rect">
            <a:avLst/>
          </a:prstGeom>
        </p:spPr>
      </p:pic>
      <p:pic>
        <p:nvPicPr>
          <p:cNvPr id="10" name="그림 9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A802144-F49F-3FC7-0ACE-61D440A15D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3"/>
          <a:stretch/>
        </p:blipFill>
        <p:spPr>
          <a:xfrm>
            <a:off x="6060298" y="5184173"/>
            <a:ext cx="1898610" cy="13973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5A58AED-BD13-E0DB-8100-E56CEF8D4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3539970"/>
            <a:ext cx="1737091" cy="13019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4ADECFB-0014-A62D-EFFF-5CFEDEFB8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8009" y="3554478"/>
            <a:ext cx="1765959" cy="13019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72927A6-DE82-9138-13EB-BB847D1045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05" y="5184173"/>
            <a:ext cx="1737091" cy="130110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C783FE7-A86F-F004-2BEA-F92FB7FBD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3360" y="5184173"/>
            <a:ext cx="1740608" cy="1297732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B7395C03-9AFF-F019-5EFC-BBF477CF12A2}"/>
              </a:ext>
            </a:extLst>
          </p:cNvPr>
          <p:cNvSpPr/>
          <p:nvPr/>
        </p:nvSpPr>
        <p:spPr>
          <a:xfrm>
            <a:off x="2051720" y="4221088"/>
            <a:ext cx="216024" cy="720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A1109DC9-4C07-30CE-AD25-E29B81D6BAD3}"/>
              </a:ext>
            </a:extLst>
          </p:cNvPr>
          <p:cNvSpPr/>
          <p:nvPr/>
        </p:nvSpPr>
        <p:spPr>
          <a:xfrm>
            <a:off x="2082169" y="5833039"/>
            <a:ext cx="216024" cy="720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3333884-8E01-BD8A-06A7-1D9573CD443A}"/>
              </a:ext>
            </a:extLst>
          </p:cNvPr>
          <p:cNvSpPr/>
          <p:nvPr/>
        </p:nvSpPr>
        <p:spPr>
          <a:xfrm rot="8971884">
            <a:off x="2061128" y="5012401"/>
            <a:ext cx="216024" cy="72008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377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60630-E50C-C46F-3E90-D62572A9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Policy Iteration vs. Value</a:t>
            </a:r>
            <a:r>
              <a:rPr lang="ko-KR" altLang="en-US" dirty="0"/>
              <a:t> </a:t>
            </a:r>
            <a:r>
              <a:rPr lang="en-US" altLang="ko-KR" dirty="0"/>
              <a:t>Iteration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0CCF70-EFB9-AA25-B162-C87C1122D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9ADD109-6F8F-F28A-BB91-FFC9A83AF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695" y="2295143"/>
            <a:ext cx="3433009" cy="2267714"/>
          </a:xfrm>
          <a:prstGeom prst="rect">
            <a:avLst/>
          </a:prstGeom>
        </p:spPr>
      </p:pic>
      <p:pic>
        <p:nvPicPr>
          <p:cNvPr id="5" name="그림 4" descr="도표, 텍스트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61A4F11-2EE9-724C-6B2E-5FA394B15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1"/>
          <a:stretch/>
        </p:blipFill>
        <p:spPr>
          <a:xfrm>
            <a:off x="323528" y="2295143"/>
            <a:ext cx="3808186" cy="2267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BFB4D-DDEF-9274-5A34-9AE13DBAF7BF}"/>
              </a:ext>
            </a:extLst>
          </p:cNvPr>
          <p:cNvSpPr txBox="1"/>
          <p:nvPr/>
        </p:nvSpPr>
        <p:spPr>
          <a:xfrm>
            <a:off x="1331640" y="1620937"/>
            <a:ext cx="2099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Policy</a:t>
            </a:r>
            <a:r>
              <a:rPr lang="ko-KR" altLang="en-US" sz="1400" dirty="0"/>
              <a:t> </a:t>
            </a:r>
            <a:r>
              <a:rPr lang="en-US" altLang="ko-KR" sz="1400" dirty="0"/>
              <a:t>Iteration Method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98F7A-128C-4631-B7D1-3187F76DADF5}"/>
              </a:ext>
            </a:extLst>
          </p:cNvPr>
          <p:cNvSpPr txBox="1"/>
          <p:nvPr/>
        </p:nvSpPr>
        <p:spPr>
          <a:xfrm>
            <a:off x="5868144" y="1634782"/>
            <a:ext cx="2072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Value</a:t>
            </a:r>
            <a:r>
              <a:rPr lang="ko-KR" altLang="en-US" sz="1400" dirty="0"/>
              <a:t> </a:t>
            </a:r>
            <a:r>
              <a:rPr lang="en-US" altLang="ko-KR" sz="1400" dirty="0"/>
              <a:t>Iteration Method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01477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01FAE-D86E-314A-483A-90E3DF43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A7D927-5239-5330-30EE-31F8C4A1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0329C-89AA-237E-D69E-642AB8BE01A7}"/>
              </a:ext>
            </a:extLst>
          </p:cNvPr>
          <p:cNvSpPr txBox="1"/>
          <p:nvPr/>
        </p:nvSpPr>
        <p:spPr>
          <a:xfrm>
            <a:off x="457200" y="1044265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4C612-7677-015E-09DE-72C85F897687}"/>
              </a:ext>
            </a:extLst>
          </p:cNvPr>
          <p:cNvSpPr txBox="1"/>
          <p:nvPr/>
        </p:nvSpPr>
        <p:spPr>
          <a:xfrm>
            <a:off x="1619672" y="1058656"/>
            <a:ext cx="144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value_iter.py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CC1ABCF-C309-E941-53C5-4C48F3974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41" y="1658232"/>
            <a:ext cx="4467325" cy="29782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1AFAD84-8D2E-41BC-E421-43D2E608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658232"/>
            <a:ext cx="4227335" cy="482885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20249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775C3-A811-D72B-E1F2-45E46AC7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Iteration 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9D4FBC-A2D0-1C7D-5208-C11F8CD7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38A12-D18E-D711-454B-63B06E11B9DC}"/>
              </a:ext>
            </a:extLst>
          </p:cNvPr>
          <p:cNvSpPr txBox="1"/>
          <p:nvPr/>
        </p:nvSpPr>
        <p:spPr>
          <a:xfrm>
            <a:off x="457200" y="1044265"/>
            <a:ext cx="99418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177C09-F213-6426-BFD4-75D9334B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11" y="1786898"/>
            <a:ext cx="2701623" cy="20740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28E4B-1621-D5CC-436B-08B40B7C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41" y="1822363"/>
            <a:ext cx="2714577" cy="20386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B36813C-0379-5779-4C87-D9831242A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502" y="1822363"/>
            <a:ext cx="2719957" cy="20386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12AC8C-422C-E6A3-9137-2572A50B6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93" y="4096074"/>
            <a:ext cx="2747341" cy="20740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155CC88-44FD-88BF-022A-BBFD01DB3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9439" y="4093976"/>
            <a:ext cx="2746779" cy="207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0466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51CFCD-3950-17DE-DA95-1D264D1E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Quiz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653519-1487-53B9-915A-1CDF43D6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indent="-446088" algn="just">
              <a:spcBef>
                <a:spcPts val="600"/>
              </a:spcBef>
              <a:buNone/>
            </a:pPr>
            <a:r>
              <a:rPr lang="en-US" altLang="ko-KR" dirty="0">
                <a:solidFill>
                  <a:srgbClr val="FF0000"/>
                </a:solidFill>
              </a:rPr>
              <a:t>(Q</a:t>
            </a:r>
            <a:r>
              <a:rPr lang="en-US" altLang="ko-KR" sz="2000" dirty="0">
                <a:solidFill>
                  <a:srgbClr val="FF0000"/>
                </a:solidFill>
              </a:rPr>
              <a:t>) </a:t>
            </a:r>
            <a:r>
              <a:rPr lang="en-US" altLang="ko-KR" sz="2000" dirty="0"/>
              <a:t>Dynamic programming </a:t>
            </a:r>
            <a:r>
              <a:rPr lang="ko-KR" altLang="en-US" sz="2000" dirty="0"/>
              <a:t>을 적용하여 </a:t>
            </a:r>
            <a:r>
              <a:rPr lang="en-US" altLang="ko-KR" sz="2000" dirty="0"/>
              <a:t>5x5 Grid World </a:t>
            </a:r>
            <a:r>
              <a:rPr lang="ko-KR" altLang="en-US" sz="2000" dirty="0"/>
              <a:t>에</a:t>
            </a:r>
            <a:r>
              <a:rPr lang="en-US" altLang="ko-KR" sz="2000" dirty="0"/>
              <a:t> </a:t>
            </a:r>
            <a:r>
              <a:rPr lang="ko-KR" altLang="en-US" sz="2000" dirty="0"/>
              <a:t>대한 </a:t>
            </a:r>
            <a:r>
              <a:rPr lang="en-US" altLang="ko-KR" sz="2000" dirty="0"/>
              <a:t>value</a:t>
            </a:r>
            <a:r>
              <a:rPr lang="ko-KR" altLang="en-US" sz="2000" dirty="0"/>
              <a:t> </a:t>
            </a:r>
            <a:r>
              <a:rPr lang="en-US" altLang="ko-KR" sz="2000" dirty="0"/>
              <a:t>function</a:t>
            </a:r>
            <a:r>
              <a:rPr lang="ko-KR" altLang="en-US" sz="2000" dirty="0"/>
              <a:t> 및 </a:t>
            </a:r>
            <a:r>
              <a:rPr lang="en-US" altLang="ko-KR" sz="2000" dirty="0"/>
              <a:t>policy </a:t>
            </a:r>
            <a:r>
              <a:rPr lang="ko-KR" altLang="en-US" sz="2000" dirty="0"/>
              <a:t>를 구하라</a:t>
            </a:r>
            <a:r>
              <a:rPr lang="en-US" altLang="ko-KR" sz="2000" dirty="0"/>
              <a:t>.</a:t>
            </a:r>
          </a:p>
          <a:p>
            <a:pPr marL="457200" indent="-93663">
              <a:buAutoNum type="arabicParenBoth"/>
            </a:pPr>
            <a:r>
              <a:rPr lang="en-US" altLang="ko-KR" sz="2000" dirty="0"/>
              <a:t>Policy</a:t>
            </a:r>
            <a:r>
              <a:rPr lang="ko-KR" altLang="en-US" sz="2000" dirty="0"/>
              <a:t> </a:t>
            </a:r>
            <a:r>
              <a:rPr lang="en-US" altLang="ko-KR" sz="2000" dirty="0"/>
              <a:t>iteration method</a:t>
            </a:r>
          </a:p>
          <a:p>
            <a:pPr marL="457200" indent="-93663">
              <a:buAutoNum type="arabicParenBoth"/>
            </a:pPr>
            <a:r>
              <a:rPr lang="en-US" altLang="ko-KR" sz="2000" dirty="0"/>
              <a:t>Value iteration method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E6C30-96F6-9284-ECC7-53D860A6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37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E15D98-F675-6277-36E4-A1CEF19DB9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296046"/>
              </p:ext>
            </p:extLst>
          </p:nvPr>
        </p:nvGraphicFramePr>
        <p:xfrm>
          <a:off x="2074257" y="3173833"/>
          <a:ext cx="4032450" cy="3312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90">
                  <a:extLst>
                    <a:ext uri="{9D8B030D-6E8A-4147-A177-3AD203B41FA5}">
                      <a16:colId xmlns:a16="http://schemas.microsoft.com/office/drawing/2014/main" val="1356835313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1171191419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943071196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201293431"/>
                    </a:ext>
                  </a:extLst>
                </a:gridCol>
                <a:gridCol w="806490">
                  <a:extLst>
                    <a:ext uri="{9D8B030D-6E8A-4147-A177-3AD203B41FA5}">
                      <a16:colId xmlns:a16="http://schemas.microsoft.com/office/drawing/2014/main" val="3400787999"/>
                    </a:ext>
                  </a:extLst>
                </a:gridCol>
              </a:tblGrid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967636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120145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605064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0503423"/>
                  </a:ext>
                </a:extLst>
              </a:tr>
              <a:tr h="662474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81262"/>
                  </a:ext>
                </a:extLst>
              </a:tr>
            </a:tbl>
          </a:graphicData>
        </a:graphic>
      </p:graphicFrame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2D0510-63AA-42CF-547D-54E4ED8632AC}"/>
              </a:ext>
            </a:extLst>
          </p:cNvPr>
          <p:cNvGrpSpPr/>
          <p:nvPr/>
        </p:nvGrpSpPr>
        <p:grpSpPr>
          <a:xfrm>
            <a:off x="2218273" y="2780928"/>
            <a:ext cx="4361640" cy="3705275"/>
            <a:chOff x="1979712" y="2027983"/>
            <a:chExt cx="4361640" cy="37052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E9DB412-84B1-8C97-A7BF-4D6F95BC6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0072" y="2421814"/>
              <a:ext cx="533474" cy="62873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8E7FF19-4F36-E881-ED04-C8791EA3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9712" y="5172292"/>
              <a:ext cx="504056" cy="560966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F7428DE-47C0-44D4-152B-2BDBE3426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981" y="2420888"/>
              <a:ext cx="562053" cy="590632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085ABAD-A44D-FDCC-0981-9336E425C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05782" y="4437112"/>
              <a:ext cx="562053" cy="59063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2D3F604-C38E-0F15-755B-09D8EA6812E8}"/>
                </a:ext>
              </a:extLst>
            </p:cNvPr>
            <p:cNvSpPr txBox="1"/>
            <p:nvPr/>
          </p:nvSpPr>
          <p:spPr>
            <a:xfrm>
              <a:off x="5868146" y="2588315"/>
              <a:ext cx="4732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+1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31D21E-E3C0-908C-B138-EEDBBEAADECD}"/>
                </a:ext>
              </a:extLst>
            </p:cNvPr>
            <p:cNvSpPr txBox="1"/>
            <p:nvPr/>
          </p:nvSpPr>
          <p:spPr>
            <a:xfrm>
              <a:off x="5830475" y="4576686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6B88C9-859A-624D-9069-2DDFE5A3F465}"/>
                </a:ext>
              </a:extLst>
            </p:cNvPr>
            <p:cNvSpPr txBox="1"/>
            <p:nvPr/>
          </p:nvSpPr>
          <p:spPr>
            <a:xfrm>
              <a:off x="4369060" y="2027983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-1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41277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9D452-E483-60F4-25CE-653051DFA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030DA-ECF2-E624-C862-7611DDD4A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2-Grid World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05030DA-ECF2-E624-C862-7611DDD4A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AFFB46-E81C-0CD4-0C26-A8BC3DEE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4774C5-CCBC-B0F5-4759-794FFBF08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494" y="2065335"/>
            <a:ext cx="772666" cy="515111"/>
          </a:xfrm>
          <a:prstGeom prst="rect">
            <a:avLst/>
          </a:prstGeom>
        </p:spPr>
      </p:pic>
      <p:pic>
        <p:nvPicPr>
          <p:cNvPr id="10" name="그림 9" descr="원, 텍스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C27D8DB-8CBB-775D-15A1-D4EF5770D81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02"/>
          <a:stretch/>
        </p:blipFill>
        <p:spPr>
          <a:xfrm>
            <a:off x="6391083" y="1201821"/>
            <a:ext cx="2633523" cy="116254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DBBD659-87F6-7A43-5112-216171EC7B6D}"/>
              </a:ext>
            </a:extLst>
          </p:cNvPr>
          <p:cNvGrpSpPr/>
          <p:nvPr/>
        </p:nvGrpSpPr>
        <p:grpSpPr>
          <a:xfrm>
            <a:off x="4355976" y="1201821"/>
            <a:ext cx="1872208" cy="1162542"/>
            <a:chOff x="5299009" y="1222890"/>
            <a:chExt cx="2919334" cy="1691073"/>
          </a:xfrm>
        </p:grpSpPr>
        <p:pic>
          <p:nvPicPr>
            <p:cNvPr id="14" name="그림 13" descr="텍스트, 스크린샷, 도표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33DF185-7B0C-61DD-478D-5A914F281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36" r="28889"/>
            <a:stretch/>
          </p:blipFill>
          <p:spPr>
            <a:xfrm>
              <a:off x="5606548" y="1222890"/>
              <a:ext cx="2421836" cy="1475049"/>
            </a:xfrm>
            <a:prstGeom prst="rect">
              <a:avLst/>
            </a:prstGeom>
          </p:spPr>
        </p:pic>
        <p:pic>
          <p:nvPicPr>
            <p:cNvPr id="15" name="그림 14" descr="텍스트, 스크린샷, 도표, 폰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88D5B94-0BB0-551F-61E9-FDCB722AA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08" t="1490" b="89415"/>
            <a:stretch/>
          </p:blipFill>
          <p:spPr>
            <a:xfrm>
              <a:off x="5299009" y="2697939"/>
              <a:ext cx="2919334" cy="216024"/>
            </a:xfrm>
            <a:prstGeom prst="rect">
              <a:avLst/>
            </a:prstGeom>
          </p:spPr>
        </p:pic>
      </p:grpSp>
      <p:pic>
        <p:nvPicPr>
          <p:cNvPr id="16" name="그림 15" descr="텍스트, 폰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5972A75-BDBB-61B0-125A-1866953BF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8" t="37157" r="23858"/>
          <a:stretch/>
        </p:blipFill>
        <p:spPr>
          <a:xfrm>
            <a:off x="2411760" y="2988728"/>
            <a:ext cx="3240360" cy="534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817EE2-89FC-B413-CAA4-041EDEF0B935}"/>
                  </a:ext>
                </a:extLst>
              </p:cNvPr>
              <p:cNvSpPr txBox="1"/>
              <p:nvPr/>
            </p:nvSpPr>
            <p:spPr>
              <a:xfrm>
                <a:off x="1187624" y="3601891"/>
                <a:ext cx="7337650" cy="754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3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3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  <m:e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300" dirty="0"/>
              </a:p>
              <a:p>
                <a:pPr>
                  <a:spcBef>
                    <a:spcPts val="600"/>
                  </a:spcBef>
                </a:pPr>
                <a:r>
                  <a:rPr lang="en-US" altLang="ko-KR" sz="1300" dirty="0"/>
                  <a:t>           = 0.5 {-1 + 0.9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1300" dirty="0"/>
                  <a:t>} + 0.5 {1 + 0.9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sz="1300" dirty="0"/>
                  <a:t>}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300" dirty="0"/>
                  <a:t>            = 0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3817EE2-89FC-B413-CAA4-041EDEF0B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601891"/>
                <a:ext cx="7337650" cy="754053"/>
              </a:xfrm>
              <a:prstGeom prst="rect">
                <a:avLst/>
              </a:prstGeom>
              <a:blipFill>
                <a:blip r:embed="rId8"/>
                <a:stretch>
                  <a:fillRect b="-120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C5196D-2044-CF45-2E6A-39F51218B18F}"/>
                  </a:ext>
                </a:extLst>
              </p:cNvPr>
              <p:cNvSpPr txBox="1"/>
              <p:nvPr/>
            </p:nvSpPr>
            <p:spPr>
              <a:xfrm>
                <a:off x="1187624" y="4434170"/>
                <a:ext cx="7337650" cy="7540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3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3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𝐿𝐸𝐹𝑇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3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altLang="ko-KR" sz="13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300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  <m:e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begChr m:val="{"/>
                          <m:endChr m:val="}"/>
                          <m:ctrlPr>
                            <a:rPr lang="en-US" altLang="ko-KR" sz="1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𝑅𝐼𝐺𝐻𝑇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altLang="ko-KR" sz="13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sz="1300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ko-KR" sz="1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1300" dirty="0"/>
              </a:p>
              <a:p>
                <a:pPr>
                  <a:spcBef>
                    <a:spcPts val="600"/>
                  </a:spcBef>
                </a:pPr>
                <a:r>
                  <a:rPr lang="en-US" altLang="ko-KR" sz="1300" dirty="0"/>
                  <a:t>           = 0.5 {0 + 0.9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1300" dirty="0"/>
                  <a:t>} + 0.5 {-1 + 0.9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ko-KR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3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ko-KR" sz="1300" dirty="0"/>
                  <a:t>}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ko-KR" sz="1300" dirty="0"/>
                  <a:t>            = -0.5</a:t>
                </a:r>
                <a:endParaRPr lang="ko-KR" altLang="en-US" sz="13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9C5196D-2044-CF45-2E6A-39F51218B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434170"/>
                <a:ext cx="7337650" cy="754053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 descr="텍스트, 폰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A31D0B-29AA-9D9B-EC19-17ADD4F804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9"/>
          <a:stretch/>
        </p:blipFill>
        <p:spPr>
          <a:xfrm>
            <a:off x="3249740" y="5266449"/>
            <a:ext cx="2448272" cy="100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39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25DEB-C113-85C7-439E-AA6D19F4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44C14B-51F2-6FA7-1BDF-BF277F079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2-Grid World</a:t>
            </a:r>
          </a:p>
          <a:p>
            <a:pPr lvl="1"/>
            <a:r>
              <a:rPr lang="en-US" altLang="ko-KR" dirty="0"/>
              <a:t>Program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890DF-5A47-48F3-6885-17B9C5AD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5</a:t>
            </a:fld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3AD487-A5AE-21F2-D85B-BF63186A4CA6}"/>
              </a:ext>
            </a:extLst>
          </p:cNvPr>
          <p:cNvGrpSpPr/>
          <p:nvPr/>
        </p:nvGrpSpPr>
        <p:grpSpPr>
          <a:xfrm>
            <a:off x="645430" y="1997923"/>
            <a:ext cx="4618440" cy="3580569"/>
            <a:chOff x="645430" y="1997923"/>
            <a:chExt cx="4618440" cy="358056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917F1C3-9E9B-B09F-1D07-D427CE8EC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7686"/>
            <a:stretch/>
          </p:blipFill>
          <p:spPr>
            <a:xfrm rot="21600000">
              <a:off x="762733" y="1997923"/>
              <a:ext cx="3806832" cy="10320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03A5AB4-6EA3-EA2F-AB5A-4C1ED313E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540000">
              <a:off x="645430" y="2984503"/>
              <a:ext cx="4618440" cy="2593989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19A385EA-669E-1FCA-1D97-9787EA5D62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862890" y="6064417"/>
            <a:ext cx="4163246" cy="631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A089FC-28EF-4020-88FD-C0C792463AC5}"/>
                  </a:ext>
                </a:extLst>
              </p:cNvPr>
              <p:cNvSpPr txBox="1"/>
              <p:nvPr/>
            </p:nvSpPr>
            <p:spPr>
              <a:xfrm>
                <a:off x="5663587" y="6028135"/>
                <a:ext cx="175317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=−2.249</m:t>
                      </m:r>
                    </m:oMath>
                  </m:oMathPara>
                </a14:m>
                <a:endParaRPr lang="en-US" altLang="ko-KR" sz="1600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76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=−2.749 </m:t>
                      </m:r>
                    </m:oMath>
                  </m:oMathPara>
                </a14:m>
                <a:endParaRPr lang="en-US" altLang="ko-KR" sz="16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A089FC-28EF-4020-88FD-C0C792463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587" y="6028135"/>
                <a:ext cx="1753172" cy="492443"/>
              </a:xfrm>
              <a:prstGeom prst="rect">
                <a:avLst/>
              </a:prstGeom>
              <a:blipFill>
                <a:blip r:embed="rId5"/>
                <a:stretch>
                  <a:fillRect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 descr="도표, 스크린샷, 라인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0635AC-7830-D843-E2C6-FBBEA692E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22"/>
          <a:stretch/>
        </p:blipFill>
        <p:spPr>
          <a:xfrm>
            <a:off x="5470238" y="3046950"/>
            <a:ext cx="3276656" cy="1301022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3BAA925-31F6-BCFB-C6D4-9E25764D0717}"/>
              </a:ext>
            </a:extLst>
          </p:cNvPr>
          <p:cNvCxnSpPr/>
          <p:nvPr/>
        </p:nvCxnSpPr>
        <p:spPr>
          <a:xfrm flipH="1">
            <a:off x="2483768" y="2204864"/>
            <a:ext cx="2448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747DDD-AE43-0ECF-84FE-BB8AC9AB3449}"/>
              </a:ext>
            </a:extLst>
          </p:cNvPr>
          <p:cNvSpPr txBox="1"/>
          <p:nvPr/>
        </p:nvSpPr>
        <p:spPr>
          <a:xfrm>
            <a:off x="5095082" y="2022203"/>
            <a:ext cx="2214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Dictionary data structure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66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4C664-7163-4684-EC4C-084F48AA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58D99-5E3E-AA45-FEAB-4FDA8081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FF940E-12B0-02BD-F67B-2EC9D327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2-Grid World</a:t>
            </a:r>
          </a:p>
          <a:p>
            <a:pPr lvl="1"/>
            <a:r>
              <a:rPr lang="en-US" altLang="ko-KR" dirty="0"/>
              <a:t>Program : In-place method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75563-D665-9092-9330-6413D08E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EE9315-A45C-492E-3BA8-3F39D1DB2DE1}"/>
                  </a:ext>
                </a:extLst>
              </p:cNvPr>
              <p:cNvSpPr txBox="1"/>
              <p:nvPr/>
            </p:nvSpPr>
            <p:spPr>
              <a:xfrm>
                <a:off x="6533128" y="5975918"/>
                <a:ext cx="171149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=−2.249</m:t>
                      </m:r>
                    </m:oMath>
                  </m:oMathPara>
                </a14:m>
                <a:endParaRPr lang="en-US" altLang="ko-KR" sz="1600" b="0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60</m:t>
                          </m:r>
                        </m:sub>
                      </m:sSub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=−2.749 </m:t>
                      </m:r>
                    </m:oMath>
                  </m:oMathPara>
                </a14:m>
                <a:endParaRPr lang="en-US" altLang="ko-KR" sz="1600" b="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EE9315-A45C-492E-3BA8-3F39D1DB2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128" y="5975918"/>
                <a:ext cx="1711494" cy="492443"/>
              </a:xfrm>
              <a:prstGeom prst="rect">
                <a:avLst/>
              </a:prstGeom>
              <a:blipFill>
                <a:blip r:embed="rId2"/>
                <a:stretch>
                  <a:fillRect l="-1786" b="-86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B429646D-C3B4-098C-88B0-BA874A5F1312}"/>
              </a:ext>
            </a:extLst>
          </p:cNvPr>
          <p:cNvGrpSpPr/>
          <p:nvPr/>
        </p:nvGrpSpPr>
        <p:grpSpPr>
          <a:xfrm>
            <a:off x="896542" y="2044814"/>
            <a:ext cx="4179513" cy="3544426"/>
            <a:chOff x="896543" y="2044814"/>
            <a:chExt cx="4111622" cy="36026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C7D3582-F895-CF04-4DDF-2937DAE13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3589"/>
            <a:stretch/>
          </p:blipFill>
          <p:spPr>
            <a:xfrm rot="21540000">
              <a:off x="970279" y="2044814"/>
              <a:ext cx="4030851" cy="88505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281465D-589B-E268-E617-342A358BC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1736"/>
            <a:stretch/>
          </p:blipFill>
          <p:spPr>
            <a:xfrm rot="21540000">
              <a:off x="896543" y="2930728"/>
              <a:ext cx="4111622" cy="2716742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7E9B9B3-A7D5-ED71-2BE2-9BD404198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60000">
            <a:off x="1043924" y="6012198"/>
            <a:ext cx="4288963" cy="651488"/>
          </a:xfrm>
          <a:prstGeom prst="rect">
            <a:avLst/>
          </a:prstGeom>
        </p:spPr>
      </p:pic>
      <p:pic>
        <p:nvPicPr>
          <p:cNvPr id="19" name="그림 18" descr="직사각형, 라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9E00243-19DE-E535-2428-469B06D732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33"/>
          <a:stretch/>
        </p:blipFill>
        <p:spPr>
          <a:xfrm>
            <a:off x="5756873" y="2879040"/>
            <a:ext cx="3020600" cy="81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EE97C-C50D-C901-09E3-5E236D44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B91D2A-0299-4218-BD2C-CA981793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 x 4 Grid World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4562E-CFC2-9528-788E-C34DE61D9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 descr="스크린샷, 과일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020AAF5-67E6-A865-B38D-9163C02864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25"/>
          <a:stretch/>
        </p:blipFill>
        <p:spPr>
          <a:xfrm>
            <a:off x="3352737" y="2060848"/>
            <a:ext cx="2438525" cy="1642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E05F3A-A5F6-7B6F-9573-86BCD8543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60000">
            <a:off x="1497497" y="4005044"/>
            <a:ext cx="67913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8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5D643-33C1-684B-7260-B604AF93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4F63A-C8C8-FCCF-BB62-414A77ED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GridWorld Class</a:t>
            </a:r>
          </a:p>
          <a:p>
            <a:pPr lvl="1"/>
            <a:r>
              <a:rPr lang="en-US" altLang="ko-KR" dirty="0"/>
              <a:t>initialization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6D6B46-2313-73C3-60C7-D20CE616E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3BF3BB0-3CFC-82E7-9CFA-3715DB7B0E0F}"/>
              </a:ext>
            </a:extLst>
          </p:cNvPr>
          <p:cNvGrpSpPr/>
          <p:nvPr/>
        </p:nvGrpSpPr>
        <p:grpSpPr>
          <a:xfrm>
            <a:off x="899592" y="2149110"/>
            <a:ext cx="4896544" cy="4382235"/>
            <a:chOff x="1403648" y="1959952"/>
            <a:chExt cx="5716289" cy="51171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AC5F91B-59F8-8B13-61F9-ACDCCD029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-60000">
              <a:off x="1403648" y="1959952"/>
              <a:ext cx="5353050" cy="15335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D6D0CA1-A733-F86B-E898-47024410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-60000">
              <a:off x="2024062" y="3429000"/>
              <a:ext cx="5095875" cy="3648075"/>
            </a:xfrm>
            <a:prstGeom prst="rect">
              <a:avLst/>
            </a:prstGeom>
          </p:spPr>
        </p:pic>
      </p:grpSp>
      <p:pic>
        <p:nvPicPr>
          <p:cNvPr id="11" name="그림 10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EEB0FC-B9D9-78CF-BFAA-3F87CF70F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94"/>
          <a:stretch/>
        </p:blipFill>
        <p:spPr>
          <a:xfrm>
            <a:off x="6338690" y="4005064"/>
            <a:ext cx="2464439" cy="1804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ADBA36-2634-C8BD-A06E-F26E9A3D1EE9}"/>
              </a:ext>
            </a:extLst>
          </p:cNvPr>
          <p:cNvSpPr/>
          <p:nvPr/>
        </p:nvSpPr>
        <p:spPr>
          <a:xfrm>
            <a:off x="888481" y="2109196"/>
            <a:ext cx="4934585" cy="447416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793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BE00FE-7A15-F9F6-AE45-548894F5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State-Value</a:t>
            </a:r>
            <a:r>
              <a:rPr lang="ko-KR" altLang="en-US" dirty="0"/>
              <a:t> </a:t>
            </a:r>
            <a:r>
              <a:rPr lang="en-US" altLang="ko-KR" dirty="0"/>
              <a:t>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2FFDF6-F186-6B0A-E66F-8E82E7ECE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GridWorld Class</a:t>
            </a:r>
          </a:p>
          <a:p>
            <a:pPr lvl="1"/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5A75E-A3F7-9FE0-E9DB-A422AA74A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7E2DD-956C-449C-9C80-4708A3504C58}" type="slidenum">
              <a:rPr lang="ko-KR" altLang="en-US" smtClean="0"/>
              <a:pPr/>
              <a:t>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1C7D41-C167-99BF-958B-50B0184EB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8" y="2072421"/>
            <a:ext cx="3451996" cy="451094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286225-C2F1-EB4B-AB5D-CEA6368AB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676" y="2063084"/>
            <a:ext cx="2937651" cy="861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4C2C14-BE74-AE57-36E4-3A1690A6C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60000">
            <a:off x="4470110" y="2947355"/>
            <a:ext cx="3137700" cy="60123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4A9D718-0791-9FC6-44DC-BFCFE467F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60000">
            <a:off x="4470599" y="3729846"/>
            <a:ext cx="3723739" cy="144245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2306702-1CA8-5DD3-D704-931F70AA7CF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745"/>
          <a:stretch/>
        </p:blipFill>
        <p:spPr>
          <a:xfrm>
            <a:off x="8329417" y="3789040"/>
            <a:ext cx="607210" cy="160137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4C25AA-CA38-0C49-62A9-1B03D74007EB}"/>
              </a:ext>
            </a:extLst>
          </p:cNvPr>
          <p:cNvSpPr/>
          <p:nvPr/>
        </p:nvSpPr>
        <p:spPr>
          <a:xfrm>
            <a:off x="4458295" y="2063084"/>
            <a:ext cx="3748347" cy="314160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233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6495</TotalTime>
  <Words>1098</Words>
  <Application>Microsoft Office PowerPoint</Application>
  <PresentationFormat>화면 슬라이드 쇼(4:3)</PresentationFormat>
  <Paragraphs>292</Paragraphs>
  <Slides>37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돋움체</vt:lpstr>
      <vt:lpstr>맑은 고딕</vt:lpstr>
      <vt:lpstr>바탕체</vt:lpstr>
      <vt:lpstr>Arial</vt:lpstr>
      <vt:lpstr>Cambria Math</vt:lpstr>
      <vt:lpstr>Office 테마</vt:lpstr>
      <vt:lpstr>Dynamic Programming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State-Value Function</vt:lpstr>
      <vt:lpstr>Iterative Policy Evaluation</vt:lpstr>
      <vt:lpstr>Iterative Policy Evaluation</vt:lpstr>
      <vt:lpstr>Iterative Policy Evaluation</vt:lpstr>
      <vt:lpstr>Optimal Policy</vt:lpstr>
      <vt:lpstr>Policy Iteration Method</vt:lpstr>
      <vt:lpstr>Policy Iteration</vt:lpstr>
      <vt:lpstr>Policy Iteration Method</vt:lpstr>
      <vt:lpstr>Policy Iteration Method</vt:lpstr>
      <vt:lpstr>Policy Iteration Method</vt:lpstr>
      <vt:lpstr>Policy Iteration Method</vt:lpstr>
      <vt:lpstr>Policy Iteration Method</vt:lpstr>
      <vt:lpstr>Policy Iteration Method</vt:lpstr>
      <vt:lpstr>Value Iteration Method</vt:lpstr>
      <vt:lpstr>Value Iteration Method</vt:lpstr>
      <vt:lpstr>Value Iteration Method</vt:lpstr>
      <vt:lpstr>Value Iteration Method</vt:lpstr>
      <vt:lpstr>Value Iteration Method</vt:lpstr>
      <vt:lpstr>Policy Iteration vs. Value Iteration</vt:lpstr>
      <vt:lpstr>Policy Iteration vs. Value Iteration</vt:lpstr>
      <vt:lpstr>Value Iteration Method</vt:lpstr>
      <vt:lpstr>Value Iteration Method</vt:lpstr>
      <vt:lpstr>Quiz</vt:lpstr>
    </vt:vector>
  </TitlesOfParts>
  <Company>win-xp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디지털 영상처리의 개념</dc:title>
  <dc:creator>user</dc:creator>
  <cp:lastModifiedBy>태형 박</cp:lastModifiedBy>
  <cp:revision>299</cp:revision>
  <cp:lastPrinted>2021-03-17T00:45:04Z</cp:lastPrinted>
  <dcterms:created xsi:type="dcterms:W3CDTF">2009-10-31T07:50:36Z</dcterms:created>
  <dcterms:modified xsi:type="dcterms:W3CDTF">2025-03-26T05:23:04Z</dcterms:modified>
</cp:coreProperties>
</file>