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94" r:id="rId2"/>
    <p:sldId id="295" r:id="rId3"/>
    <p:sldId id="296" r:id="rId4"/>
    <p:sldId id="298" r:id="rId5"/>
    <p:sldId id="305" r:id="rId6"/>
    <p:sldId id="304" r:id="rId7"/>
    <p:sldId id="323" r:id="rId8"/>
    <p:sldId id="324" r:id="rId9"/>
    <p:sldId id="306" r:id="rId10"/>
    <p:sldId id="307" r:id="rId11"/>
    <p:sldId id="308" r:id="rId12"/>
    <p:sldId id="313" r:id="rId13"/>
    <p:sldId id="309" r:id="rId14"/>
    <p:sldId id="310" r:id="rId15"/>
    <p:sldId id="311" r:id="rId16"/>
    <p:sldId id="312" r:id="rId17"/>
    <p:sldId id="315" r:id="rId18"/>
    <p:sldId id="314" r:id="rId19"/>
    <p:sldId id="325" r:id="rId20"/>
    <p:sldId id="316" r:id="rId21"/>
    <p:sldId id="326" r:id="rId22"/>
    <p:sldId id="320" r:id="rId23"/>
    <p:sldId id="327" r:id="rId24"/>
    <p:sldId id="344" r:id="rId25"/>
    <p:sldId id="345" r:id="rId26"/>
    <p:sldId id="346" r:id="rId27"/>
    <p:sldId id="347" r:id="rId28"/>
    <p:sldId id="348" r:id="rId29"/>
    <p:sldId id="349" r:id="rId30"/>
    <p:sldId id="328" r:id="rId31"/>
    <p:sldId id="329" r:id="rId32"/>
    <p:sldId id="330" r:id="rId33"/>
    <p:sldId id="351" r:id="rId34"/>
    <p:sldId id="332" r:id="rId35"/>
    <p:sldId id="331" r:id="rId36"/>
    <p:sldId id="333" r:id="rId37"/>
    <p:sldId id="334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0" r:id="rId4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1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0.wmf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5.png"/><Relationship Id="rId7" Type="http://schemas.openxmlformats.org/officeDocument/2006/relationships/image" Target="NUL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8.png"/><Relationship Id="rId4" Type="http://schemas.openxmlformats.org/officeDocument/2006/relationships/image" Target="../media/image114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99.emf"/><Relationship Id="rId4" Type="http://schemas.openxmlformats.org/officeDocument/2006/relationships/image" Target="../media/image4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Neural</a:t>
            </a:r>
            <a:r>
              <a:rPr lang="ko-KR" altLang="en-US" sz="4000" dirty="0"/>
              <a:t> </a:t>
            </a:r>
            <a:r>
              <a:rPr lang="en-US" altLang="ko-KR" sz="4000" dirty="0"/>
              <a:t>Networks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Mean square error (MSE)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dirty="0"/>
              <a:t>Cross entropy error (CEE)</a:t>
            </a:r>
          </a:p>
          <a:p>
            <a:pPr marL="1314450" lvl="2" indent="-457200"/>
            <a:endParaRPr lang="en-US" altLang="ko-KR" dirty="0"/>
          </a:p>
          <a:p>
            <a:pPr marL="1314450" lvl="2" indent="-457200"/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21073" r="48049" b="14048"/>
          <a:stretch/>
        </p:blipFill>
        <p:spPr>
          <a:xfrm>
            <a:off x="1835696" y="2132856"/>
            <a:ext cx="1950014" cy="665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28211" y="2303720"/>
                <a:ext cx="27559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신경망 출력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정답 레이블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11" y="2303720"/>
                <a:ext cx="2755947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 t="23446" r="57573" b="17841"/>
          <a:stretch/>
        </p:blipFill>
        <p:spPr>
          <a:xfrm>
            <a:off x="1976710" y="3598016"/>
            <a:ext cx="1440161" cy="504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4167" y="4066966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=&gt; Classification </a:t>
            </a:r>
            <a:r>
              <a:rPr lang="ko-KR" altLang="en-US" sz="1400" dirty="0"/>
              <a:t>문제에 많이 활용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95" y="2797938"/>
            <a:ext cx="2689633" cy="20043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7939" r="45454" b="8502"/>
          <a:stretch/>
        </p:blipFill>
        <p:spPr>
          <a:xfrm>
            <a:off x="2121089" y="5013176"/>
            <a:ext cx="2304257" cy="576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4530" y="4548181"/>
            <a:ext cx="1831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Mini-batch </a:t>
            </a:r>
            <a:r>
              <a:rPr lang="ko-KR" altLang="en-US" sz="1600" dirty="0"/>
              <a:t>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57E79-C8F9-CE1B-DC5B-61D2B7759F3F}"/>
              </a:ext>
            </a:extLst>
          </p:cNvPr>
          <p:cNvSpPr txBox="1"/>
          <p:nvPr/>
        </p:nvSpPr>
        <p:spPr>
          <a:xfrm>
            <a:off x="1584973" y="274366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=&gt; Regression (</a:t>
            </a:r>
            <a:r>
              <a:rPr lang="ko-KR" altLang="en-US" sz="1400" dirty="0"/>
              <a:t>회귀분석</a:t>
            </a:r>
            <a:r>
              <a:rPr lang="en-US" altLang="ko-KR" sz="1400" dirty="0"/>
              <a:t>) </a:t>
            </a:r>
            <a:r>
              <a:rPr lang="ko-KR" altLang="en-US" sz="1400" dirty="0"/>
              <a:t>문제에 많이 활용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880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algorithm</a:t>
            </a:r>
          </a:p>
          <a:p>
            <a:pPr lvl="1"/>
            <a:r>
              <a:rPr lang="en-US" altLang="ko-KR" sz="1800" dirty="0"/>
              <a:t>Loss function</a:t>
            </a:r>
            <a:r>
              <a:rPr lang="ko-KR" altLang="en-US" sz="1800" dirty="0"/>
              <a:t> 을 최소화 하는 </a:t>
            </a:r>
            <a:r>
              <a:rPr lang="en-US" altLang="ko-KR" sz="1800" dirty="0"/>
              <a:t>W </a:t>
            </a:r>
            <a:r>
              <a:rPr lang="ko-KR" altLang="en-US" sz="1800" dirty="0"/>
              <a:t>를 구하는 문제</a:t>
            </a:r>
          </a:p>
          <a:p>
            <a:pPr lvl="1"/>
            <a:r>
              <a:rPr lang="en-US" altLang="ko-KR" sz="1800" dirty="0"/>
              <a:t>Optimization </a:t>
            </a:r>
            <a:r>
              <a:rPr lang="ko-KR" altLang="en-US" sz="1800" dirty="0"/>
              <a:t>문제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4556" y="2564904"/>
                <a:ext cx="3221395" cy="76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56" y="2564904"/>
                <a:ext cx="3221395" cy="769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7704" y="3385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s.t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47217" y="3365575"/>
                <a:ext cx="3474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=1,….,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17" y="3365575"/>
                <a:ext cx="347447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03" y="4018632"/>
            <a:ext cx="3228103" cy="2520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5709" y="5094106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09" y="5094106"/>
                <a:ext cx="4211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32059" y="5094106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59" y="5094106"/>
                <a:ext cx="41152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6918" y="6453305"/>
                <a:ext cx="495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18" y="6453305"/>
                <a:ext cx="49507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7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</a:p>
          <a:p>
            <a:pPr lvl="1"/>
            <a:r>
              <a:rPr lang="en-US" altLang="ko-KR" sz="1800" dirty="0"/>
              <a:t>Non-convex problem </a:t>
            </a:r>
          </a:p>
          <a:p>
            <a:pPr lvl="1"/>
            <a:r>
              <a:rPr lang="en-US" altLang="ko-KR" sz="1800" dirty="0"/>
              <a:t>Local search technique</a:t>
            </a:r>
          </a:p>
          <a:p>
            <a:r>
              <a:rPr lang="en-US" altLang="ko-KR" sz="2200" dirty="0"/>
              <a:t>Gradient descent method (</a:t>
            </a:r>
            <a:r>
              <a:rPr lang="ko-KR" altLang="en-US" sz="2200" dirty="0" err="1"/>
              <a:t>경사하강법</a:t>
            </a:r>
            <a:r>
              <a:rPr lang="en-US" altLang="ko-KR" sz="2200" dirty="0"/>
              <a:t>)</a:t>
            </a:r>
          </a:p>
          <a:p>
            <a:pPr lvl="1"/>
            <a:r>
              <a:rPr lang="en-US" altLang="ko-KR" sz="1800" dirty="0"/>
              <a:t>Hill-climbing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초기 값을 임의로 설정하고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현재 값 주변을 탐색하여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B050"/>
                </a:solidFill>
              </a:rPr>
              <a:t>주변에서 가장 좋은 값</a:t>
            </a:r>
            <a:r>
              <a:rPr lang="ko-KR" altLang="en-US" sz="1600" dirty="0"/>
              <a:t>을 선택</a:t>
            </a:r>
            <a:r>
              <a:rPr lang="en-US" altLang="ko-KR" sz="1600" dirty="0"/>
              <a:t>. </a:t>
            </a:r>
            <a:r>
              <a:rPr lang="ko-KR" altLang="en-US" sz="1600" dirty="0"/>
              <a:t>개선이 없으면 종료 </a:t>
            </a:r>
            <a:r>
              <a:rPr lang="en-US" altLang="ko-KR" sz="1600" dirty="0"/>
              <a:t>=&gt; </a:t>
            </a:r>
            <a:r>
              <a:rPr lang="ko-KR" altLang="en-US" sz="1600" dirty="0"/>
              <a:t>기울기 </a:t>
            </a:r>
            <a:r>
              <a:rPr lang="en-US" altLang="ko-KR" sz="1600" dirty="0"/>
              <a:t>(gradient) </a:t>
            </a:r>
            <a:r>
              <a:rPr lang="ko-KR" altLang="en-US" sz="1600" dirty="0"/>
              <a:t>값 사용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선택된 값을 현재 값으로 하여 더 이상 개선이 없을 때 반복</a:t>
            </a:r>
            <a:endParaRPr lang="en-US" altLang="ko-KR" sz="1600" dirty="0"/>
          </a:p>
          <a:p>
            <a:pPr lvl="1"/>
            <a:r>
              <a:rPr lang="ko-KR" altLang="en-US" sz="1800" dirty="0"/>
              <a:t>문제</a:t>
            </a:r>
            <a:endParaRPr lang="en-US" altLang="ko-KR" sz="1800" dirty="0"/>
          </a:p>
          <a:p>
            <a:pPr lvl="2"/>
            <a:r>
              <a:rPr lang="ko-KR" altLang="en-US" sz="1600" dirty="0"/>
              <a:t>초기 값에 의존</a:t>
            </a:r>
            <a:r>
              <a:rPr lang="en-US" altLang="ko-KR" sz="1600" dirty="0"/>
              <a:t> =&gt; global </a:t>
            </a:r>
            <a:r>
              <a:rPr lang="ko-KR" altLang="en-US" sz="1600" dirty="0"/>
              <a:t>최적을 구하기 어려움</a:t>
            </a:r>
            <a:endParaRPr lang="en-US" altLang="ko-KR" sz="1600" dirty="0"/>
          </a:p>
          <a:p>
            <a:pPr lvl="1"/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5448" y="5432672"/>
                <a:ext cx="1717330" cy="31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48" y="5432672"/>
                <a:ext cx="1717330" cy="311945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9632" y="5649186"/>
                <a:ext cx="1597169" cy="537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49186"/>
                <a:ext cx="1597169" cy="5371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9632" y="6162196"/>
                <a:ext cx="1529072" cy="537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162196"/>
                <a:ext cx="1529072" cy="5371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1" y="5295564"/>
            <a:ext cx="2069754" cy="15005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36" y="5286618"/>
            <a:ext cx="1748880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 a Perceptron</a:t>
                </a:r>
              </a:p>
              <a:p>
                <a:pPr lvl="1"/>
                <a:r>
                  <a:rPr lang="en-US" altLang="ko-KR" dirty="0"/>
                  <a:t>Error function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Update rule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13" descr="Per1_col">
            <a:extLst>
              <a:ext uri="{FF2B5EF4-FFF2-40B4-BE49-F238E27FC236}">
                <a16:creationId xmlns:a16="http://schemas.microsoft.com/office/drawing/2014/main" id="{99663E4A-DAB4-4C2B-B259-BE7E84E9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844824"/>
            <a:ext cx="2808312" cy="1956097"/>
          </a:xfrm>
          <a:prstGeom prst="rect">
            <a:avLst/>
          </a:prstGeom>
          <a:noFill/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404EF4-7803-42E9-BBEB-D1FAF5E90696}"/>
              </a:ext>
            </a:extLst>
          </p:cNvPr>
          <p:cNvGrpSpPr/>
          <p:nvPr/>
        </p:nvGrpSpPr>
        <p:grpSpPr>
          <a:xfrm>
            <a:off x="5364088" y="3924791"/>
            <a:ext cx="3476436" cy="2345388"/>
            <a:chOff x="3275856" y="3140969"/>
            <a:chExt cx="5868143" cy="3600554"/>
          </a:xfrm>
        </p:grpSpPr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A7B5F023-959A-4029-BE62-E3C5C9B7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6309319"/>
              <a:ext cx="512220" cy="43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9pPr>
            </a:lstStyle>
            <a:p>
              <a:r>
                <a:rPr lang="tr-TR" altLang="ko-KR" sz="1400" i="1" dirty="0">
                  <a:latin typeface="Lucida Bright" pitchFamily="18" charset="0"/>
                </a:rPr>
                <a:t>w</a:t>
              </a:r>
              <a:r>
                <a:rPr lang="en-US" altLang="ko-KR" sz="1400" i="1" baseline="-25000" dirty="0" err="1">
                  <a:latin typeface="Lucida Bright" pitchFamily="18" charset="0"/>
                </a:rPr>
                <a:t>i</a:t>
              </a:r>
              <a:endParaRPr lang="tr-TR" altLang="ko-KR" sz="1400" i="1" baseline="-25000" dirty="0">
                <a:latin typeface="Lucida Bright" pitchFamily="18" charset="0"/>
              </a:endParaRPr>
            </a:p>
          </p:txBody>
        </p: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314E6E49-0CFF-458A-A28C-682BCE8F2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5" y="6309321"/>
              <a:ext cx="715125" cy="43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9pPr>
            </a:lstStyle>
            <a:p>
              <a:r>
                <a:rPr lang="tr-TR" altLang="ko-KR" sz="1400" i="1" dirty="0">
                  <a:latin typeface="Lucida Bright" pitchFamily="18" charset="0"/>
                </a:rPr>
                <a:t>w</a:t>
              </a:r>
              <a:r>
                <a:rPr lang="en-US" altLang="ko-KR" sz="1400" i="1" baseline="-25000" dirty="0" err="1">
                  <a:latin typeface="Lucida Bright" pitchFamily="18" charset="0"/>
                </a:rPr>
                <a:t>i</a:t>
              </a:r>
              <a:r>
                <a:rPr lang="tr-TR" altLang="ko-KR" sz="1400" baseline="-25000" dirty="0">
                  <a:latin typeface="Lucida Bright" pitchFamily="18" charset="0"/>
                </a:rPr>
                <a:t>+1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647A906B-CBB2-4637-9A90-2637215B2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890975" cy="43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9pPr>
            </a:lstStyle>
            <a:p>
              <a:r>
                <a:rPr lang="tr-TR" altLang="ko-KR" sz="1400" i="1" dirty="0">
                  <a:latin typeface="Lucida Bright" pitchFamily="18" charset="0"/>
                </a:rPr>
                <a:t>E </a:t>
              </a:r>
              <a:r>
                <a:rPr lang="tr-TR" altLang="ko-KR" sz="1400" dirty="0">
                  <a:latin typeface="Lucida Bright" pitchFamily="18" charset="0"/>
                </a:rPr>
                <a:t>(</a:t>
              </a:r>
              <a:r>
                <a:rPr lang="tr-TR" altLang="ko-KR" sz="1400" i="1" dirty="0">
                  <a:latin typeface="Lucida Bright" pitchFamily="18" charset="0"/>
                </a:rPr>
                <a:t>w</a:t>
              </a:r>
              <a:r>
                <a:rPr lang="en-US" altLang="ko-KR" sz="1400" i="1" baseline="-25000" dirty="0" err="1">
                  <a:latin typeface="Lucida Bright" pitchFamily="18" charset="0"/>
                </a:rPr>
                <a:t>i</a:t>
              </a:r>
              <a:r>
                <a:rPr lang="tr-TR" altLang="ko-KR" sz="1400" i="1" dirty="0">
                  <a:latin typeface="Lucida Bright" pitchFamily="18" charset="0"/>
                </a:rPr>
                <a:t>)</a:t>
              </a:r>
            </a:p>
          </p:txBody>
        </p:sp>
        <p:sp>
          <p:nvSpPr>
            <p:cNvPr id="10" name="Text Box 27">
              <a:extLst>
                <a:ext uri="{FF2B5EF4-FFF2-40B4-BE49-F238E27FC236}">
                  <a16:creationId xmlns:a16="http://schemas.microsoft.com/office/drawing/2014/main" id="{ED1ACDDB-5F4D-40DB-B543-4AFEB9A86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1093879" cy="43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9pPr>
            </a:lstStyle>
            <a:p>
              <a:r>
                <a:rPr lang="tr-TR" altLang="ko-KR" sz="1400" i="1" dirty="0">
                  <a:latin typeface="Lucida Bright" pitchFamily="18" charset="0"/>
                </a:rPr>
                <a:t>E </a:t>
              </a:r>
              <a:r>
                <a:rPr lang="tr-TR" altLang="ko-KR" sz="1400" dirty="0">
                  <a:latin typeface="Lucida Bright" pitchFamily="18" charset="0"/>
                </a:rPr>
                <a:t>(</a:t>
              </a:r>
              <a:r>
                <a:rPr lang="tr-TR" altLang="ko-KR" sz="1400" i="1" dirty="0">
                  <a:latin typeface="Lucida Bright" pitchFamily="18" charset="0"/>
                </a:rPr>
                <a:t>w</a:t>
              </a:r>
              <a:r>
                <a:rPr lang="en-US" altLang="ko-KR" sz="1400" i="1" baseline="-25000" dirty="0" err="1">
                  <a:latin typeface="Lucida Bright" pitchFamily="18" charset="0"/>
                </a:rPr>
                <a:t>i</a:t>
              </a:r>
              <a:r>
                <a:rPr lang="tr-TR" altLang="ko-KR" sz="1400" baseline="-25000" dirty="0">
                  <a:latin typeface="Lucida Bright" pitchFamily="18" charset="0"/>
                </a:rPr>
                <a:t>+1</a:t>
              </a:r>
              <a:r>
                <a:rPr lang="tr-TR" altLang="ko-KR" sz="1400" dirty="0">
                  <a:latin typeface="Lucida Bright" pitchFamily="18" charset="0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3C7D0B3-A3FA-4F16-8DE0-30694ACADBB3}"/>
                </a:ext>
              </a:extLst>
            </p:cNvPr>
            <p:cNvGrpSpPr/>
            <p:nvPr/>
          </p:nvGrpSpPr>
          <p:grpSpPr>
            <a:xfrm>
              <a:off x="3913370" y="3140969"/>
              <a:ext cx="5230629" cy="3240360"/>
              <a:chOff x="2077674" y="3356991"/>
              <a:chExt cx="4726574" cy="2909605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1399342-2EFB-4F22-8F2F-2B1530B87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39" y="3803215"/>
                <a:ext cx="4100263" cy="2029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5" y="1724"/>
                  </a:cxn>
                  <a:cxn ang="0">
                    <a:pos x="1996" y="953"/>
                  </a:cxn>
                  <a:cxn ang="0">
                    <a:pos x="3039" y="2223"/>
                  </a:cxn>
                  <a:cxn ang="0">
                    <a:pos x="3856" y="635"/>
                  </a:cxn>
                </a:cxnLst>
                <a:rect l="0" t="0" r="r" b="b"/>
                <a:pathLst>
                  <a:path w="3856" h="2276">
                    <a:moveTo>
                      <a:pt x="0" y="0"/>
                    </a:moveTo>
                    <a:cubicBezTo>
                      <a:pt x="446" y="782"/>
                      <a:pt x="892" y="1565"/>
                      <a:pt x="1225" y="1724"/>
                    </a:cubicBezTo>
                    <a:cubicBezTo>
                      <a:pt x="1558" y="1883"/>
                      <a:pt x="1694" y="870"/>
                      <a:pt x="1996" y="953"/>
                    </a:cubicBezTo>
                    <a:cubicBezTo>
                      <a:pt x="2298" y="1036"/>
                      <a:pt x="2729" y="2276"/>
                      <a:pt x="3039" y="2223"/>
                    </a:cubicBezTo>
                    <a:cubicBezTo>
                      <a:pt x="3349" y="2170"/>
                      <a:pt x="3720" y="900"/>
                      <a:pt x="3856" y="635"/>
                    </a:cubicBezTo>
                  </a:path>
                </a:pathLst>
              </a:custGeom>
              <a:noFill/>
              <a:ln w="38100" cmpd="sng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8DCF2006-F414-4CFD-9ABD-A6508C791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674" y="3703933"/>
                <a:ext cx="1109070" cy="148486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5" name="Line 22">
                <a:extLst>
                  <a:ext uri="{FF2B5EF4-FFF2-40B4-BE49-F238E27FC236}">
                    <a16:creationId xmlns:a16="http://schemas.microsoft.com/office/drawing/2014/main" id="{1E6747F0-FD91-44EA-A078-1F3F5BE39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4888" y="4198163"/>
                <a:ext cx="867690" cy="138558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CCCAB055-EAC9-4BA2-92BC-996977FB0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4756" y="3356991"/>
                <a:ext cx="0" cy="2821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7" name="Line 8">
                <a:extLst>
                  <a:ext uri="{FF2B5EF4-FFF2-40B4-BE49-F238E27FC236}">
                    <a16:creationId xmlns:a16="http://schemas.microsoft.com/office/drawing/2014/main" id="{0C301BBE-50AF-47DB-8615-6D1D3955E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756" y="6178352"/>
                <a:ext cx="43894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5CE535DD-F56F-4582-A4BF-64F5C1102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5049" y="4594200"/>
                <a:ext cx="0" cy="1584151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B20FE088-854A-4FDD-BC91-9416F32F9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279" y="4941143"/>
                <a:ext cx="0" cy="1237209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0F32F599-8B74-4DB6-A5AE-4968CE44C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903" y="6266596"/>
                <a:ext cx="289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ACBD01E5-AE66-43E7-AF7F-589264FE7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584" y="4149067"/>
                <a:ext cx="1350449" cy="17816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15DF570E-A8E6-453E-89DF-76CB34314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14756" y="4594200"/>
                <a:ext cx="290293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23" name="Oval 9">
                <a:extLst>
                  <a:ext uri="{FF2B5EF4-FFF2-40B4-BE49-F238E27FC236}">
                    <a16:creationId xmlns:a16="http://schemas.microsoft.com/office/drawing/2014/main" id="{06BC7356-3BF3-49BC-ADA5-25B2A768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135" y="4545104"/>
                <a:ext cx="96765" cy="99283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>
                  <a:solidFill>
                    <a:srgbClr val="66FF33"/>
                  </a:solidFill>
                </a:endParaRPr>
              </a:p>
            </p:txBody>
          </p:sp>
          <p:sp>
            <p:nvSpPr>
              <p:cNvPr id="24" name="Oval 34">
                <a:extLst>
                  <a:ext uri="{FF2B5EF4-FFF2-40B4-BE49-F238E27FC236}">
                    <a16:creationId xmlns:a16="http://schemas.microsoft.com/office/drawing/2014/main" id="{F79813CA-6FA4-4D3A-BFA3-648356CD9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365" y="4890956"/>
                <a:ext cx="96765" cy="99282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>
                  <a:solidFill>
                    <a:srgbClr val="66FF33"/>
                  </a:solidFill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9C823D26-CE29-4F9B-8484-E0684FBAE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11759" y="5013176"/>
                <a:ext cx="578325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tr-T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3200" kern="1200">
                    <a:solidFill>
                      <a:schemeClr val="tx1"/>
                    </a:solidFill>
                    <a:latin typeface="Palatino Linotype" pitchFamily="18" charset="0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</p:grpSp>
        <p:sp>
          <p:nvSpPr>
            <p:cNvPr id="12" name="TextBox 45">
              <a:extLst>
                <a:ext uri="{FF2B5EF4-FFF2-40B4-BE49-F238E27FC236}">
                  <a16:creationId xmlns:a16="http://schemas.microsoft.com/office/drawing/2014/main" id="{CA2C6205-E343-4017-9AB4-D661CF21B796}"/>
                </a:ext>
              </a:extLst>
            </p:cNvPr>
            <p:cNvSpPr txBox="1"/>
            <p:nvPr/>
          </p:nvSpPr>
          <p:spPr>
            <a:xfrm>
              <a:off x="4572000" y="5877272"/>
              <a:ext cx="417531" cy="432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3200" kern="1200">
                  <a:solidFill>
                    <a:schemeClr val="tx1"/>
                  </a:solidFill>
                  <a:latin typeface="Palatino Linotype" pitchFamily="18" charset="0"/>
                  <a:ea typeface="+mn-ea"/>
                  <a:cs typeface="+mn-cs"/>
                </a:defRPr>
              </a:lvl9pPr>
            </a:lstStyle>
            <a:p>
              <a:r>
                <a:rPr lang="el-GR" altLang="ko-KR" sz="1400" i="1" dirty="0">
                  <a:latin typeface="바탕"/>
                  <a:ea typeface="바탕"/>
                </a:rPr>
                <a:t>η</a:t>
              </a:r>
              <a:endParaRPr lang="ko-KR" altLang="en-US" sz="1400" i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D93614-279F-4ABF-9F29-722F25795F1D}"/>
              </a:ext>
            </a:extLst>
          </p:cNvPr>
          <p:cNvSpPr txBox="1"/>
          <p:nvPr/>
        </p:nvSpPr>
        <p:spPr>
          <a:xfrm>
            <a:off x="6255634" y="6297627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Gradient descent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75656" y="2060848"/>
                <a:ext cx="3224794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60848"/>
                <a:ext cx="3224794" cy="391133"/>
              </a:xfrm>
              <a:prstGeom prst="rect">
                <a:avLst/>
              </a:prstGeom>
              <a:blipFill rotWithShape="0">
                <a:blip r:embed="rId4"/>
                <a:stretch>
                  <a:fillRect l="-2457" r="-756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CD4CC60-BEA7-41B1-8A7A-4C45B699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78" y="3469299"/>
            <a:ext cx="1882097" cy="106140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7">
            <a:extLst>
              <a:ext uri="{FF2B5EF4-FFF2-40B4-BE49-F238E27FC236}">
                <a16:creationId xmlns:a16="http://schemas.microsoft.com/office/drawing/2014/main" id="{8738C768-2241-418B-A438-D771079D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058" y="3726627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altLang="ko-KR" sz="1400" i="1" dirty="0"/>
              <a:t>η</a:t>
            </a:r>
            <a:r>
              <a:rPr lang="en-US" altLang="ko-KR" sz="1400" i="1" dirty="0"/>
              <a:t>:   </a:t>
            </a:r>
            <a:r>
              <a:rPr lang="en-US" altLang="ko-KR" sz="1400" dirty="0"/>
              <a:t>learning factor</a:t>
            </a:r>
            <a:endParaRPr lang="tr-TR" altLang="ko-KR" sz="1400" i="1" baseline="30000" dirty="0">
              <a:latin typeface="Lucida Bright" pitchFamily="18" charset="0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6B8A6BAC-48DA-4336-AE28-A201ECC66088}"/>
              </a:ext>
            </a:extLst>
          </p:cNvPr>
          <p:cNvSpPr txBox="1"/>
          <p:nvPr/>
        </p:nvSpPr>
        <p:spPr>
          <a:xfrm>
            <a:off x="468921" y="5396925"/>
            <a:ext cx="483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B050"/>
                </a:solidFill>
                <a:latin typeface="+mn-ea"/>
              </a:rPr>
              <a:t>Update = </a:t>
            </a:r>
            <a:r>
              <a:rPr lang="en-US" altLang="ko-KR" sz="1200" dirty="0" err="1">
                <a:solidFill>
                  <a:srgbClr val="00B050"/>
                </a:solidFill>
                <a:latin typeface="+mn-ea"/>
              </a:rPr>
              <a:t>LearningFactor</a:t>
            </a:r>
            <a:r>
              <a:rPr lang="en-US" altLang="ko-KR" sz="1200" dirty="0">
                <a:solidFill>
                  <a:srgbClr val="00B050"/>
                </a:solidFill>
                <a:latin typeface="+mn-ea"/>
              </a:rPr>
              <a:t> ∙ (</a:t>
            </a:r>
            <a:r>
              <a:rPr lang="en-US" altLang="ko-KR" sz="1200" dirty="0" err="1">
                <a:solidFill>
                  <a:srgbClr val="00B050"/>
                </a:solidFill>
                <a:latin typeface="+mn-ea"/>
              </a:rPr>
              <a:t>DesiredOutput</a:t>
            </a:r>
            <a:r>
              <a:rPr lang="en-US" altLang="ko-KR" sz="1200" dirty="0">
                <a:solidFill>
                  <a:srgbClr val="00B050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rgbClr val="00B050"/>
                </a:solidFill>
                <a:latin typeface="+mn-ea"/>
              </a:rPr>
              <a:t>ActualOutput</a:t>
            </a:r>
            <a:r>
              <a:rPr lang="en-US" altLang="ko-KR" sz="1200" dirty="0">
                <a:solidFill>
                  <a:srgbClr val="00B050"/>
                </a:solidFill>
                <a:latin typeface="+mn-ea"/>
              </a:rPr>
              <a:t>) ∙ Input</a:t>
            </a:r>
            <a:endParaRPr lang="ko-KR" altLang="en-US" sz="1200" dirty="0">
              <a:solidFill>
                <a:srgbClr val="00B05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38" y="4746730"/>
                <a:ext cx="3553473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8" y="4746730"/>
                <a:ext cx="3553473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766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4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(Ex)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_x300548232" descr="EMB000049780f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9522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F77C23-35ED-40C9-8BA8-8BEAF3A10E98}"/>
                  </a:ext>
                </a:extLst>
              </p:cNvPr>
              <p:cNvSpPr txBox="1"/>
              <p:nvPr/>
            </p:nvSpPr>
            <p:spPr>
              <a:xfrm>
                <a:off x="1070977" y="4005064"/>
                <a:ext cx="7002045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F77C23-35ED-40C9-8BA8-8BEAF3A1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77" y="4005064"/>
                <a:ext cx="7002045" cy="95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9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MLP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361D689E-E34E-4BD5-AFB9-3F22BBE979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9469" y="4809396"/>
            <a:ext cx="0" cy="4572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C2417C50-2E98-415D-B39B-43F7AAD715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1184" y="3742548"/>
            <a:ext cx="595" cy="648271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E4D0FEC4-38C9-4362-AE4C-6A486D64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3405" y="3064209"/>
            <a:ext cx="868161" cy="1281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FF539846-ABDA-4810-B051-680DAEC66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884" y="3409027"/>
            <a:ext cx="347" cy="333521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70DB9702-D723-493F-A40A-0307497EA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3125" y="4582616"/>
            <a:ext cx="0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39F1DA12-CCC8-47F4-BD72-063A6D0B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84" y="6126163"/>
            <a:ext cx="10377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altLang="ko-KR" sz="1800" i="1" dirty="0">
                <a:solidFill>
                  <a:srgbClr val="00B050"/>
                </a:solidFill>
                <a:latin typeface="+mj-lt"/>
              </a:rPr>
              <a:t>Forward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76A6612B-1EB9-4FA5-AF39-6DEEBB9F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056" y="6169580"/>
            <a:ext cx="1173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altLang="ko-KR" sz="1800" i="1" dirty="0">
                <a:solidFill>
                  <a:srgbClr val="00B050"/>
                </a:solidFill>
                <a:latin typeface="+mj-lt"/>
              </a:rPr>
              <a:t>Backward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C2F0739D-4D9C-4D64-A0C7-6898799A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959" y="523187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altLang="ko-KR" sz="2400" b="1" i="1" dirty="0">
                <a:latin typeface="Lucida Bright" pitchFamily="18" charset="0"/>
              </a:rPr>
              <a:t>x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2FD3A063-6F04-48B3-82EC-B6E13BD173B5}"/>
              </a:ext>
            </a:extLst>
          </p:cNvPr>
          <p:cNvSpPr txBox="1"/>
          <p:nvPr/>
        </p:nvSpPr>
        <p:spPr>
          <a:xfrm>
            <a:off x="7045135" y="2388152"/>
            <a:ext cx="85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400" i="1" dirty="0">
                <a:solidFill>
                  <a:srgbClr val="00B050"/>
                </a:solidFill>
                <a:latin typeface="+mn-ea"/>
              </a:rPr>
              <a:t>error</a:t>
            </a:r>
            <a:endParaRPr lang="ko-KR" altLang="en-US" sz="2400" i="1" dirty="0">
              <a:solidFill>
                <a:srgbClr val="00B05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92877" y="4423804"/>
                <a:ext cx="2314609" cy="323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77" y="4423804"/>
                <a:ext cx="2314609" cy="323422"/>
              </a:xfrm>
              <a:prstGeom prst="rect">
                <a:avLst/>
              </a:prstGeom>
              <a:blipFill>
                <a:blip r:embed="rId2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2470" y="2714537"/>
                <a:ext cx="134357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70" y="2714537"/>
                <a:ext cx="1343573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6316" y="2806029"/>
                <a:ext cx="169405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16" y="2806029"/>
                <a:ext cx="169405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14669" y="3749298"/>
                <a:ext cx="1543692" cy="80368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1600" b="0" dirty="0"/>
                  <a:t>      </a:t>
                </a:r>
                <a:r>
                  <a:rPr lang="en-US" altLang="ko-KR" sz="1600" b="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69" y="3749298"/>
                <a:ext cx="1543692" cy="803682"/>
              </a:xfrm>
              <a:prstGeom prst="rect">
                <a:avLst/>
              </a:prstGeom>
              <a:blipFill>
                <a:blip r:embed="rId5"/>
                <a:stretch>
                  <a:fillRect r="-2372" b="-1136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E5808278-8DE4-B19D-84BA-1647D454FFE2}"/>
              </a:ext>
            </a:extLst>
          </p:cNvPr>
          <p:cNvGrpSpPr/>
          <p:nvPr/>
        </p:nvGrpSpPr>
        <p:grpSpPr>
          <a:xfrm>
            <a:off x="614047" y="1896936"/>
            <a:ext cx="2985547" cy="1548429"/>
            <a:chOff x="296366" y="4931875"/>
            <a:chExt cx="2985547" cy="1548429"/>
          </a:xfrm>
        </p:grpSpPr>
        <p:sp>
          <p:nvSpPr>
            <p:cNvPr id="27" name="타원 26"/>
            <p:cNvSpPr/>
            <p:nvPr/>
          </p:nvSpPr>
          <p:spPr>
            <a:xfrm>
              <a:off x="755576" y="5024341"/>
              <a:ext cx="288032" cy="2768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43806" y="6126544"/>
              <a:ext cx="288032" cy="2768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161096" y="5648435"/>
              <a:ext cx="288032" cy="2768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521701" y="6126163"/>
              <a:ext cx="288032" cy="2768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533471" y="5024340"/>
              <a:ext cx="288032" cy="27686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27" idx="6"/>
              <a:endCxn id="31" idx="2"/>
            </p:cNvCxnSpPr>
            <p:nvPr/>
          </p:nvCxnSpPr>
          <p:spPr>
            <a:xfrm flipV="1">
              <a:off x="1043608" y="5162774"/>
              <a:ext cx="4898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5"/>
              <a:endCxn id="30" idx="1"/>
            </p:cNvCxnSpPr>
            <p:nvPr/>
          </p:nvCxnSpPr>
          <p:spPr>
            <a:xfrm>
              <a:off x="1001427" y="5260662"/>
              <a:ext cx="562455" cy="906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8" idx="7"/>
              <a:endCxn id="31" idx="3"/>
            </p:cNvCxnSpPr>
            <p:nvPr/>
          </p:nvCxnSpPr>
          <p:spPr>
            <a:xfrm flipV="1">
              <a:off x="989657" y="5260661"/>
              <a:ext cx="585995" cy="90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8" idx="6"/>
              <a:endCxn id="30" idx="2"/>
            </p:cNvCxnSpPr>
            <p:nvPr/>
          </p:nvCxnSpPr>
          <p:spPr>
            <a:xfrm flipV="1">
              <a:off x="1031838" y="6264597"/>
              <a:ext cx="489863" cy="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5"/>
              <a:endCxn id="29" idx="1"/>
            </p:cNvCxnSpPr>
            <p:nvPr/>
          </p:nvCxnSpPr>
          <p:spPr>
            <a:xfrm>
              <a:off x="1779322" y="5260661"/>
              <a:ext cx="423955" cy="42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6"/>
              <a:endCxn id="29" idx="3"/>
            </p:cNvCxnSpPr>
            <p:nvPr/>
          </p:nvCxnSpPr>
          <p:spPr>
            <a:xfrm flipV="1">
              <a:off x="1809733" y="5884756"/>
              <a:ext cx="393544" cy="379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7261" y="5223106"/>
              <a:ext cx="2808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•</a:t>
              </a:r>
            </a:p>
            <a:p>
              <a:r>
                <a:rPr lang="en-US" altLang="ko-KR" dirty="0"/>
                <a:t>•</a:t>
              </a:r>
            </a:p>
            <a:p>
              <a:r>
                <a:rPr lang="en-US" altLang="ko-KR" dirty="0"/>
                <a:t>•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39612" y="5255178"/>
              <a:ext cx="2808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•</a:t>
              </a:r>
            </a:p>
            <a:p>
              <a:r>
                <a:rPr lang="en-US" altLang="ko-KR" dirty="0"/>
                <a:t>•</a:t>
              </a:r>
            </a:p>
            <a:p>
              <a:r>
                <a:rPr lang="en-US" altLang="ko-KR" dirty="0"/>
                <a:t>•</a:t>
              </a:r>
            </a:p>
          </p:txBody>
        </p:sp>
        <p:cxnSp>
          <p:nvCxnSpPr>
            <p:cNvPr id="53" name="직선 화살표 연결선 52"/>
            <p:cNvCxnSpPr>
              <a:stCxn id="29" idx="6"/>
            </p:cNvCxnSpPr>
            <p:nvPr/>
          </p:nvCxnSpPr>
          <p:spPr>
            <a:xfrm flipV="1">
              <a:off x="2449128" y="5786868"/>
              <a:ext cx="304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881675" y="5608940"/>
                  <a:ext cx="4002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5" y="5608940"/>
                  <a:ext cx="4002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31060" y="4931875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60" y="4931875"/>
                  <a:ext cx="48962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366" y="6028632"/>
                  <a:ext cx="5282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66" y="6028632"/>
                  <a:ext cx="5282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61694" y="4955306"/>
                  <a:ext cx="47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694" y="4955306"/>
                  <a:ext cx="47500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96160" y="6110972"/>
                  <a:ext cx="513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160" y="6110972"/>
                  <a:ext cx="51366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58520" y="5037586"/>
                  <a:ext cx="581826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520" y="5037586"/>
                  <a:ext cx="581826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771043" y="5360252"/>
                  <a:ext cx="462563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043" y="5360252"/>
                  <a:ext cx="462563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90864" y="4871541"/>
                <a:ext cx="3995936" cy="1256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                    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                     =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64" y="4871541"/>
                <a:ext cx="3995936" cy="1256819"/>
              </a:xfrm>
              <a:prstGeom prst="rect">
                <a:avLst/>
              </a:prstGeom>
              <a:blipFill>
                <a:blip r:embed="rId13"/>
                <a:stretch>
                  <a:fillRect b="-7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AC826-5278-30F6-B366-475E80B57189}"/>
              </a:ext>
            </a:extLst>
          </p:cNvPr>
          <p:cNvSpPr/>
          <p:nvPr/>
        </p:nvSpPr>
        <p:spPr>
          <a:xfrm>
            <a:off x="6141566" y="5885452"/>
            <a:ext cx="2462882" cy="2418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Back Propagation Algorithm</a:t>
            </a:r>
          </a:p>
          <a:p>
            <a:pPr lvl="1"/>
            <a:r>
              <a:rPr lang="ko-KR" altLang="en-US" dirty="0"/>
              <a:t>오류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en-US" altLang="ko-KR" dirty="0" err="1"/>
              <a:t>D.Parker</a:t>
            </a:r>
            <a:r>
              <a:rPr lang="en-US" altLang="ko-KR" dirty="0"/>
              <a:t>, 1982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_x300550032" descr="EMB000049780f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2" y="2924944"/>
            <a:ext cx="3744416" cy="26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00544704" descr="EMB000049780ff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65" y="1770061"/>
            <a:ext cx="3310670" cy="49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D4C59E-AA1D-F1DA-C6CE-CADBEB978FBD}"/>
              </a:ext>
            </a:extLst>
          </p:cNvPr>
          <p:cNvSpPr/>
          <p:nvPr/>
        </p:nvSpPr>
        <p:spPr>
          <a:xfrm>
            <a:off x="6804248" y="4509120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1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_x300550536" descr="EMB000049780ff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9"/>
          <a:stretch/>
        </p:blipFill>
        <p:spPr bwMode="auto">
          <a:xfrm>
            <a:off x="457200" y="1642368"/>
            <a:ext cx="3884409" cy="34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69F053-BC05-43BE-9858-81EF7F2C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078412"/>
            <a:ext cx="2809875" cy="150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D60265-31D6-4A4F-904E-2D20290815AC}"/>
                  </a:ext>
                </a:extLst>
              </p:cNvPr>
              <p:cNvSpPr txBox="1"/>
              <p:nvPr/>
            </p:nvSpPr>
            <p:spPr>
              <a:xfrm>
                <a:off x="4572000" y="1988840"/>
                <a:ext cx="4342406" cy="662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𝑁𝐸𝑇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D60265-31D6-4A4F-904E-2D2029081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88840"/>
                <a:ext cx="4342406" cy="6621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C9097-A4D4-4B6F-9666-2315BF45AD02}"/>
                  </a:ext>
                </a:extLst>
              </p:cNvPr>
              <p:cNvSpPr txBox="1"/>
              <p:nvPr/>
            </p:nvSpPr>
            <p:spPr>
              <a:xfrm>
                <a:off x="4572000" y="2731670"/>
                <a:ext cx="2826223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𝑁𝐸𝑇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.525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0.574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EC9097-A4D4-4B6F-9666-2315BF45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31670"/>
                <a:ext cx="2826223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F9F7F-FD25-499B-B87D-78108664D637}"/>
                  </a:ext>
                </a:extLst>
              </p:cNvPr>
              <p:cNvSpPr txBox="1"/>
              <p:nvPr/>
            </p:nvSpPr>
            <p:spPr>
              <a:xfrm>
                <a:off x="4572000" y="3425650"/>
                <a:ext cx="3759041" cy="451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𝑁𝐸𝑇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.525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0.574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=0.167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FF9F7F-FD25-499B-B87D-7810866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5650"/>
                <a:ext cx="3759041" cy="451598"/>
              </a:xfrm>
              <a:prstGeom prst="rect">
                <a:avLst/>
              </a:prstGeom>
              <a:blipFill rotWithShape="0"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0E3A41-FF4E-4CC2-A827-3D90BAFFF4CD}"/>
                  </a:ext>
                </a:extLst>
              </p:cNvPr>
              <p:cNvSpPr txBox="1"/>
              <p:nvPr/>
            </p:nvSpPr>
            <p:spPr>
              <a:xfrm>
                <a:off x="4668982" y="4047059"/>
                <a:ext cx="2093330" cy="511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𝑁𝐸𝑇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=0.542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0E3A41-FF4E-4CC2-A827-3D90BAFF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982" y="4047059"/>
                <a:ext cx="2093330" cy="511230"/>
              </a:xfrm>
              <a:prstGeom prst="rect">
                <a:avLst/>
              </a:prstGeom>
              <a:blipFill rotWithShape="0"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1053D2-686D-451B-9106-0F4A361D8941}"/>
                  </a:ext>
                </a:extLst>
              </p:cNvPr>
              <p:cNvSpPr txBox="1"/>
              <p:nvPr/>
            </p:nvSpPr>
            <p:spPr>
              <a:xfrm>
                <a:off x="4692428" y="4941168"/>
                <a:ext cx="372352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−1−0.542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=1.189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41053D2-686D-451B-9106-0F4A361D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428" y="4941168"/>
                <a:ext cx="3723520" cy="495649"/>
              </a:xfrm>
              <a:prstGeom prst="rect">
                <a:avLst/>
              </a:prstGeom>
              <a:blipFill rotWithShape="0"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_x300551256" descr="EMB000049780f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78" y="1264300"/>
            <a:ext cx="578956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00545928" descr="EMB000049780f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04" y="3690403"/>
            <a:ext cx="571472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6209C-56B9-4F45-9757-9B92AE229602}"/>
                  </a:ext>
                </a:extLst>
              </p:cNvPr>
              <p:cNvSpPr txBox="1"/>
              <p:nvPr/>
            </p:nvSpPr>
            <p:spPr>
              <a:xfrm>
                <a:off x="2262355" y="2515787"/>
                <a:ext cx="5512791" cy="772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−1−0.542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0.542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1−0.542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=−0.383</m:t>
                      </m:r>
                    </m:oMath>
                  </m:oMathPara>
                </a14:m>
                <a:endParaRPr lang="en-US" altLang="ko-KR" sz="1400" b="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−0.383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.525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0.574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−0.220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6209C-56B9-4F45-9757-9B92AE22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5" y="2515787"/>
                <a:ext cx="5512791" cy="772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A98C1-784C-449B-B905-71A029787335}"/>
                  </a:ext>
                </a:extLst>
              </p:cNvPr>
              <p:cNvSpPr txBox="1"/>
              <p:nvPr/>
            </p:nvSpPr>
            <p:spPr>
              <a:xfrm>
                <a:off x="1985578" y="4885616"/>
                <a:ext cx="5994462" cy="1149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=0.525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1−0.542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−0.383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∙0.1=−0.009</m:t>
                      </m:r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74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1−0.542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−0.383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0.009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−0.020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8A98C1-784C-449B-B905-71A02978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78" y="4885616"/>
                <a:ext cx="5994462" cy="11490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6B71-C061-477A-83E3-961724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DB244-8C17-4896-812E-237AE0FC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a 2-layer network =&gt; only needs 20 lines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D8B45-F9D6-4064-9E28-022E982A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2DB76D-3206-402E-B01D-65751499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916832"/>
            <a:ext cx="71913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Perceptron (</a:t>
            </a:r>
            <a:r>
              <a:rPr lang="en-US" altLang="ko-KR" dirty="0" err="1"/>
              <a:t>F.Rosenblatt</a:t>
            </a:r>
            <a:r>
              <a:rPr lang="en-US" altLang="ko-KR" dirty="0"/>
              <a:t>, 1975)</a:t>
            </a:r>
          </a:p>
          <a:p>
            <a:pPr lvl="1"/>
            <a:r>
              <a:rPr lang="ko-KR" altLang="en-US" dirty="0"/>
              <a:t>신경망의 기원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23079" r="15791" b="9605"/>
          <a:stretch/>
        </p:blipFill>
        <p:spPr>
          <a:xfrm>
            <a:off x="1930087" y="2427103"/>
            <a:ext cx="1561079" cy="1332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42827" b="20429"/>
          <a:stretch/>
        </p:blipFill>
        <p:spPr>
          <a:xfrm>
            <a:off x="1425558" y="4241978"/>
            <a:ext cx="1922306" cy="92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3" r="44696"/>
          <a:stretch/>
        </p:blipFill>
        <p:spPr>
          <a:xfrm>
            <a:off x="4338131" y="4401510"/>
            <a:ext cx="2592288" cy="663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69925" y="2586452"/>
                <a:ext cx="27435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input,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output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weight,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bias,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25" y="2586452"/>
                <a:ext cx="2743508" cy="923330"/>
              </a:xfrm>
              <a:prstGeom prst="rect">
                <a:avLst/>
              </a:prstGeom>
              <a:blipFill>
                <a:blip r:embed="rId5"/>
                <a:stretch>
                  <a:fillRect t="-3289"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3791460" y="2255643"/>
            <a:ext cx="1561079" cy="2020760"/>
            <a:chOff x="2343535" y="3704439"/>
            <a:chExt cx="1561079" cy="2020760"/>
          </a:xfrm>
        </p:grpSpPr>
        <p:sp>
          <p:nvSpPr>
            <p:cNvPr id="9" name="타원 8"/>
            <p:cNvSpPr/>
            <p:nvPr/>
          </p:nvSpPr>
          <p:spPr>
            <a:xfrm>
              <a:off x="2413466" y="5365159"/>
              <a:ext cx="432048" cy="3600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1" t="23079" r="15791" b="9605"/>
            <a:stretch/>
          </p:blipFill>
          <p:spPr>
            <a:xfrm>
              <a:off x="2343535" y="3704439"/>
              <a:ext cx="1561079" cy="1332628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>
              <a:stCxn id="9" idx="7"/>
            </p:cNvCxnSpPr>
            <p:nvPr/>
          </p:nvCxnSpPr>
          <p:spPr>
            <a:xfrm flipV="1">
              <a:off x="2782242" y="4493449"/>
              <a:ext cx="637630" cy="9244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87824" y="48751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/>
                <a:t>b</a:t>
              </a:r>
              <a:endParaRPr lang="ko-KR" altLang="en-US" sz="1200" i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525353"/>
            <a:ext cx="649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Single-layer perceptron 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Linear classification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                                       </a:t>
            </a:r>
            <a:r>
              <a:rPr lang="en-US" altLang="ko-KR" dirty="0">
                <a:solidFill>
                  <a:srgbClr val="C00000"/>
                </a:solidFill>
              </a:rPr>
              <a:t>Non-linear classification </a:t>
            </a:r>
            <a:r>
              <a:rPr lang="ko-KR" altLang="en-US" dirty="0">
                <a:solidFill>
                  <a:srgbClr val="C00000"/>
                </a:solidFill>
              </a:rPr>
              <a:t>불가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07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Error / Validation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184576" cy="408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42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CF81-14E6-472A-B249-A4E9ED4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C0279-B70B-473F-AE45-08CDC4CA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 the number of layers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5F326-8C93-4808-BE3D-1D08A920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403C07-4B72-40A2-B9B8-849BB47E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87711"/>
            <a:ext cx="8077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MLP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latin typeface="+mn-ea"/>
              </a:rPr>
              <a:t>Hyperparameter</a:t>
            </a:r>
            <a:endParaRPr lang="en-US" altLang="ko-KR" sz="2400" dirty="0">
              <a:latin typeface="+mn-ea"/>
            </a:endParaRPr>
          </a:p>
          <a:p>
            <a:pPr marL="857250" lvl="1" indent="-457200" fontAlgn="base">
              <a:buFont typeface="+mj-lt"/>
              <a:buAutoNum type="arabicParenR"/>
            </a:pPr>
            <a:r>
              <a:rPr lang="ko-KR" altLang="en-US" sz="1800" dirty="0"/>
              <a:t>초기 연결 강도 </a:t>
            </a:r>
            <a:r>
              <a:rPr lang="en-US" altLang="ko-KR" sz="1800" dirty="0"/>
              <a:t>(weight)</a:t>
            </a:r>
            <a:endParaRPr lang="ko-KR" altLang="en-US" sz="1800" dirty="0"/>
          </a:p>
          <a:p>
            <a:pPr lvl="2" fontAlgn="base"/>
            <a:r>
              <a:rPr lang="ko-KR" altLang="en-US" sz="1600" dirty="0"/>
              <a:t>연결강도는 국지적 </a:t>
            </a:r>
            <a:r>
              <a:rPr lang="ko-KR" altLang="en-US" sz="1600" dirty="0" err="1"/>
              <a:t>최적값에</a:t>
            </a:r>
            <a:r>
              <a:rPr lang="ko-KR" altLang="en-US" sz="1600" dirty="0"/>
              <a:t> 수렴</a:t>
            </a:r>
          </a:p>
          <a:p>
            <a:pPr lvl="2" fontAlgn="base"/>
            <a:r>
              <a:rPr lang="ko-KR" altLang="en-US" sz="1600" dirty="0"/>
              <a:t>초기 연결강도에 따라 결과 달라짐</a:t>
            </a:r>
          </a:p>
          <a:p>
            <a:pPr lvl="2" fontAlgn="base"/>
            <a:r>
              <a:rPr lang="en-US" altLang="ko-KR" sz="1600" dirty="0"/>
              <a:t>-0.5 - 0.5</a:t>
            </a:r>
            <a:endParaRPr lang="ko-KR" altLang="en-US" sz="1600" dirty="0"/>
          </a:p>
          <a:p>
            <a:pPr marL="857250" lvl="1" indent="-457200" fontAlgn="base">
              <a:buFont typeface="+mj-lt"/>
              <a:buAutoNum type="arabicParenR"/>
            </a:pPr>
            <a:r>
              <a:rPr lang="ko-KR" altLang="en-US" sz="1800" dirty="0"/>
              <a:t>신경망 구조</a:t>
            </a:r>
          </a:p>
          <a:p>
            <a:pPr lvl="2" fontAlgn="base"/>
            <a:r>
              <a:rPr lang="ko-KR" altLang="en-US" sz="1600" dirty="0" err="1"/>
              <a:t>입력층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출력층</a:t>
            </a:r>
            <a:r>
              <a:rPr lang="ko-KR" altLang="en-US" sz="1600" dirty="0"/>
              <a:t> 수</a:t>
            </a:r>
            <a:r>
              <a:rPr lang="en-US" altLang="ko-KR" sz="1600" dirty="0"/>
              <a:t>: </a:t>
            </a:r>
            <a:r>
              <a:rPr lang="ko-KR" altLang="en-US" sz="1600" dirty="0"/>
              <a:t>문제에 따라 결정</a:t>
            </a:r>
          </a:p>
          <a:p>
            <a:pPr lvl="2" fontAlgn="base"/>
            <a:r>
              <a:rPr lang="ko-KR" altLang="en-US" sz="1600" dirty="0" err="1"/>
              <a:t>은닉층</a:t>
            </a:r>
            <a:r>
              <a:rPr lang="ko-KR" altLang="en-US" sz="1600" dirty="0"/>
              <a:t> 수</a:t>
            </a:r>
            <a:r>
              <a:rPr lang="en-US" altLang="ko-KR" sz="1600" dirty="0"/>
              <a:t>: </a:t>
            </a:r>
            <a:r>
              <a:rPr lang="ko-KR" altLang="en-US" sz="1600" dirty="0"/>
              <a:t>적절히 결정하여야 함</a:t>
            </a:r>
          </a:p>
          <a:p>
            <a:pPr lvl="3" fontAlgn="base"/>
            <a:r>
              <a:rPr lang="ko-KR" altLang="en-US" dirty="0"/>
              <a:t>적은 경우 </a:t>
            </a:r>
            <a:r>
              <a:rPr lang="en-US" altLang="ko-KR" dirty="0"/>
              <a:t>- </a:t>
            </a:r>
            <a:r>
              <a:rPr lang="ko-KR" altLang="en-US" dirty="0"/>
              <a:t>학습이 안 되는 현상 </a:t>
            </a:r>
            <a:r>
              <a:rPr lang="en-US" altLang="ko-KR" dirty="0"/>
              <a:t>(</a:t>
            </a:r>
            <a:r>
              <a:rPr lang="ko-KR" altLang="en-US" dirty="0"/>
              <a:t>에러가 줄어들지 않음</a:t>
            </a:r>
            <a:r>
              <a:rPr lang="en-US" altLang="ko-KR" dirty="0"/>
              <a:t>)</a:t>
            </a:r>
            <a:endParaRPr lang="ko-KR" altLang="en-US" sz="800" dirty="0"/>
          </a:p>
          <a:p>
            <a:pPr lvl="3" fontAlgn="base"/>
            <a:r>
              <a:rPr lang="ko-KR" altLang="en-US" dirty="0"/>
              <a:t>많은 경우 </a:t>
            </a:r>
            <a:r>
              <a:rPr lang="en-US" altLang="ko-KR" dirty="0"/>
              <a:t>- </a:t>
            </a:r>
            <a:r>
              <a:rPr lang="ko-KR" altLang="en-US" dirty="0"/>
              <a:t>학습 속도가 느림</a:t>
            </a:r>
            <a:r>
              <a:rPr lang="en-US" altLang="ko-KR" dirty="0"/>
              <a:t>, </a:t>
            </a:r>
            <a:r>
              <a:rPr lang="ko-KR" altLang="en-US" dirty="0"/>
              <a:t>에러가 줄어들지 않음</a:t>
            </a:r>
            <a:endParaRPr lang="ko-KR" altLang="en-US" sz="8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800" dirty="0" err="1"/>
              <a:t>학습률</a:t>
            </a:r>
            <a:endParaRPr lang="ko-KR" altLang="en-US" sz="1800" dirty="0"/>
          </a:p>
          <a:p>
            <a:pPr lvl="2" fontAlgn="base"/>
            <a:r>
              <a:rPr lang="ko-KR" altLang="en-US" sz="1600" dirty="0"/>
              <a:t>큰 경우</a:t>
            </a:r>
            <a:r>
              <a:rPr lang="en-US" altLang="ko-KR" sz="1600" dirty="0"/>
              <a:t>: </a:t>
            </a:r>
            <a:r>
              <a:rPr lang="ko-KR" altLang="en-US" sz="1600" dirty="0"/>
              <a:t>학습 속도 빠름</a:t>
            </a:r>
            <a:r>
              <a:rPr lang="en-US" altLang="ko-KR" sz="1600" dirty="0"/>
              <a:t>, </a:t>
            </a:r>
            <a:r>
              <a:rPr lang="ko-KR" altLang="en-US" sz="1600" dirty="0"/>
              <a:t>학습 이루어지지 않을 수 있음 </a:t>
            </a:r>
            <a:r>
              <a:rPr lang="en-US" altLang="ko-KR" sz="1600" dirty="0"/>
              <a:t>(overshoot)</a:t>
            </a:r>
          </a:p>
          <a:p>
            <a:pPr lvl="2" fontAlgn="base"/>
            <a:r>
              <a:rPr lang="ko-KR" altLang="en-US" sz="1600" dirty="0"/>
              <a:t>작은 경우</a:t>
            </a:r>
            <a:r>
              <a:rPr lang="en-US" altLang="ko-KR" sz="1600" dirty="0"/>
              <a:t>: </a:t>
            </a:r>
            <a:r>
              <a:rPr lang="ko-KR" altLang="en-US" sz="1600" dirty="0"/>
              <a:t>학습속도 느림</a:t>
            </a:r>
            <a:endParaRPr lang="en-US" altLang="ko-KR" sz="1600" dirty="0"/>
          </a:p>
          <a:p>
            <a:pPr lvl="1" fontAlgn="base">
              <a:buFont typeface="+mj-lt"/>
              <a:buAutoNum type="arabicParenR"/>
            </a:pPr>
            <a:r>
              <a:rPr lang="ko-KR" altLang="en-US" sz="1800" dirty="0" err="1"/>
              <a:t>모멘텀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학습 초반에는 </a:t>
            </a:r>
            <a:r>
              <a:rPr lang="ko-KR" altLang="en-US" sz="1600" dirty="0" err="1"/>
              <a:t>변화량을</a:t>
            </a:r>
            <a:r>
              <a:rPr lang="ko-KR" altLang="en-US" sz="1600" dirty="0"/>
              <a:t> 크게</a:t>
            </a:r>
            <a:r>
              <a:rPr lang="en-US" altLang="ko-KR" sz="1600" dirty="0"/>
              <a:t>, </a:t>
            </a:r>
            <a:r>
              <a:rPr lang="ko-KR" altLang="en-US" sz="1600" dirty="0"/>
              <a:t>학습 후반에는 </a:t>
            </a:r>
            <a:r>
              <a:rPr lang="ko-KR" altLang="en-US" sz="1600" dirty="0" err="1"/>
              <a:t>변화량을</a:t>
            </a:r>
            <a:r>
              <a:rPr lang="ko-KR" altLang="en-US" sz="1600" dirty="0"/>
              <a:t> 작게 </a:t>
            </a:r>
            <a:r>
              <a:rPr lang="en-US" altLang="ko-KR" sz="1600" dirty="0"/>
              <a:t>=&gt; </a:t>
            </a:r>
            <a:r>
              <a:rPr lang="ko-KR" altLang="en-US" sz="1600" dirty="0"/>
              <a:t>학습 속도 향상</a:t>
            </a:r>
          </a:p>
          <a:p>
            <a:pPr lvl="2" fontAlgn="base"/>
            <a:endParaRPr lang="ko-KR" altLang="en-US" sz="16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5B3-9170-403B-AB2B-6561D7EE15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_x409681808" descr="DRW000049781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919022"/>
            <a:ext cx="14818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00546648" descr="DRW000049781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897529"/>
            <a:ext cx="216024" cy="30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590848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모멘텀상수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512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DNN </a:t>
            </a:r>
            <a:r>
              <a:rPr lang="ko-KR" altLang="en-US" dirty="0"/>
              <a:t>학습 </a:t>
            </a:r>
            <a:r>
              <a:rPr lang="en-US" altLang="ko-KR" dirty="0"/>
              <a:t>(BP </a:t>
            </a:r>
            <a:r>
              <a:rPr lang="ko-KR" altLang="en-US" dirty="0"/>
              <a:t>알고리즘</a:t>
            </a:r>
            <a:r>
              <a:rPr lang="en-US" altLang="ko-KR" dirty="0"/>
              <a:t>) 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학습 오차 문제 </a:t>
            </a:r>
            <a:r>
              <a:rPr lang="en-US" altLang="ko-KR" sz="2000" dirty="0"/>
              <a:t>(Error)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학습 속도 문제 </a:t>
            </a:r>
            <a:r>
              <a:rPr lang="en-US" altLang="ko-KR" sz="2000" dirty="0"/>
              <a:t>(Time)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 err="1"/>
              <a:t>과적합</a:t>
            </a:r>
            <a:r>
              <a:rPr lang="ko-KR" altLang="en-US" sz="2000" dirty="0"/>
              <a:t> 문제 </a:t>
            </a:r>
            <a:r>
              <a:rPr lang="en-US" altLang="ko-KR" sz="2000" dirty="0"/>
              <a:t>(Overfitting)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000" dirty="0"/>
              <a:t>1990~2000</a:t>
            </a:r>
            <a:r>
              <a:rPr lang="ko-KR" altLang="en-US" sz="2000" dirty="0"/>
              <a:t>년대에는 시험적 연구만 진행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050" name="Picture 2" descr="Deep Neural Networks - KDnugge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4"/>
          <a:stretch/>
        </p:blipFill>
        <p:spPr bwMode="auto">
          <a:xfrm>
            <a:off x="2483768" y="1282923"/>
            <a:ext cx="4176464" cy="2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5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신경망 학습이란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000" dirty="0"/>
              <a:t>Loss function </a:t>
            </a:r>
            <a:r>
              <a:rPr lang="ko-KR" altLang="en-US" sz="2000" dirty="0"/>
              <a:t>을 최소화하는 </a:t>
            </a:r>
            <a:r>
              <a:rPr lang="en-US" altLang="ko-KR" sz="2000" dirty="0"/>
              <a:t>weight </a:t>
            </a:r>
            <a:r>
              <a:rPr lang="ko-KR" altLang="en-US" sz="2000" dirty="0"/>
              <a:t>를 찾는 문제 </a:t>
            </a:r>
            <a:r>
              <a:rPr lang="en-US" altLang="ko-KR" sz="2000" dirty="0"/>
              <a:t>(optimization problem)</a:t>
            </a:r>
          </a:p>
          <a:p>
            <a:pPr lvl="1"/>
            <a:endParaRPr lang="en-US" altLang="ko-KR" sz="2000" dirty="0"/>
          </a:p>
          <a:p>
            <a:r>
              <a:rPr lang="ko-KR" altLang="en-US" dirty="0"/>
              <a:t>신경망 학습 방법</a:t>
            </a:r>
            <a:endParaRPr lang="en-US" altLang="ko-KR" dirty="0"/>
          </a:p>
          <a:p>
            <a:pPr lvl="1" algn="just"/>
            <a:r>
              <a:rPr lang="en-US" altLang="ko-KR" dirty="0"/>
              <a:t>weight </a:t>
            </a:r>
            <a:r>
              <a:rPr lang="ko-KR" altLang="en-US" dirty="0"/>
              <a:t>초기값을 임의로 설정하고</a:t>
            </a:r>
            <a:r>
              <a:rPr lang="en-US" altLang="ko-KR" dirty="0"/>
              <a:t>, weight </a:t>
            </a:r>
            <a:r>
              <a:rPr lang="ko-KR" altLang="en-US" dirty="0"/>
              <a:t>를 반복적으로 </a:t>
            </a:r>
            <a:r>
              <a:rPr lang="en-US" altLang="ko-KR" dirty="0"/>
              <a:t>update (improvement) </a:t>
            </a:r>
          </a:p>
          <a:p>
            <a:pPr lvl="1"/>
            <a:r>
              <a:rPr lang="en-US" altLang="ko-KR" dirty="0"/>
              <a:t>Weight </a:t>
            </a:r>
            <a:r>
              <a:rPr lang="ko-KR" altLang="en-US" dirty="0" err="1"/>
              <a:t>변화량은</a:t>
            </a:r>
            <a:r>
              <a:rPr lang="ko-KR" altLang="en-US" dirty="0"/>
              <a:t> </a:t>
            </a:r>
            <a:r>
              <a:rPr lang="en-US" altLang="ko-KR" dirty="0"/>
              <a:t>loss function </a:t>
            </a:r>
            <a:r>
              <a:rPr lang="ko-KR" altLang="en-US" dirty="0"/>
              <a:t>의 기울기 크기에 비례 </a:t>
            </a:r>
            <a:r>
              <a:rPr lang="en-US" altLang="ko-KR" dirty="0"/>
              <a:t>(gradient descent)</a:t>
            </a:r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Stochastic Gradient Descent (SGD)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Momentum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/>
              <a:t>AdaGrad</a:t>
            </a:r>
            <a:r>
              <a:rPr lang="en-US" altLang="ko-KR" dirty="0"/>
              <a:t> (Adaptive Gradient)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Adam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8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8804" y="1816973"/>
                <a:ext cx="1660904" cy="52668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04" y="1816973"/>
                <a:ext cx="1660904" cy="526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" t="7090" r="6772"/>
          <a:stretch/>
        </p:blipFill>
        <p:spPr>
          <a:xfrm>
            <a:off x="5436096" y="1386329"/>
            <a:ext cx="2969677" cy="12665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19158" r="57452" b="13550"/>
          <a:stretch/>
        </p:blipFill>
        <p:spPr>
          <a:xfrm>
            <a:off x="1122621" y="2661508"/>
            <a:ext cx="1944216" cy="504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418552"/>
            <a:ext cx="3146954" cy="11935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"/>
          <a:stretch/>
        </p:blipFill>
        <p:spPr>
          <a:xfrm>
            <a:off x="321594" y="4739847"/>
            <a:ext cx="2217611" cy="16378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932" y="6413698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기울기</a:t>
            </a:r>
            <a:r>
              <a:rPr lang="en-US" altLang="ko-KR" sz="1400" dirty="0">
                <a:solidFill>
                  <a:srgbClr val="00B050"/>
                </a:solidFill>
              </a:rPr>
              <a:t>(gradient)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r="15488"/>
          <a:stretch/>
        </p:blipFill>
        <p:spPr>
          <a:xfrm>
            <a:off x="4491663" y="3483053"/>
            <a:ext cx="3264276" cy="25294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48526" y="540487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</a:rPr>
              <a:t>초기값</a:t>
            </a:r>
            <a:r>
              <a:rPr lang="en-US" altLang="ko-KR" sz="1400" dirty="0">
                <a:solidFill>
                  <a:srgbClr val="00B050"/>
                </a:solidFill>
                <a:sym typeface="Wingdings" panose="05000000000000000000" pitchFamily="2" charset="2"/>
              </a:rPr>
              <a:t> (-7,2)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6134342"/>
            <a:ext cx="6072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단점</a:t>
            </a:r>
            <a:r>
              <a:rPr lang="en-US" altLang="ko-KR" sz="1600" dirty="0">
                <a:solidFill>
                  <a:srgbClr val="C00000"/>
                </a:solidFill>
              </a:rPr>
              <a:t>: </a:t>
            </a:r>
            <a:r>
              <a:rPr lang="ko-KR" altLang="en-US" sz="1600" dirty="0">
                <a:solidFill>
                  <a:srgbClr val="C00000"/>
                </a:solidFill>
              </a:rPr>
              <a:t>비등방성 </a:t>
            </a:r>
            <a:r>
              <a:rPr lang="en-US" altLang="ko-KR" sz="1600" dirty="0">
                <a:solidFill>
                  <a:srgbClr val="C00000"/>
                </a:solidFill>
              </a:rPr>
              <a:t>(anisotropy) </a:t>
            </a:r>
            <a:r>
              <a:rPr lang="ko-KR" altLang="en-US" sz="1600" dirty="0">
                <a:solidFill>
                  <a:srgbClr val="C00000"/>
                </a:solidFill>
              </a:rPr>
              <a:t>함수에 대한 탐색경로가 비효율적임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0656" y="3036196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Y</a:t>
            </a:r>
            <a:r>
              <a:rPr lang="ko-KR" altLang="en-US" sz="1200" dirty="0">
                <a:solidFill>
                  <a:srgbClr val="00B050"/>
                </a:solidFill>
              </a:rPr>
              <a:t>축 방향은 가파르고 </a:t>
            </a:r>
            <a:r>
              <a:rPr lang="en-US" altLang="ko-KR" sz="1200" dirty="0">
                <a:solidFill>
                  <a:srgbClr val="00B050"/>
                </a:solidFill>
              </a:rPr>
              <a:t>x</a:t>
            </a:r>
            <a:r>
              <a:rPr lang="ko-KR" altLang="en-US" sz="1200" dirty="0">
                <a:solidFill>
                  <a:srgbClr val="00B050"/>
                </a:solidFill>
              </a:rPr>
              <a:t>축 방향은 완만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=&gt; </a:t>
            </a:r>
            <a:r>
              <a:rPr lang="ko-KR" altLang="en-US" sz="1200" dirty="0">
                <a:solidFill>
                  <a:srgbClr val="00B050"/>
                </a:solidFill>
              </a:rPr>
              <a:t>지그재그 이동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0672" y="1940748"/>
                <a:ext cx="1422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400" dirty="0"/>
                  <a:t>: learning rate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672" y="1940748"/>
                <a:ext cx="1422441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r="-42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7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00050"/>
            <a:r>
              <a:rPr lang="ko-KR" altLang="en-US" dirty="0"/>
              <a:t>효과</a:t>
            </a:r>
            <a:endParaRPr lang="en-US" altLang="ko-KR" dirty="0"/>
          </a:p>
          <a:p>
            <a:pPr marL="800100" lvl="1"/>
            <a:r>
              <a:rPr lang="ko-KR" altLang="en-US" dirty="0"/>
              <a:t>과거 업데이트 값도 현재 업데이트에 반영 </a:t>
            </a:r>
            <a:r>
              <a:rPr lang="en-US" altLang="ko-KR" dirty="0"/>
              <a:t> </a:t>
            </a:r>
          </a:p>
          <a:p>
            <a:pPr marL="800100" lvl="1"/>
            <a:r>
              <a:rPr lang="ko-KR" altLang="en-US" dirty="0"/>
              <a:t>관성효과로 빠른</a:t>
            </a:r>
            <a:r>
              <a:rPr lang="en-US" altLang="ko-KR" dirty="0"/>
              <a:t> </a:t>
            </a:r>
            <a:r>
              <a:rPr lang="ko-KR" altLang="en-US" dirty="0"/>
              <a:t>이동 가능</a:t>
            </a:r>
            <a:endParaRPr lang="en-US" altLang="ko-KR" dirty="0"/>
          </a:p>
          <a:p>
            <a:pPr marL="800100" lvl="1"/>
            <a:r>
              <a:rPr lang="ko-KR" altLang="en-US" dirty="0"/>
              <a:t>지그재그 탐색 완화</a:t>
            </a:r>
            <a:endParaRPr lang="en-US" altLang="ko-KR" dirty="0"/>
          </a:p>
          <a:p>
            <a:pPr marL="800100" lvl="1"/>
            <a:r>
              <a:rPr lang="en-US" altLang="ko-KR" dirty="0"/>
              <a:t>Local minima </a:t>
            </a:r>
            <a:r>
              <a:rPr lang="ko-KR" altLang="en-US" dirty="0"/>
              <a:t>를 벗어나는 효과 기대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7"/>
          <a:stretch/>
        </p:blipFill>
        <p:spPr>
          <a:xfrm>
            <a:off x="2705218" y="1375775"/>
            <a:ext cx="1799838" cy="8520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 r="5487"/>
          <a:stretch/>
        </p:blipFill>
        <p:spPr>
          <a:xfrm>
            <a:off x="2937844" y="4879310"/>
            <a:ext cx="2492146" cy="1938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2336" y="1647933"/>
                <a:ext cx="2570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/>
                  <a:t>: coefficient of momentum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6" y="1647933"/>
                <a:ext cx="2570255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r="15488"/>
          <a:stretch/>
        </p:blipFill>
        <p:spPr>
          <a:xfrm>
            <a:off x="20847" y="4947609"/>
            <a:ext cx="2289146" cy="1773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27668" y="4611773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 0.9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68" y="4611773"/>
                <a:ext cx="877741" cy="369332"/>
              </a:xfrm>
              <a:prstGeom prst="rect">
                <a:avLst/>
              </a:prstGeom>
              <a:blipFill>
                <a:blip r:embed="rId6"/>
                <a:stretch>
                  <a:fillRect t="-10000" r="-555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6549" y="4619183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= 0.0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9" y="4619183"/>
                <a:ext cx="877741" cy="369332"/>
              </a:xfrm>
              <a:prstGeom prst="rect">
                <a:avLst/>
              </a:prstGeom>
              <a:blipFill>
                <a:blip r:embed="rId7"/>
                <a:stretch>
                  <a:fillRect t="-10000" r="-625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화살표 11"/>
          <p:cNvSpPr/>
          <p:nvPr/>
        </p:nvSpPr>
        <p:spPr>
          <a:xfrm>
            <a:off x="2478596" y="562629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882" y="2171734"/>
            <a:ext cx="3456384" cy="619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6995" y="4693389"/>
            <a:ext cx="2523590" cy="18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Adaptive Gradient (2011)</a:t>
            </a:r>
          </a:p>
          <a:p>
            <a:pPr lvl="1"/>
            <a:r>
              <a:rPr lang="ko-KR" altLang="en-US" sz="2000" dirty="0"/>
              <a:t>학습을 진행하면서 </a:t>
            </a:r>
            <a:r>
              <a:rPr lang="en-US" altLang="ko-KR" sz="2000" dirty="0"/>
              <a:t>learning rate (</a:t>
            </a:r>
            <a:r>
              <a:rPr lang="ko-KR" altLang="en-US" sz="2000" dirty="0" err="1"/>
              <a:t>학습률</a:t>
            </a:r>
            <a:r>
              <a:rPr lang="en-US" altLang="ko-KR" sz="2000" dirty="0"/>
              <a:t>) </a:t>
            </a:r>
            <a:r>
              <a:rPr lang="ko-KR" altLang="en-US" sz="2000" dirty="0"/>
              <a:t>을 점차 감소시키는 방법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r>
              <a:rPr lang="ko-KR" altLang="en-US" dirty="0"/>
              <a:t>지금까지 적게 변화한 </a:t>
            </a:r>
            <a:r>
              <a:rPr lang="en-US" altLang="ko-KR" dirty="0"/>
              <a:t>weight </a:t>
            </a:r>
            <a:r>
              <a:rPr lang="ko-KR" altLang="en-US" dirty="0" err="1"/>
              <a:t>변화량</a:t>
            </a:r>
            <a:r>
              <a:rPr lang="ko-KR" altLang="en-US" dirty="0"/>
              <a:t> </a:t>
            </a:r>
            <a:r>
              <a:rPr lang="en-US" altLang="ko-KR" dirty="0"/>
              <a:t>(step size) </a:t>
            </a:r>
            <a:r>
              <a:rPr lang="ko-KR" altLang="en-US" dirty="0"/>
              <a:t>을 </a:t>
            </a:r>
            <a:r>
              <a:rPr lang="ko-KR" altLang="en-US" dirty="0" err="1"/>
              <a:t>크게함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빠른 이동</a:t>
            </a:r>
            <a:endParaRPr lang="en-US" altLang="ko-KR" dirty="0"/>
          </a:p>
          <a:p>
            <a:pPr lvl="2"/>
            <a:r>
              <a:rPr lang="ko-KR" altLang="en-US" dirty="0"/>
              <a:t>지금까지 많이 변화한 </a:t>
            </a:r>
            <a:r>
              <a:rPr lang="en-US" altLang="ko-KR" dirty="0"/>
              <a:t>weight </a:t>
            </a:r>
            <a:r>
              <a:rPr lang="ko-KR" altLang="en-US" dirty="0" err="1"/>
              <a:t>변화량</a:t>
            </a:r>
            <a:r>
              <a:rPr lang="ko-KR" altLang="en-US" dirty="0"/>
              <a:t> </a:t>
            </a:r>
            <a:r>
              <a:rPr lang="en-US" altLang="ko-KR" dirty="0"/>
              <a:t>(step </a:t>
            </a:r>
            <a:r>
              <a:rPr lang="en-US" altLang="ko-KR" dirty="0" err="1"/>
              <a:t>sizs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ko-KR" altLang="en-US" dirty="0" err="1"/>
              <a:t>작게함</a:t>
            </a:r>
            <a:r>
              <a:rPr lang="en-US" altLang="ko-KR" dirty="0"/>
              <a:t>=&gt; </a:t>
            </a:r>
            <a:r>
              <a:rPr lang="ko-KR" altLang="en-US" dirty="0"/>
              <a:t>미세 조정</a:t>
            </a:r>
            <a:endParaRPr lang="en-US" altLang="ko-KR" dirty="0"/>
          </a:p>
          <a:p>
            <a:pPr lvl="1"/>
            <a:r>
              <a:rPr lang="ko-KR" altLang="en-US" sz="2000" dirty="0"/>
              <a:t>학습이 오래 진행되면 </a:t>
            </a:r>
            <a:r>
              <a:rPr lang="en-US" altLang="ko-KR" sz="2000" dirty="0"/>
              <a:t>step size </a:t>
            </a:r>
            <a:r>
              <a:rPr lang="ko-KR" altLang="en-US" sz="2000" dirty="0"/>
              <a:t>가 너무 줄어들어</a:t>
            </a:r>
            <a:r>
              <a:rPr lang="en-US" altLang="ko-KR" sz="2000" dirty="0"/>
              <a:t> update </a:t>
            </a:r>
            <a:r>
              <a:rPr lang="ko-KR" altLang="en-US" sz="2000" dirty="0"/>
              <a:t>중단</a:t>
            </a:r>
            <a:endParaRPr lang="en-US" altLang="ko-KR" sz="2000" dirty="0"/>
          </a:p>
          <a:p>
            <a:pPr lvl="2"/>
            <a:r>
              <a:rPr lang="en-US" altLang="ko-KR" dirty="0" err="1"/>
              <a:t>RMSProp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AdaDelta</a:t>
            </a:r>
            <a:endParaRPr lang="en-US" altLang="ko-KR" dirty="0"/>
          </a:p>
          <a:p>
            <a:pPr marL="0" indent="0">
              <a:buNone/>
            </a:pP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r="54144"/>
          <a:stretch/>
        </p:blipFill>
        <p:spPr>
          <a:xfrm>
            <a:off x="3491880" y="2348880"/>
            <a:ext cx="1872208" cy="1017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9"/>
          <a:stretch/>
        </p:blipFill>
        <p:spPr>
          <a:xfrm>
            <a:off x="3077307" y="4941167"/>
            <a:ext cx="2497165" cy="19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Adaptive Momentum Estimation (2015)</a:t>
            </a:r>
          </a:p>
          <a:p>
            <a:pPr lvl="1"/>
            <a:r>
              <a:rPr lang="en-US" altLang="ko-KR" dirty="0"/>
              <a:t>Momentum + </a:t>
            </a:r>
            <a:r>
              <a:rPr lang="en-US" altLang="ko-KR" dirty="0" err="1"/>
              <a:t>AdaGrad</a:t>
            </a:r>
            <a:r>
              <a:rPr lang="en-US" altLang="ko-KR" dirty="0"/>
              <a:t> (</a:t>
            </a:r>
            <a:r>
              <a:rPr lang="en-US" altLang="ko-KR" dirty="0" err="1"/>
              <a:t>RMSProp</a:t>
            </a:r>
            <a:r>
              <a:rPr lang="en-US" altLang="ko-KR" dirty="0"/>
              <a:t>) </a:t>
            </a:r>
            <a:r>
              <a:rPr lang="ko-KR" altLang="en-US" dirty="0"/>
              <a:t>융합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2"/>
          <a:stretch/>
        </p:blipFill>
        <p:spPr>
          <a:xfrm>
            <a:off x="1979712" y="2326581"/>
            <a:ext cx="5184576" cy="39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Optimization </a:t>
            </a:r>
            <a:r>
              <a:rPr lang="ko-KR" altLang="en-US" dirty="0"/>
              <a:t>방법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38" y="1988840"/>
            <a:ext cx="4776323" cy="37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(ex) OR gate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(ex) XOR gate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263004" y="1703054"/>
            <a:ext cx="1561079" cy="2020760"/>
            <a:chOff x="2343535" y="3704439"/>
            <a:chExt cx="1561079" cy="2020760"/>
          </a:xfrm>
        </p:grpSpPr>
        <p:sp>
          <p:nvSpPr>
            <p:cNvPr id="8" name="타원 7"/>
            <p:cNvSpPr/>
            <p:nvPr/>
          </p:nvSpPr>
          <p:spPr>
            <a:xfrm>
              <a:off x="2413466" y="5365159"/>
              <a:ext cx="432048" cy="3600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1" t="23079" r="15791" b="9605"/>
            <a:stretch/>
          </p:blipFill>
          <p:spPr>
            <a:xfrm>
              <a:off x="2343535" y="3704439"/>
              <a:ext cx="1561079" cy="1332628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stCxn id="8" idx="7"/>
            </p:cNvCxnSpPr>
            <p:nvPr/>
          </p:nvCxnSpPr>
          <p:spPr>
            <a:xfrm flipV="1">
              <a:off x="2782242" y="4493449"/>
              <a:ext cx="637630" cy="9244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87824" y="48751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/>
                <a:t>b</a:t>
              </a:r>
              <a:endParaRPr lang="ko-KR" altLang="en-US" sz="12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90244" y="1783966"/>
                <a:ext cx="2887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=1.0,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44" y="1783966"/>
                <a:ext cx="288724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/오른쪽 화살표 13"/>
          <p:cNvSpPr/>
          <p:nvPr/>
        </p:nvSpPr>
        <p:spPr>
          <a:xfrm>
            <a:off x="4560636" y="2466961"/>
            <a:ext cx="576064" cy="153657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/>
          <a:stretch/>
        </p:blipFill>
        <p:spPr>
          <a:xfrm>
            <a:off x="211310" y="2036795"/>
            <a:ext cx="2515873" cy="154908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33" y="2263563"/>
            <a:ext cx="2088232" cy="7141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93" y="1941558"/>
            <a:ext cx="1826296" cy="164676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222654" y="4392745"/>
            <a:ext cx="1561079" cy="2020760"/>
            <a:chOff x="2343535" y="3704439"/>
            <a:chExt cx="1561079" cy="2020760"/>
          </a:xfrm>
        </p:grpSpPr>
        <p:sp>
          <p:nvSpPr>
            <p:cNvPr id="6" name="타원 5"/>
            <p:cNvSpPr/>
            <p:nvPr/>
          </p:nvSpPr>
          <p:spPr>
            <a:xfrm>
              <a:off x="2413466" y="5365159"/>
              <a:ext cx="432048" cy="36004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1" t="23079" r="15791" b="9605"/>
            <a:stretch/>
          </p:blipFill>
          <p:spPr>
            <a:xfrm>
              <a:off x="2343535" y="3704439"/>
              <a:ext cx="1561079" cy="1332628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>
              <a:stCxn id="6" idx="7"/>
            </p:cNvCxnSpPr>
            <p:nvPr/>
          </p:nvCxnSpPr>
          <p:spPr>
            <a:xfrm flipV="1">
              <a:off x="2782242" y="4493449"/>
              <a:ext cx="637630" cy="9244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87824" y="487516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/>
                <a:t>b</a:t>
              </a:r>
              <a:endParaRPr lang="ko-KR" altLang="en-US" sz="12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55845" y="4905170"/>
                <a:ext cx="2409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=??,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??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45" y="4905170"/>
                <a:ext cx="24092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/오른쪽 화살표 13"/>
          <p:cNvSpPr/>
          <p:nvPr/>
        </p:nvSpPr>
        <p:spPr>
          <a:xfrm>
            <a:off x="3827997" y="5541528"/>
            <a:ext cx="576064" cy="153657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1770" r="14182"/>
          <a:stretch/>
        </p:blipFill>
        <p:spPr>
          <a:xfrm>
            <a:off x="416764" y="4596603"/>
            <a:ext cx="1907321" cy="17597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85" y="4591043"/>
            <a:ext cx="2246033" cy="1751144"/>
          </a:xfrm>
          <a:prstGeom prst="rect">
            <a:avLst/>
          </a:prstGeom>
        </p:spPr>
      </p:pic>
      <p:sp>
        <p:nvSpPr>
          <p:cNvPr id="25" name="왼쪽/오른쪽 화살표 13">
            <a:extLst>
              <a:ext uri="{FF2B5EF4-FFF2-40B4-BE49-F238E27FC236}">
                <a16:creationId xmlns:a16="http://schemas.microsoft.com/office/drawing/2014/main" id="{9ACF2044-B355-89A2-8116-66E216F8FBDD}"/>
              </a:ext>
            </a:extLst>
          </p:cNvPr>
          <p:cNvSpPr/>
          <p:nvPr/>
        </p:nvSpPr>
        <p:spPr>
          <a:xfrm>
            <a:off x="4533700" y="5028098"/>
            <a:ext cx="576064" cy="153657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Trouble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/>
              <a:t>소실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gradient </a:t>
            </a:r>
            <a:r>
              <a:rPr lang="ko-KR" altLang="en-US" dirty="0"/>
              <a:t>값이 점점 작아짐</a:t>
            </a:r>
            <a:endParaRPr lang="en-US" altLang="ko-KR" dirty="0"/>
          </a:p>
          <a:p>
            <a:pPr lvl="1"/>
            <a:r>
              <a:rPr lang="en-US" altLang="ko-KR" dirty="0"/>
              <a:t>Weight update </a:t>
            </a:r>
            <a:r>
              <a:rPr lang="ko-KR" altLang="en-US" dirty="0"/>
              <a:t>중단 </a:t>
            </a:r>
            <a:r>
              <a:rPr lang="en-US" altLang="ko-KR" dirty="0"/>
              <a:t>=&gt; </a:t>
            </a:r>
            <a:r>
              <a:rPr lang="ko-KR" altLang="en-US" dirty="0"/>
              <a:t>학습 오차가 떨어지지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Gradient Exploding (</a:t>
            </a:r>
            <a:r>
              <a:rPr lang="ko-KR" altLang="en-US" dirty="0"/>
              <a:t>폭주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gradient </a:t>
            </a:r>
            <a:r>
              <a:rPr lang="ko-KR" altLang="en-US" dirty="0"/>
              <a:t>값이 점점 커짐</a:t>
            </a:r>
            <a:endParaRPr lang="en-US" altLang="ko-KR" dirty="0"/>
          </a:p>
          <a:p>
            <a:pPr lvl="1"/>
            <a:r>
              <a:rPr lang="ko-KR" altLang="en-US" dirty="0"/>
              <a:t>비정상적으로 큰 값으로 </a:t>
            </a:r>
            <a:r>
              <a:rPr lang="en-US" altLang="ko-KR" dirty="0"/>
              <a:t>Weight update =&gt; </a:t>
            </a:r>
            <a:r>
              <a:rPr lang="ko-KR" altLang="en-US" dirty="0"/>
              <a:t>발산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1760" y="4437112"/>
                <a:ext cx="2459263" cy="1371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>
                  <a:solidFill>
                    <a:srgbClr val="00B050"/>
                  </a:solidFill>
                </a:endParaRP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           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           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437112"/>
                <a:ext cx="2459263" cy="1371850"/>
              </a:xfrm>
              <a:prstGeom prst="rect">
                <a:avLst/>
              </a:prstGeom>
              <a:blipFill>
                <a:blip r:embed="rId2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085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Trouble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원인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X.Glorot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Y.Bengio</a:t>
            </a:r>
            <a:r>
              <a:rPr lang="en-US" altLang="ko-KR" sz="2000" dirty="0"/>
              <a:t>, 2010)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Activation function: sigmoid function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Weight initialization: </a:t>
            </a:r>
            <a:r>
              <a:rPr lang="ko-KR" altLang="en-US" dirty="0"/>
              <a:t>평균</a:t>
            </a:r>
            <a:r>
              <a:rPr lang="en-US" altLang="ko-KR" dirty="0"/>
              <a:t>=0, </a:t>
            </a:r>
            <a:r>
              <a:rPr lang="ko-KR" altLang="en-US" dirty="0"/>
              <a:t>분산</a:t>
            </a:r>
            <a:r>
              <a:rPr lang="en-US" altLang="ko-KR" dirty="0"/>
              <a:t>=1 </a:t>
            </a:r>
            <a:r>
              <a:rPr lang="ko-KR" altLang="en-US" dirty="0"/>
              <a:t>정규분포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lvl="1"/>
            <a:r>
              <a:rPr lang="ko-KR" altLang="en-US" dirty="0"/>
              <a:t>각 층에서 출력의 분산이 입력의 분산보다 큼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→ 상위 층으로 갈수록 활성화 </a:t>
            </a:r>
            <a:r>
              <a:rPr lang="ko-KR" altLang="en-US" dirty="0" err="1"/>
              <a:t>함수값이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수렴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→ 기울기 </a:t>
            </a:r>
            <a:r>
              <a:rPr lang="en-US" altLang="ko-KR" dirty="0"/>
              <a:t>(gradient ) 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에 가까워짐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→ </a:t>
            </a:r>
            <a:r>
              <a:rPr lang="ko-KR" altLang="en-US" dirty="0" err="1"/>
              <a:t>상위층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진행 시 </a:t>
            </a:r>
            <a:r>
              <a:rPr lang="ko-KR" altLang="en-US" dirty="0" err="1"/>
              <a:t>하위층에는</a:t>
            </a:r>
            <a:r>
              <a:rPr lang="ko-KR" altLang="en-US" dirty="0"/>
              <a:t> 오류 전파 안됨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weight update stop</a:t>
            </a:r>
          </a:p>
          <a:p>
            <a:pPr marL="914400" lvl="2" indent="0">
              <a:buNone/>
            </a:pPr>
            <a:r>
              <a:rPr lang="ko-KR" altLang="en-US" dirty="0"/>
              <a:t>→ 학습오차가 줄어들지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A5073-E47F-4963-9122-A969E87F1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7" t="13218" r="14945" b="14809"/>
          <a:stretch/>
        </p:blipFill>
        <p:spPr>
          <a:xfrm>
            <a:off x="4716016" y="4567138"/>
            <a:ext cx="339877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7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Trouble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en-US" altLang="ko-KR" sz="2000" dirty="0"/>
              <a:t>Activation Function: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r>
              <a:rPr lang="en-US" altLang="ko-KR" sz="2000" dirty="0"/>
              <a:t> </a:t>
            </a:r>
            <a:r>
              <a:rPr lang="ko-KR" altLang="en-US" sz="2000" dirty="0"/>
              <a:t>그 변종</a:t>
            </a:r>
            <a:endParaRPr lang="en-US" altLang="ko-KR" sz="2000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en-US" altLang="ko-KR" sz="2000" dirty="0"/>
              <a:t>Weight Initialization: Xavier, He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en-US" altLang="ko-KR" sz="2000" dirty="0"/>
              <a:t>Batch normalization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9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R" dirty="0"/>
              <a:t>Rectified Linear Unit</a:t>
            </a:r>
          </a:p>
          <a:p>
            <a:pPr lvl="1"/>
            <a:r>
              <a:rPr lang="en-US" altLang="ko-KR" dirty="0"/>
              <a:t>F(x) = max (0, x)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en-US" altLang="ko-KR" dirty="0"/>
              <a:t>Saturation </a:t>
            </a:r>
            <a:r>
              <a:rPr lang="ko-KR" altLang="en-US" dirty="0"/>
              <a:t>이 없다</a:t>
            </a:r>
            <a:endParaRPr lang="en-US" altLang="ko-KR" dirty="0"/>
          </a:p>
          <a:p>
            <a:pPr lvl="2"/>
            <a:r>
              <a:rPr lang="en-US" altLang="ko-KR" dirty="0"/>
              <a:t>Very computationally efficient</a:t>
            </a:r>
          </a:p>
          <a:p>
            <a:pPr lvl="2"/>
            <a:r>
              <a:rPr lang="en-US" altLang="ko-KR" dirty="0"/>
              <a:t>Converges much faster than sigmoid/</a:t>
            </a:r>
            <a:r>
              <a:rPr lang="en-US" altLang="ko-KR" dirty="0" err="1"/>
              <a:t>tanh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82923"/>
            <a:ext cx="2736304" cy="2099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6BA6D-7ADC-446E-9B7F-02D5E143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0" y="4725144"/>
            <a:ext cx="3471846" cy="12348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D88060-A1BA-4BF8-99A2-01F4F6DC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725144"/>
            <a:ext cx="3549941" cy="1284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FFE50-7614-4181-A934-E00CC32A50BC}"/>
              </a:ext>
            </a:extLst>
          </p:cNvPr>
          <p:cNvSpPr txBox="1"/>
          <p:nvPr/>
        </p:nvSpPr>
        <p:spPr>
          <a:xfrm>
            <a:off x="5868144" y="5959976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Exponential linear unit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232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3568" y="1700808"/>
            <a:ext cx="4320480" cy="4838104"/>
            <a:chOff x="1403647" y="1268760"/>
            <a:chExt cx="4928724" cy="5328592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268760"/>
              <a:ext cx="4928723" cy="4174357"/>
              <a:chOff x="1128963" y="1986582"/>
              <a:chExt cx="4928723" cy="417435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1363" y="5065453"/>
                <a:ext cx="4776323" cy="1095486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8963" y="1986582"/>
                <a:ext cx="4776323" cy="3563984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7" y="5420994"/>
              <a:ext cx="4535641" cy="1176358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3" b="20606"/>
          <a:stretch/>
        </p:blipFill>
        <p:spPr>
          <a:xfrm>
            <a:off x="5096824" y="4508775"/>
            <a:ext cx="3396242" cy="43071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1" name="오른쪽 화살표 10"/>
          <p:cNvSpPr/>
          <p:nvPr/>
        </p:nvSpPr>
        <p:spPr>
          <a:xfrm>
            <a:off x="4644008" y="4724135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64646" y="1872773"/>
            <a:ext cx="4114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Input layer: 1000 nodes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5 hidden layers: 100 nodes / layer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Activation function = sigmoid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B05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Weight </a:t>
            </a:r>
            <a:r>
              <a:rPr lang="ko-KR" altLang="en-US" dirty="0">
                <a:solidFill>
                  <a:srgbClr val="00B050"/>
                </a:solidFill>
              </a:rPr>
              <a:t>초기값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평균 </a:t>
            </a:r>
            <a:r>
              <a:rPr lang="en-US" altLang="ko-KR" dirty="0">
                <a:solidFill>
                  <a:srgbClr val="00B050"/>
                </a:solidFill>
              </a:rPr>
              <a:t>0 </a:t>
            </a:r>
            <a:r>
              <a:rPr lang="ko-KR" altLang="en-US" dirty="0">
                <a:solidFill>
                  <a:srgbClr val="00B050"/>
                </a:solidFill>
              </a:rPr>
              <a:t>인 정규분포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2"/>
            <a:r>
              <a:rPr lang="ko-KR" altLang="en-US" dirty="0">
                <a:solidFill>
                  <a:srgbClr val="00B050"/>
                </a:solidFill>
              </a:rPr>
              <a:t>분산 </a:t>
            </a:r>
            <a:r>
              <a:rPr lang="en-US" altLang="ko-KR" dirty="0">
                <a:solidFill>
                  <a:srgbClr val="00B050"/>
                </a:solidFill>
              </a:rPr>
              <a:t>= 1 or 0.01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133259"/>
            <a:ext cx="6824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YDVYGOStd12"/>
              </a:rPr>
              <a:t>은닉층의</a:t>
            </a:r>
            <a:r>
              <a:rPr lang="ko-KR" altLang="en-US" sz="2400" dirty="0">
                <a:solidFill>
                  <a:srgbClr val="000000"/>
                </a:solidFill>
                <a:latin typeface="YDVYGOStd12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YDVYGOStd12"/>
              </a:rPr>
              <a:t>출력값</a:t>
            </a:r>
            <a:r>
              <a:rPr lang="ko-KR" altLang="en-US" sz="2400" dirty="0">
                <a:solidFill>
                  <a:srgbClr val="000000"/>
                </a:solidFill>
                <a:latin typeface="YDVYGOStd12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YDVYGOStd12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YDVYGOStd12"/>
              </a:rPr>
              <a:t>활성화값</a:t>
            </a:r>
            <a:r>
              <a:rPr lang="en-US" altLang="ko-KR" sz="2400" dirty="0">
                <a:solidFill>
                  <a:srgbClr val="000000"/>
                </a:solidFill>
                <a:latin typeface="YDVYGOStd12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YDVYGOStd12"/>
              </a:rPr>
              <a:t>분포 </a:t>
            </a:r>
            <a:r>
              <a:rPr lang="en-US" altLang="ko-KR" sz="2400" dirty="0">
                <a:solidFill>
                  <a:srgbClr val="000000"/>
                </a:solidFill>
                <a:latin typeface="YDVYGOStd12"/>
              </a:rPr>
              <a:t>(histogram)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729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</a:t>
            </a:r>
            <a:r>
              <a:rPr lang="en-US" altLang="ko-KR" dirty="0" err="1"/>
              <a:t>Initialziation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YDVYGOStd12"/>
              </a:rPr>
              <a:t>Weight 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를 정규분포로 초기화할 때의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은닉층의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YDVYGOStd12"/>
              </a:rPr>
              <a:t>출력값</a:t>
            </a:r>
            <a:r>
              <a:rPr lang="ko-KR" altLang="en-US" dirty="0">
                <a:solidFill>
                  <a:srgbClr val="000000"/>
                </a:solidFill>
                <a:latin typeface="YDVYGOStd12"/>
              </a:rPr>
              <a:t> 분포 </a:t>
            </a:r>
            <a:r>
              <a:rPr lang="en-US" altLang="ko-KR" dirty="0">
                <a:solidFill>
                  <a:srgbClr val="000000"/>
                </a:solidFill>
                <a:latin typeface="YDVYGOStd12"/>
              </a:rPr>
              <a:t>(histogram)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17" y="2590149"/>
            <a:ext cx="5089165" cy="142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17" y="4365104"/>
            <a:ext cx="5107361" cy="13817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3945" y="30839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표준편차</a:t>
            </a:r>
            <a:r>
              <a:rPr lang="en-US" altLang="ko-KR" dirty="0">
                <a:solidFill>
                  <a:srgbClr val="00B050"/>
                </a:solidFill>
              </a:rPr>
              <a:t>=1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906" y="49037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표준편차</a:t>
            </a:r>
            <a:r>
              <a:rPr lang="en-US" altLang="ko-KR" dirty="0">
                <a:solidFill>
                  <a:srgbClr val="00B050"/>
                </a:solidFill>
              </a:rPr>
              <a:t>=0.01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9554" y="3083989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0 </a:t>
            </a:r>
            <a:r>
              <a:rPr lang="ko-KR" altLang="en-US" sz="1400" dirty="0">
                <a:solidFill>
                  <a:srgbClr val="00B050"/>
                </a:solidFill>
              </a:rPr>
              <a:t>또는 </a:t>
            </a:r>
            <a:r>
              <a:rPr lang="en-US" altLang="ko-KR" sz="1400" dirty="0">
                <a:solidFill>
                  <a:srgbClr val="00B050"/>
                </a:solidFill>
              </a:rPr>
              <a:t>1 </a:t>
            </a:r>
            <a:r>
              <a:rPr lang="ko-KR" altLang="en-US" sz="1400" dirty="0">
                <a:solidFill>
                  <a:srgbClr val="00B050"/>
                </a:solidFill>
              </a:rPr>
              <a:t>에 집중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>
                <a:solidFill>
                  <a:srgbClr val="00B050"/>
                </a:solidFill>
              </a:rPr>
              <a:t>→ 기울기 소실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1302" y="4796038"/>
            <a:ext cx="1720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0.5 </a:t>
            </a:r>
            <a:r>
              <a:rPr lang="ko-KR" altLang="en-US" sz="1400" dirty="0">
                <a:solidFill>
                  <a:srgbClr val="00B050"/>
                </a:solidFill>
              </a:rPr>
              <a:t>에 집중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>
                <a:solidFill>
                  <a:srgbClr val="00B050"/>
                </a:solidFill>
              </a:rPr>
              <a:t>→ 모든 </a:t>
            </a:r>
            <a:r>
              <a:rPr lang="en-US" altLang="ko-KR" sz="1400" dirty="0">
                <a:solidFill>
                  <a:srgbClr val="00B050"/>
                </a:solidFill>
              </a:rPr>
              <a:t>neuron </a:t>
            </a:r>
            <a:r>
              <a:rPr lang="ko-KR" altLang="en-US" sz="1400" dirty="0">
                <a:solidFill>
                  <a:srgbClr val="00B050"/>
                </a:solidFill>
              </a:rPr>
              <a:t>이 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 err="1">
                <a:solidFill>
                  <a:srgbClr val="00B050"/>
                </a:solidFill>
              </a:rPr>
              <a:t>유사값</a:t>
            </a:r>
            <a:r>
              <a:rPr lang="ko-KR" altLang="en-US" sz="1400" dirty="0">
                <a:solidFill>
                  <a:srgbClr val="00B050"/>
                </a:solidFill>
              </a:rPr>
              <a:t> 출력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>
                <a:solidFill>
                  <a:srgbClr val="00B050"/>
                </a:solidFill>
              </a:rPr>
              <a:t>→ 표현력 제한</a:t>
            </a:r>
          </a:p>
        </p:txBody>
      </p:sp>
    </p:spTree>
    <p:extLst>
      <p:ext uri="{BB962C8B-B14F-4D97-AF65-F5344CB8AC3E}">
        <p14:creationId xmlns:p14="http://schemas.microsoft.com/office/powerpoint/2010/main" val="3415436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Xavier (</a:t>
                </a:r>
                <a:r>
                  <a:rPr lang="en-US" altLang="ko-KR" dirty="0" err="1"/>
                  <a:t>Glorot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초기화  </a:t>
                </a:r>
                <a:r>
                  <a:rPr lang="en-US" altLang="ko-KR" dirty="0"/>
                  <a:t>(2010)</a:t>
                </a:r>
              </a:p>
              <a:p>
                <a:pPr lvl="1"/>
                <a:r>
                  <a:rPr lang="en-US" altLang="ko-KR" dirty="0"/>
                  <a:t>Activation </a:t>
                </a:r>
                <a:r>
                  <a:rPr lang="ko-KR" altLang="en-US" dirty="0"/>
                  <a:t>함수</a:t>
                </a:r>
                <a:r>
                  <a:rPr lang="en-US" altLang="ko-KR" dirty="0"/>
                  <a:t>: Sigmoid, </a:t>
                </a:r>
                <a:r>
                  <a:rPr lang="en-US" altLang="ko-KR" dirty="0" err="1"/>
                  <a:t>tanh</a:t>
                </a:r>
                <a:r>
                  <a:rPr lang="en-US" altLang="ko-KR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𝑓𝑎𝑛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 err="1"/>
                  <a:t>앞층의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노드</a:t>
                </a:r>
                <a:r>
                  <a:rPr lang="ko-KR" altLang="en-US" dirty="0"/>
                  <a:t> 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6" r="9836"/>
          <a:stretch/>
        </p:blipFill>
        <p:spPr>
          <a:xfrm>
            <a:off x="5436096" y="2626490"/>
            <a:ext cx="3080972" cy="1945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77" b="72802"/>
          <a:stretch/>
        </p:blipFill>
        <p:spPr>
          <a:xfrm>
            <a:off x="971600" y="3112668"/>
            <a:ext cx="4168561" cy="595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5"/>
          <a:stretch/>
        </p:blipFill>
        <p:spPr>
          <a:xfrm>
            <a:off x="1479758" y="4810194"/>
            <a:ext cx="6184483" cy="15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He </a:t>
                </a:r>
                <a:r>
                  <a:rPr lang="ko-KR" altLang="en-US" dirty="0"/>
                  <a:t>초기화 </a:t>
                </a:r>
                <a:r>
                  <a:rPr lang="en-US" altLang="ko-KR" dirty="0"/>
                  <a:t>(2015)</a:t>
                </a:r>
              </a:p>
              <a:p>
                <a:pPr lvl="1"/>
                <a:r>
                  <a:rPr lang="en-US" altLang="ko-KR" dirty="0"/>
                  <a:t>Activation function :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및 변종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,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𝑓𝑎𝑛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 err="1"/>
                  <a:t>앞층의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노드</a:t>
                </a:r>
                <a:r>
                  <a:rPr lang="ko-KR" altLang="en-US" dirty="0"/>
                  <a:t> 수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3C5CF8-A483-4997-83F9-E164764A0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"/>
          <a:stretch/>
        </p:blipFill>
        <p:spPr>
          <a:xfrm>
            <a:off x="3511930" y="2693733"/>
            <a:ext cx="4976823" cy="4149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823CF4-B08B-4BEB-B996-D802C02C3710}"/>
              </a:ext>
            </a:extLst>
          </p:cNvPr>
          <p:cNvSpPr txBox="1"/>
          <p:nvPr/>
        </p:nvSpPr>
        <p:spPr>
          <a:xfrm>
            <a:off x="249904" y="3435851"/>
            <a:ext cx="30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</a:rPr>
              <a:t>ReLU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사용 시 </a:t>
            </a:r>
            <a:r>
              <a:rPr lang="en-US" altLang="ko-KR" sz="1400" dirty="0">
                <a:solidFill>
                  <a:srgbClr val="00B050"/>
                </a:solidFill>
              </a:rPr>
              <a:t>weight </a:t>
            </a:r>
            <a:r>
              <a:rPr lang="ko-KR" altLang="en-US" sz="1400" dirty="0">
                <a:solidFill>
                  <a:srgbClr val="00B050"/>
                </a:solidFill>
              </a:rPr>
              <a:t>초기값에 따른</a:t>
            </a:r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dirty="0" err="1">
                <a:solidFill>
                  <a:srgbClr val="00B050"/>
                </a:solidFill>
              </a:rPr>
              <a:t>은닉층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출력값</a:t>
            </a:r>
            <a:r>
              <a:rPr lang="ko-KR" altLang="en-US" sz="1400" dirty="0">
                <a:solidFill>
                  <a:srgbClr val="00B050"/>
                </a:solidFill>
              </a:rPr>
              <a:t> 분포 </a:t>
            </a:r>
          </a:p>
        </p:txBody>
      </p:sp>
    </p:spTree>
    <p:extLst>
      <p:ext uri="{BB962C8B-B14F-4D97-AF65-F5344CB8AC3E}">
        <p14:creationId xmlns:p14="http://schemas.microsoft.com/office/powerpoint/2010/main" val="21742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 err="1"/>
              <a:t>데이터셋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/>
            <a:r>
              <a:rPr lang="en-US" altLang="ko-KR" dirty="0" err="1"/>
              <a:t>ReLU</a:t>
            </a:r>
            <a:r>
              <a:rPr lang="en-US" altLang="ko-KR" dirty="0"/>
              <a:t> function + He 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"/>
          <a:stretch/>
        </p:blipFill>
        <p:spPr>
          <a:xfrm>
            <a:off x="1891795" y="2662546"/>
            <a:ext cx="5360409" cy="39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6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Normalization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S.Loffe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C.Szegedy</a:t>
            </a:r>
            <a:r>
              <a:rPr lang="en-US" altLang="ko-KR" sz="2000" dirty="0"/>
              <a:t>, 2015)</a:t>
            </a:r>
          </a:p>
          <a:p>
            <a:pPr lvl="1"/>
            <a:r>
              <a:rPr lang="en-US" altLang="ko-KR" dirty="0"/>
              <a:t>Gradient vanishing/Exploding </a:t>
            </a:r>
            <a:r>
              <a:rPr lang="ko-KR" altLang="en-US" dirty="0"/>
              <a:t>방지 목적</a:t>
            </a:r>
            <a:endParaRPr lang="en-US" altLang="ko-KR" dirty="0"/>
          </a:p>
          <a:p>
            <a:pPr lvl="1"/>
            <a:r>
              <a:rPr lang="en-US" altLang="ko-KR" dirty="0"/>
              <a:t>Activation </a:t>
            </a:r>
            <a:r>
              <a:rPr lang="ko-KR" altLang="en-US" dirty="0"/>
              <a:t>함수 통과 전 또는 후 데이터 </a:t>
            </a:r>
            <a:r>
              <a:rPr lang="en-US" altLang="ko-KR" dirty="0"/>
              <a:t>‘</a:t>
            </a:r>
            <a:r>
              <a:rPr lang="ko-KR" altLang="en-US" dirty="0"/>
              <a:t>정규화</a:t>
            </a:r>
            <a:r>
              <a:rPr lang="en-US" altLang="ko-KR" dirty="0"/>
              <a:t>’</a:t>
            </a:r>
            <a:r>
              <a:rPr lang="ko-KR" altLang="en-US" dirty="0"/>
              <a:t> 과정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Mini-batch </a:t>
            </a:r>
            <a:r>
              <a:rPr lang="ko-KR" altLang="en-US" dirty="0"/>
              <a:t>단위로 정규화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= 1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/>
          <a:stretch/>
        </p:blipFill>
        <p:spPr>
          <a:xfrm>
            <a:off x="1509078" y="2672179"/>
            <a:ext cx="5457824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3"/>
          <a:stretch/>
        </p:blipFill>
        <p:spPr>
          <a:xfrm>
            <a:off x="1979712" y="4704095"/>
            <a:ext cx="1584176" cy="1245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90" b="-8731"/>
          <a:stretch/>
        </p:blipFill>
        <p:spPr>
          <a:xfrm>
            <a:off x="1907704" y="5970390"/>
            <a:ext cx="1432939" cy="287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31039" y="5949962"/>
                <a:ext cx="16139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scaling,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/>
                  <a:t>: shift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39" y="5949962"/>
                <a:ext cx="1613903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3922" r="-377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Multi-Layer Perceptron (MLP)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hidden layer</a:t>
            </a:r>
          </a:p>
          <a:p>
            <a:pPr lvl="1"/>
            <a:r>
              <a:rPr lang="en-US" altLang="ko-KR" dirty="0"/>
              <a:t>Nonlinear classification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(ex) XOR gate – 2 layers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4041293" y="2813671"/>
            <a:ext cx="576064" cy="153657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/>
          <a:stretch/>
        </p:blipFill>
        <p:spPr>
          <a:xfrm>
            <a:off x="812994" y="3377393"/>
            <a:ext cx="2665469" cy="17825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93826"/>
            <a:ext cx="3382808" cy="130908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78"/>
          <a:stretch/>
        </p:blipFill>
        <p:spPr>
          <a:xfrm>
            <a:off x="4924442" y="5033100"/>
            <a:ext cx="2376264" cy="13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6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3322712" cy="4857403"/>
          </a:xfrm>
        </p:spPr>
        <p:txBody>
          <a:bodyPr/>
          <a:lstStyle/>
          <a:p>
            <a:r>
              <a:rPr lang="ko-KR" altLang="en-US" dirty="0"/>
              <a:t>효과</a:t>
            </a:r>
            <a:endParaRPr lang="en-US" altLang="ko-KR" dirty="0"/>
          </a:p>
          <a:p>
            <a:pPr lvl="1"/>
            <a:r>
              <a:rPr lang="ko-KR" altLang="en-US" dirty="0"/>
              <a:t>학습속도 향상</a:t>
            </a:r>
            <a:endParaRPr lang="en-US" altLang="ko-KR" dirty="0"/>
          </a:p>
          <a:p>
            <a:pPr lvl="1"/>
            <a:r>
              <a:rPr lang="en-US" altLang="ko-KR" dirty="0"/>
              <a:t>Weight </a:t>
            </a:r>
            <a:r>
              <a:rPr lang="ko-KR" altLang="en-US" dirty="0"/>
              <a:t>초기값 영향이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5212"/>
            <a:ext cx="2856754" cy="2286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95" y="1458040"/>
            <a:ext cx="4927410" cy="50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6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Overfitting (</a:t>
            </a:r>
            <a:r>
              <a:rPr lang="ko-KR" altLang="en-US" dirty="0" err="1"/>
              <a:t>과적합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2000" dirty="0"/>
              <a:t>신경망이 훈련 데이터에 지나치게 적응</a:t>
            </a:r>
            <a:r>
              <a:rPr lang="en-US" altLang="ko-KR" sz="2000" dirty="0"/>
              <a:t>. </a:t>
            </a:r>
            <a:r>
              <a:rPr lang="ko-KR" altLang="en-US" sz="2000" dirty="0"/>
              <a:t>그 외의 데이터에는 대응하지 못하는 상태</a:t>
            </a:r>
            <a:endParaRPr lang="en-US" altLang="ko-KR" sz="2000" dirty="0"/>
          </a:p>
          <a:p>
            <a:pPr lvl="1"/>
            <a:r>
              <a:rPr lang="ko-KR" altLang="en-US" sz="2000" dirty="0"/>
              <a:t>원인</a:t>
            </a:r>
            <a:endParaRPr lang="en-US" altLang="ko-KR" sz="2000" dirty="0"/>
          </a:p>
          <a:p>
            <a:pPr lvl="2"/>
            <a:r>
              <a:rPr lang="ko-KR" altLang="en-US" sz="1800" dirty="0"/>
              <a:t>매개변수가 많고 표현력이 높은 모델</a:t>
            </a:r>
            <a:endParaRPr lang="en-US" altLang="ko-KR" sz="1800" dirty="0"/>
          </a:p>
          <a:p>
            <a:pPr lvl="2"/>
            <a:r>
              <a:rPr lang="ko-KR" altLang="en-US" sz="1800" dirty="0"/>
              <a:t>훈련데이터가 적음</a:t>
            </a:r>
            <a:endParaRPr lang="en-US" altLang="ko-KR" sz="1800" dirty="0"/>
          </a:p>
          <a:p>
            <a:pPr lvl="1"/>
            <a:r>
              <a:rPr lang="ko-KR" altLang="en-US" sz="2000" dirty="0"/>
              <a:t>예</a:t>
            </a:r>
            <a:endParaRPr lang="en-US" altLang="ko-KR" sz="2000" dirty="0"/>
          </a:p>
          <a:p>
            <a:pPr lvl="2"/>
            <a:r>
              <a:rPr lang="en-US" altLang="ko-KR" dirty="0"/>
              <a:t>7 layer network</a:t>
            </a:r>
          </a:p>
          <a:p>
            <a:pPr lvl="2"/>
            <a:r>
              <a:rPr lang="en-US" altLang="ko-KR" dirty="0"/>
              <a:t>100 neurons/layer,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2"/>
            <a:r>
              <a:rPr lang="en-US" altLang="ko-KR" dirty="0"/>
              <a:t>MNIST </a:t>
            </a:r>
            <a:r>
              <a:rPr lang="ko-KR" altLang="en-US" dirty="0" err="1"/>
              <a:t>데이터셋</a:t>
            </a:r>
            <a:r>
              <a:rPr lang="ko-KR" altLang="en-US" dirty="0"/>
              <a:t> </a:t>
            </a:r>
            <a:r>
              <a:rPr lang="en-US" altLang="ko-KR" dirty="0"/>
              <a:t>(60,000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training: 300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해결방안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Weight decay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Dropout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501008"/>
            <a:ext cx="29750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51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Decay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Decay (</a:t>
            </a:r>
            <a:r>
              <a:rPr lang="ko-KR" altLang="en-US" dirty="0"/>
              <a:t>가중치 감소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값이 커지는 것을 억제 </a:t>
            </a:r>
            <a:r>
              <a:rPr lang="en-US" altLang="ko-KR" dirty="0"/>
              <a:t>=&gt; overfitting </a:t>
            </a:r>
            <a:r>
              <a:rPr lang="ko-KR" altLang="en-US" dirty="0"/>
              <a:t>억제 효과</a:t>
            </a:r>
            <a:endParaRPr lang="en-US" altLang="ko-KR" dirty="0"/>
          </a:p>
          <a:p>
            <a:pPr lvl="1"/>
            <a:r>
              <a:rPr lang="en-US" altLang="ko-KR" dirty="0"/>
              <a:t>Loss function </a:t>
            </a:r>
            <a:r>
              <a:rPr lang="ko-KR" altLang="en-US" dirty="0"/>
              <a:t>에 </a:t>
            </a:r>
            <a:r>
              <a:rPr lang="en-US" altLang="ko-KR" dirty="0"/>
              <a:t>weight norm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2537550"/>
                <a:ext cx="327608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537550"/>
                <a:ext cx="3276089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3688" y="3328129"/>
                <a:ext cx="227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328129"/>
                <a:ext cx="2270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7983" y="3085120"/>
                <a:ext cx="3344442" cy="88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L2 norm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/>
                  <a:t>L1 norm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L∞ norm : max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3085120"/>
                <a:ext cx="3344442" cy="882934"/>
              </a:xfrm>
              <a:prstGeom prst="rect">
                <a:avLst/>
              </a:prstGeom>
              <a:blipFill rotWithShape="0">
                <a:blip r:embed="rId4"/>
                <a:stretch>
                  <a:fillRect l="-911" b="-7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92" y="4165952"/>
            <a:ext cx="3058035" cy="23685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9"/>
          <a:stretch/>
        </p:blipFill>
        <p:spPr>
          <a:xfrm>
            <a:off x="4644008" y="4165953"/>
            <a:ext cx="3225944" cy="236853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139952" y="515719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39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</a:p>
          <a:p>
            <a:pPr lvl="1"/>
            <a:r>
              <a:rPr lang="en-US" altLang="ko-KR" dirty="0"/>
              <a:t>Training </a:t>
            </a:r>
            <a:r>
              <a:rPr lang="ko-KR" altLang="en-US" dirty="0"/>
              <a:t>시</a:t>
            </a:r>
            <a:endParaRPr lang="en-US" altLang="ko-KR" dirty="0"/>
          </a:p>
          <a:p>
            <a:pPr lvl="2"/>
            <a:r>
              <a:rPr lang="en-US" altLang="ko-KR" dirty="0"/>
              <a:t>Dropout </a:t>
            </a:r>
            <a:r>
              <a:rPr lang="ko-KR" altLang="en-US" dirty="0"/>
              <a:t>비율 </a:t>
            </a:r>
            <a:r>
              <a:rPr lang="en-US" altLang="ko-KR" dirty="0"/>
              <a:t>(</a:t>
            </a:r>
            <a:r>
              <a:rPr lang="en-US" altLang="ko-KR" dirty="0" err="1"/>
              <a:t>dropout_ratio</a:t>
            </a:r>
            <a:r>
              <a:rPr lang="en-US" altLang="ko-KR" dirty="0"/>
              <a:t>) </a:t>
            </a:r>
            <a:r>
              <a:rPr lang="ko-KR" altLang="en-US" dirty="0"/>
              <a:t>에 해당하는 </a:t>
            </a:r>
            <a:r>
              <a:rPr lang="en-US" altLang="ko-KR" dirty="0"/>
              <a:t>neuron </a:t>
            </a:r>
            <a:r>
              <a:rPr lang="ko-KR" altLang="en-US" dirty="0"/>
              <a:t>은 학습에서 삭제</a:t>
            </a:r>
            <a:endParaRPr lang="en-US" altLang="ko-KR" dirty="0"/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시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neuron </a:t>
            </a:r>
            <a:r>
              <a:rPr lang="ko-KR" altLang="en-US" dirty="0"/>
              <a:t>의 출력에 </a:t>
            </a:r>
            <a:r>
              <a:rPr lang="en-US" altLang="ko-KR" dirty="0"/>
              <a:t>training </a:t>
            </a:r>
            <a:r>
              <a:rPr lang="ko-KR" altLang="en-US" dirty="0"/>
              <a:t>시 삭제 안 한 비율을 곱하여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30" y="3577819"/>
            <a:ext cx="4615202" cy="227266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9512" y="3499136"/>
            <a:ext cx="3969130" cy="2430027"/>
            <a:chOff x="991177" y="1453019"/>
            <a:chExt cx="3969130" cy="24300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77" y="1453019"/>
              <a:ext cx="3969130" cy="7766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77" y="2229633"/>
              <a:ext cx="3787604" cy="165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827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Dropout </a:t>
            </a:r>
            <a:r>
              <a:rPr lang="ko-KR" altLang="en-US" dirty="0"/>
              <a:t>의 효과</a:t>
            </a:r>
            <a:endParaRPr lang="en-US" altLang="ko-KR" dirty="0"/>
          </a:p>
          <a:p>
            <a:pPr lvl="1"/>
            <a:r>
              <a:rPr lang="en-US" altLang="ko-KR" sz="2000" dirty="0"/>
              <a:t>Ensemble learning </a:t>
            </a:r>
            <a:r>
              <a:rPr lang="ko-KR" altLang="en-US" sz="2000" dirty="0"/>
              <a:t>효과</a:t>
            </a:r>
            <a:endParaRPr lang="en-US" altLang="ko-KR" sz="2000" dirty="0"/>
          </a:p>
          <a:p>
            <a:pPr lvl="2"/>
            <a:r>
              <a:rPr lang="ko-KR" altLang="en-US" dirty="0"/>
              <a:t>개별적으로 학습시킨 여러 개의 모델 출력 활용</a:t>
            </a:r>
            <a:endParaRPr lang="en-US" altLang="ko-KR" dirty="0"/>
          </a:p>
          <a:p>
            <a:pPr lvl="1"/>
            <a:r>
              <a:rPr lang="en-US" altLang="ko-KR" dirty="0" err="1"/>
              <a:t>Tabu</a:t>
            </a:r>
            <a:r>
              <a:rPr lang="en-US" altLang="ko-KR" dirty="0"/>
              <a:t> search </a:t>
            </a:r>
            <a:r>
              <a:rPr lang="ko-KR" altLang="en-US" dirty="0"/>
              <a:t>효과</a:t>
            </a:r>
            <a:endParaRPr lang="en-US" altLang="ko-KR" dirty="0"/>
          </a:p>
          <a:p>
            <a:pPr lvl="2"/>
            <a:r>
              <a:rPr lang="en-US" altLang="ko-KR" dirty="0"/>
              <a:t>Hill-climbing (Gradient descent)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의한 </a:t>
            </a:r>
            <a:r>
              <a:rPr lang="en-US" altLang="ko-KR" dirty="0"/>
              <a:t>weight </a:t>
            </a:r>
            <a:r>
              <a:rPr lang="ko-KR" altLang="en-US" dirty="0"/>
              <a:t>탐색 개선 </a:t>
            </a:r>
            <a:r>
              <a:rPr lang="en-US" altLang="ko-KR" dirty="0"/>
              <a:t>=&gt; </a:t>
            </a:r>
            <a:r>
              <a:rPr lang="ko-KR" altLang="en-US" dirty="0"/>
              <a:t>탐색 공간 다변화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/>
          <a:stretch/>
        </p:blipFill>
        <p:spPr>
          <a:xfrm>
            <a:off x="1492913" y="3501008"/>
            <a:ext cx="6158174" cy="2100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632421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dropout_ratio</a:t>
            </a:r>
            <a:r>
              <a:rPr lang="en-US" altLang="ko-KR" dirty="0">
                <a:solidFill>
                  <a:srgbClr val="00B050"/>
                </a:solidFill>
              </a:rPr>
              <a:t>=0.15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5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Hyperparameter</a:t>
            </a:r>
            <a:r>
              <a:rPr lang="en-US" altLang="ko-KR" dirty="0"/>
              <a:t>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Hyperparameter</a:t>
            </a:r>
            <a:endParaRPr lang="en-US" altLang="ko-KR" dirty="0"/>
          </a:p>
          <a:p>
            <a:pPr lvl="1"/>
            <a:r>
              <a:rPr lang="en-US" altLang="ko-KR" dirty="0"/>
              <a:t>Layer </a:t>
            </a:r>
            <a:r>
              <a:rPr lang="ko-KR" altLang="en-US" dirty="0"/>
              <a:t>수</a:t>
            </a:r>
            <a:r>
              <a:rPr lang="en-US" altLang="ko-KR" dirty="0"/>
              <a:t>, neuron</a:t>
            </a:r>
            <a:r>
              <a:rPr lang="ko-KR" altLang="en-US" dirty="0"/>
              <a:t> 수</a:t>
            </a:r>
            <a:r>
              <a:rPr lang="en-US" altLang="ko-KR" dirty="0"/>
              <a:t>, batch</a:t>
            </a:r>
            <a:r>
              <a:rPr lang="ko-KR" altLang="en-US" dirty="0"/>
              <a:t> </a:t>
            </a:r>
            <a:r>
              <a:rPr lang="en-US" altLang="ko-KR" dirty="0"/>
              <a:t>size, …</a:t>
            </a:r>
          </a:p>
          <a:p>
            <a:pPr lvl="1"/>
            <a:r>
              <a:rPr lang="en-US" altLang="ko-KR" dirty="0"/>
              <a:t>Learning rate, momentum coefficient, …</a:t>
            </a:r>
          </a:p>
          <a:p>
            <a:pPr lvl="1"/>
            <a:r>
              <a:rPr lang="en-US" altLang="ko-KR" dirty="0"/>
              <a:t>Weight decay, dropout ratio, …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Training data vs. validation data vs. test data</a:t>
            </a:r>
          </a:p>
          <a:p>
            <a:pPr lvl="1"/>
            <a:r>
              <a:rPr lang="en-US" altLang="ko-KR" dirty="0"/>
              <a:t>Training data: weight </a:t>
            </a:r>
            <a:r>
              <a:rPr lang="ko-KR" altLang="en-US" dirty="0"/>
              <a:t>학습용</a:t>
            </a:r>
            <a:endParaRPr lang="en-US" altLang="ko-KR" dirty="0"/>
          </a:p>
          <a:p>
            <a:pPr lvl="1"/>
            <a:r>
              <a:rPr lang="en-US" altLang="ko-KR" dirty="0"/>
              <a:t>Validation data: </a:t>
            </a:r>
            <a:r>
              <a:rPr lang="en-US" altLang="ko-KR" dirty="0" err="1"/>
              <a:t>hyperparameter</a:t>
            </a:r>
            <a:r>
              <a:rPr lang="en-US" altLang="ko-KR" dirty="0"/>
              <a:t> </a:t>
            </a:r>
            <a:r>
              <a:rPr lang="ko-KR" altLang="en-US" dirty="0"/>
              <a:t>검증용</a:t>
            </a:r>
            <a:endParaRPr lang="en-US" altLang="ko-KR" dirty="0"/>
          </a:p>
          <a:p>
            <a:pPr lvl="1"/>
            <a:r>
              <a:rPr lang="en-US" altLang="ko-KR" dirty="0"/>
              <a:t>Teat data: </a:t>
            </a:r>
            <a:r>
              <a:rPr lang="ko-KR" altLang="en-US" dirty="0"/>
              <a:t>성능평가용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Hyperparameter</a:t>
            </a:r>
            <a:r>
              <a:rPr lang="en-US" altLang="ko-KR" dirty="0"/>
              <a:t>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4" y="1988840"/>
            <a:ext cx="5067573" cy="4277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28"/>
          <a:stretch/>
        </p:blipFill>
        <p:spPr>
          <a:xfrm>
            <a:off x="5299182" y="2360948"/>
            <a:ext cx="3168352" cy="8454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 r="17051"/>
          <a:stretch/>
        </p:blipFill>
        <p:spPr>
          <a:xfrm>
            <a:off x="5220072" y="5269502"/>
            <a:ext cx="3528392" cy="8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Activation function (</a:t>
                </a:r>
                <a:r>
                  <a:rPr lang="ko-KR" altLang="en-US" dirty="0"/>
                  <a:t>활성화 함수</a:t>
                </a:r>
                <a:r>
                  <a:rPr lang="en-US" altLang="ko-KR" dirty="0"/>
                  <a:t>):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860927" y="2322547"/>
            <a:ext cx="2030681" cy="1930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1" r="59158"/>
          <a:stretch/>
        </p:blipFill>
        <p:spPr>
          <a:xfrm>
            <a:off x="669091" y="4524602"/>
            <a:ext cx="1607385" cy="7707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9"/>
          <a:stretch/>
        </p:blipFill>
        <p:spPr>
          <a:xfrm>
            <a:off x="4301259" y="3281987"/>
            <a:ext cx="1837624" cy="4959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1"/>
          <a:stretch/>
        </p:blipFill>
        <p:spPr>
          <a:xfrm>
            <a:off x="6302843" y="2955602"/>
            <a:ext cx="1515264" cy="10944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1747659"/>
            <a:ext cx="1517913" cy="11052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5301208"/>
            <a:ext cx="1626320" cy="11495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68"/>
          <a:stretch/>
        </p:blipFill>
        <p:spPr>
          <a:xfrm>
            <a:off x="4354546" y="5642929"/>
            <a:ext cx="1440160" cy="4661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1241" y="4384953"/>
            <a:ext cx="1224136" cy="4183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1"/>
          <a:srcRect t="2362"/>
          <a:stretch/>
        </p:blipFill>
        <p:spPr>
          <a:xfrm>
            <a:off x="6346513" y="4189398"/>
            <a:ext cx="1471593" cy="967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54546" y="2089809"/>
                <a:ext cx="1731051" cy="504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546" y="2089809"/>
                <a:ext cx="1731051" cy="504305"/>
              </a:xfrm>
              <a:prstGeom prst="rect">
                <a:avLst/>
              </a:prstGeom>
              <a:blipFill rotWithShape="0">
                <a:blip r:embed="rId12"/>
                <a:stretch>
                  <a:fillRect l="-7042" t="-175904" b="-25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59805" y="2157295"/>
            <a:ext cx="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step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3276" y="328198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sigmoid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3488" y="440947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tanh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1191" y="5687259"/>
            <a:ext cx="57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relu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Multilayer Perceptron (</a:t>
            </a:r>
            <a:r>
              <a:rPr lang="en-US" altLang="ko-KR" dirty="0" err="1"/>
              <a:t>Rumelhart</a:t>
            </a:r>
            <a:r>
              <a:rPr lang="en-US" altLang="ko-KR" dirty="0"/>
              <a:t>, 1986)</a:t>
            </a:r>
          </a:p>
          <a:p>
            <a:pPr lvl="1"/>
            <a:r>
              <a:rPr lang="en-US" altLang="ko-KR" sz="1800" dirty="0"/>
              <a:t>Input</a:t>
            </a:r>
            <a:r>
              <a:rPr lang="ko-KR" altLang="en-US" sz="1800" dirty="0"/>
              <a:t> </a:t>
            </a:r>
            <a:r>
              <a:rPr lang="en-US" altLang="ko-KR" sz="1800" dirty="0"/>
              <a:t>layer (layer 0)</a:t>
            </a:r>
          </a:p>
          <a:p>
            <a:pPr lvl="1"/>
            <a:r>
              <a:rPr lang="en-US" altLang="ko-KR" sz="1800" dirty="0"/>
              <a:t>Hidden layers (layer 1, 2, ….)</a:t>
            </a:r>
          </a:p>
          <a:p>
            <a:pPr lvl="1"/>
            <a:r>
              <a:rPr lang="en-US" altLang="ko-KR" sz="1800" dirty="0"/>
              <a:t>Output layer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Picture 26" descr="Mlp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51022"/>
            <a:ext cx="2722016" cy="3223775"/>
          </a:xfrm>
          <a:prstGeom prst="rect">
            <a:avLst/>
          </a:prstGeom>
          <a:noFill/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355976" y="3284984"/>
          <a:ext cx="3859192" cy="273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2006280" imgH="1422360" progId="Equation.3">
                  <p:embed/>
                </p:oleObj>
              </mc:Choice>
              <mc:Fallback>
                <p:oleObj name="수식" r:id="rId3" imgW="2006280" imgH="142236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84984"/>
                        <a:ext cx="3859192" cy="273580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5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316416" cy="34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Feedforward computation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4" y="1988840"/>
            <a:ext cx="7011371" cy="388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E96DC-0C98-939F-BDBC-E8F90F723914}"/>
              </a:ext>
            </a:extLst>
          </p:cNvPr>
          <p:cNvSpPr txBox="1"/>
          <p:nvPr/>
        </p:nvSpPr>
        <p:spPr>
          <a:xfrm>
            <a:off x="2915816" y="20019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198A4-BE8E-43EF-EBB7-F8F61176FF97}"/>
              </a:ext>
            </a:extLst>
          </p:cNvPr>
          <p:cNvSpPr txBox="1"/>
          <p:nvPr/>
        </p:nvSpPr>
        <p:spPr>
          <a:xfrm>
            <a:off x="4139952" y="19888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642CA-DBD2-A575-0E4D-26342BADF8EF}"/>
              </a:ext>
            </a:extLst>
          </p:cNvPr>
          <p:cNvSpPr txBox="1"/>
          <p:nvPr/>
        </p:nvSpPr>
        <p:spPr>
          <a:xfrm>
            <a:off x="1619672" y="28529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X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92A0E-09EA-2526-8CF0-D765E947D55F}"/>
              </a:ext>
            </a:extLst>
          </p:cNvPr>
          <p:cNvSpPr txBox="1"/>
          <p:nvPr/>
        </p:nvSpPr>
        <p:spPr>
          <a:xfrm>
            <a:off x="6732240" y="278092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OUT</a:t>
            </a:r>
            <a:endParaRPr lang="ko-KR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2333E-FD63-FE18-6FC9-7AFF508D0634}"/>
                  </a:ext>
                </a:extLst>
              </p:cNvPr>
              <p:cNvSpPr txBox="1"/>
              <p:nvPr/>
            </p:nvSpPr>
            <p:spPr>
              <a:xfrm>
                <a:off x="1940887" y="6001024"/>
                <a:ext cx="1470980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2333E-FD63-FE18-6FC9-7AFF508D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87" y="6001024"/>
                <a:ext cx="1470980" cy="684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5BF8AD-45F6-8E54-19E1-3956F7C5EF9D}"/>
                  </a:ext>
                </a:extLst>
              </p:cNvPr>
              <p:cNvSpPr txBox="1"/>
              <p:nvPr/>
            </p:nvSpPr>
            <p:spPr>
              <a:xfrm>
                <a:off x="3615101" y="6001024"/>
                <a:ext cx="1428789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5BF8AD-45F6-8E54-19E1-3956F7C5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01" y="6001024"/>
                <a:ext cx="1428789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27AF24-2879-36EA-8902-98163C08100E}"/>
              </a:ext>
            </a:extLst>
          </p:cNvPr>
          <p:cNvSpPr txBox="1"/>
          <p:nvPr/>
        </p:nvSpPr>
        <p:spPr>
          <a:xfrm>
            <a:off x="5489244" y="20019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W3</a:t>
            </a:r>
            <a:endParaRPr lang="ko-KR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F8356-36F7-C568-4BA0-4DC4BC1AC8CA}"/>
                  </a:ext>
                </a:extLst>
              </p:cNvPr>
              <p:cNvSpPr txBox="1"/>
              <p:nvPr/>
            </p:nvSpPr>
            <p:spPr>
              <a:xfrm>
                <a:off x="5346136" y="5999817"/>
                <a:ext cx="939616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F8356-36F7-C568-4BA0-4DC4BC1A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36" y="5999817"/>
                <a:ext cx="939616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55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</a:p>
          <a:p>
            <a:pPr lvl="1"/>
            <a:r>
              <a:rPr lang="en-US" altLang="ko-KR" dirty="0"/>
              <a:t>Classification network </a:t>
            </a:r>
            <a:r>
              <a:rPr lang="ko-KR" altLang="en-US" dirty="0"/>
              <a:t>의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2014" r="26248" b="3894"/>
          <a:stretch/>
        </p:blipFill>
        <p:spPr>
          <a:xfrm>
            <a:off x="1835696" y="2420888"/>
            <a:ext cx="1711734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2" t="77630" r="36589"/>
          <a:stretch/>
        </p:blipFill>
        <p:spPr>
          <a:xfrm>
            <a:off x="4499992" y="2996952"/>
            <a:ext cx="1808895" cy="97210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01477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9732</TotalTime>
  <Words>1682</Words>
  <Application>Microsoft Office PowerPoint</Application>
  <PresentationFormat>화면 슬라이드 쇼(4:3)</PresentationFormat>
  <Paragraphs>435</Paragraphs>
  <Slides>46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YDVYGOStd12</vt:lpstr>
      <vt:lpstr>맑은 고딕</vt:lpstr>
      <vt:lpstr>바탕</vt:lpstr>
      <vt:lpstr>Arial</vt:lpstr>
      <vt:lpstr>Cambria Math</vt:lpstr>
      <vt:lpstr>Lucida Bright</vt:lpstr>
      <vt:lpstr>Wingdings</vt:lpstr>
      <vt:lpstr>Office 테마</vt:lpstr>
      <vt:lpstr>수식</vt:lpstr>
      <vt:lpstr>Neural Networks</vt:lpstr>
      <vt:lpstr>Perceptron</vt:lpstr>
      <vt:lpstr>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Multi-Layer Perceptron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Training MLP </vt:lpstr>
      <vt:lpstr>Deep Neural Network</vt:lpstr>
      <vt:lpstr>Weight Update</vt:lpstr>
      <vt:lpstr>Stochastic Gradient Descent</vt:lpstr>
      <vt:lpstr>Momentum</vt:lpstr>
      <vt:lpstr>AdaGrad</vt:lpstr>
      <vt:lpstr>Adam</vt:lpstr>
      <vt:lpstr>Weight Update</vt:lpstr>
      <vt:lpstr>Gradient Trouble</vt:lpstr>
      <vt:lpstr>Gradient Trouble</vt:lpstr>
      <vt:lpstr>Gradient Trouble</vt:lpstr>
      <vt:lpstr>Activation Function</vt:lpstr>
      <vt:lpstr>Weight Initialization</vt:lpstr>
      <vt:lpstr>Weight Initialziation</vt:lpstr>
      <vt:lpstr>Weight Initialization</vt:lpstr>
      <vt:lpstr>Weight Initialization</vt:lpstr>
      <vt:lpstr>Weight Initialization</vt:lpstr>
      <vt:lpstr>Batch Normalization</vt:lpstr>
      <vt:lpstr>Batch Normalization</vt:lpstr>
      <vt:lpstr>Overfitting</vt:lpstr>
      <vt:lpstr>Weight Decay</vt:lpstr>
      <vt:lpstr>Dropout</vt:lpstr>
      <vt:lpstr>Dropout</vt:lpstr>
      <vt:lpstr>Hyperparameter Optimization</vt:lpstr>
      <vt:lpstr>Hyperparameter Optimization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335</cp:revision>
  <cp:lastPrinted>2025-04-16T09:44:34Z</cp:lastPrinted>
  <dcterms:created xsi:type="dcterms:W3CDTF">2009-10-31T07:50:36Z</dcterms:created>
  <dcterms:modified xsi:type="dcterms:W3CDTF">2025-04-16T09:46:40Z</dcterms:modified>
</cp:coreProperties>
</file>