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8" r:id="rId2"/>
    <p:sldId id="282" r:id="rId3"/>
    <p:sldId id="267" r:id="rId4"/>
    <p:sldId id="288" r:id="rId5"/>
    <p:sldId id="289" r:id="rId6"/>
    <p:sldId id="290" r:id="rId7"/>
    <p:sldId id="256" r:id="rId8"/>
    <p:sldId id="291" r:id="rId9"/>
    <p:sldId id="292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6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8739C0C-AB16-40ED-8C5A-176A687DF9E4}" styleName="Normal Style 1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39DB40-7DE7-46ED-BBB9-22F33E5FE7EB}" styleName="Normal Style 1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E1AC179A-AAE8-4965-B83C-04088BF44C00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2"/>
              </a:solidFill>
            </a:ln>
          </a:top>
          <a:bottom>
            <a:ln w="2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2"/>
              </a:solidFill>
            </a:ln>
          </a:top>
          <a:bottom>
            <a:ln w="10000" cmpd="sng">
              <a:solidFill>
                <a:schemeClr val="accent2"/>
              </a:solidFill>
            </a:ln>
          </a:bottom>
        </a:tcBdr>
        <a:fill>
          <a:solidFill>
            <a:schemeClr val="accent2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BBCF0C9-1C79-4413-BDAC-4FF0CCA5B560}" styleName="Normal Style 1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03D64DA-AF10-459A-8A74-E98BE4F6B58D}" styleName="Generic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5">
                  <a:shade val="61000"/>
                  <a:satMod val="130000"/>
                </a:schemeClr>
              </a:gs>
              <a:gs pos="5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8C7C34EE-A80E-4234-8AE3-745E8258B0B7}" styleName="Normal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2"/>
              </a:solidFill>
            </a:ln>
          </a:left>
          <a:right>
            <a:ln w="40000" cmpd="sng">
              <a:solidFill>
                <a:schemeClr val="accent2"/>
              </a:solidFill>
            </a:ln>
          </a:right>
          <a:top>
            <a:ln w="40000" cmpd="sng">
              <a:solidFill>
                <a:schemeClr val="accent2"/>
              </a:solidFill>
            </a:ln>
          </a:top>
          <a:bottom>
            <a:ln w="400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2">
          <a:shade val="80000"/>
        </a:schemeClr>
      </a:tcTxStyle>
      <a:tcStyle>
        <a:tcBdr>
          <a:bottom>
            <a:ln w="35400" cmpd="sng">
              <a:solidFill>
                <a:schemeClr val="accent2">
                  <a:shade val="80000"/>
                </a:schemeClr>
              </a:solidFill>
            </a:ln>
          </a:bottom>
        </a:tcBdr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77221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orient="horz" pos="2157"/>
        <p:guide pos="6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90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7164F2B-5D49-274F-BCC8-26963CFA433A}" type="datetime1">
              <a:rPr kumimoji="1" lang="ko-KR" altLang="en-US"/>
              <a:pPr lvl="0">
                <a:defRPr/>
              </a:pPr>
              <a:t>2024-11-13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8DED18F-C091-9948-A83D-D46F7C43921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07664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DED18F-C091-9948-A83D-D46F7C43921E}" type="slidenum">
              <a:rPr kumimoji="1" lang="ko-KR" altLang="en-US" smtClean="0"/>
              <a:pPr lvl="0">
                <a:defRPr/>
              </a:pPr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257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F8DED18F-C091-9948-A83D-D46F7C43921E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296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kumimoji="0" lang="ko-KR" altLang="en-US" b="0" i="0" u="none" strike="noStrike" kern="1200" cap="none" spc="0" normalizeH="0" baseline="0" dirty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DED18F-C091-9948-A83D-D46F7C43921E}" type="slidenum">
              <a:rPr kumimoji="1" lang="ko-KR" altLang="en-US"/>
              <a:pPr lvl="0">
                <a:defRPr/>
              </a:pPr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923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B5F8D-5281-C4D8-A69E-A0F5FE01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9D06829D-7C95-338C-FDAB-D926DBB808D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75A544EB-858E-590E-48F1-9BFC33934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kumimoji="0" lang="ko-KR" altLang="en-US" b="0" i="0" u="none" strike="noStrike" kern="1200" cap="none" spc="0" normalizeH="0" baseline="0" dirty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0BE0F7D-41A6-B169-42C7-9B625C80EE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DED18F-C091-9948-A83D-D46F7C43921E}" type="slidenum">
              <a:rPr kumimoji="1" lang="ko-KR" altLang="en-US"/>
              <a:pPr lvl="0">
                <a:defRPr/>
              </a:pPr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7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6967B-326B-CD01-0C63-2DEDDF52B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2D0EAC13-D141-4F65-34D2-3B305138D1E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FF7F99B7-74A4-95C5-9A73-8DEE18EE3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kumimoji="0" lang="ko-KR" altLang="en-US" b="0" i="0" u="none" strike="noStrike" kern="1200" cap="none" spc="0" normalizeH="0" baseline="0" dirty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610AF799-D7BB-301C-4733-74696D9D0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DED18F-C091-9948-A83D-D46F7C43921E}" type="slidenum">
              <a:rPr kumimoji="1" lang="ko-KR" altLang="en-US"/>
              <a:pPr lvl="0">
                <a:defRPr/>
              </a:pPr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928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DED18F-C091-9948-A83D-D46F7C43921E}" type="slidenum">
              <a:rPr kumimoji="1" lang="ko-KR" altLang="en-US" smtClean="0"/>
              <a:pPr lvl="0">
                <a:defRPr/>
              </a:pPr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08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F5E43-14E3-3EFF-1FBF-E75963CFA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86ADE2-A273-25BF-2D2C-FCACC69236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27DA4A-07E9-EA9B-33C0-72EF47C88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1B492-B927-8AA3-0461-707905FFC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DED18F-C091-9948-A83D-D46F7C43921E}" type="slidenum">
              <a:rPr kumimoji="1" lang="ko-KR" altLang="en-US" smtClean="0"/>
              <a:pPr lvl="0">
                <a:defRPr/>
              </a:pPr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4911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0AB20-DB02-C1B1-CC00-C1C5A034C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151832-7EBF-6F1E-7AAD-558FB42FF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9841A8-BB54-EA3B-9006-B0D00A099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99A111-E8C7-3474-B2B8-4852285FB7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DED18F-C091-9948-A83D-D46F7C43921E}" type="slidenum">
              <a:rPr kumimoji="1" lang="ko-KR" altLang="en-US" smtClean="0"/>
              <a:pPr lvl="0">
                <a:defRPr/>
              </a:pPr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3593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8DED18F-C091-9948-A83D-D46F7C43921E}" type="slidenum">
              <a:rPr kumimoji="1" lang="ko-KR" altLang="en-US" smtClean="0"/>
              <a:pPr lvl="0">
                <a:defRPr/>
              </a:pPr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916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66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D72088-519B-F3A2-474A-9CDA29405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300" y="522681"/>
            <a:ext cx="2917371" cy="5678892"/>
          </a:xfrm>
          <a:prstGeom prst="rect">
            <a:avLst/>
          </a:prstGeom>
          <a:effectLst/>
        </p:spPr>
      </p:pic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EEFC2CD3-9D9A-F18F-3F2C-4E13DA585C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36281" y="785813"/>
            <a:ext cx="2383219" cy="5136016"/>
          </a:xfrm>
          <a:custGeom>
            <a:avLst/>
            <a:gdLst>
              <a:gd name="connsiteX0" fmla="*/ 532815 w 2383219"/>
              <a:gd name="connsiteY0" fmla="*/ 26 h 5136016"/>
              <a:gd name="connsiteX1" fmla="*/ 536190 w 2383219"/>
              <a:gd name="connsiteY1" fmla="*/ 1629 h 5136016"/>
              <a:gd name="connsiteX2" fmla="*/ 692526 w 2383219"/>
              <a:gd name="connsiteY2" fmla="*/ 193490 h 5136016"/>
              <a:gd name="connsiteX3" fmla="*/ 1693931 w 2383219"/>
              <a:gd name="connsiteY3" fmla="*/ 193490 h 5136016"/>
              <a:gd name="connsiteX4" fmla="*/ 1871865 w 2383219"/>
              <a:gd name="connsiteY4" fmla="*/ 17675 h 5136016"/>
              <a:gd name="connsiteX5" fmla="*/ 1871865 w 2383219"/>
              <a:gd name="connsiteY5" fmla="*/ 1237 h 5136016"/>
              <a:gd name="connsiteX6" fmla="*/ 2160080 w 2383219"/>
              <a:gd name="connsiteY6" fmla="*/ 1237 h 5136016"/>
              <a:gd name="connsiteX7" fmla="*/ 2383219 w 2383219"/>
              <a:gd name="connsiteY7" fmla="*/ 221722 h 5136016"/>
              <a:gd name="connsiteX8" fmla="*/ 2383219 w 2383219"/>
              <a:gd name="connsiteY8" fmla="*/ 4915532 h 5136016"/>
              <a:gd name="connsiteX9" fmla="*/ 2160080 w 2383219"/>
              <a:gd name="connsiteY9" fmla="*/ 5136016 h 5136016"/>
              <a:gd name="connsiteX10" fmla="*/ 223143 w 2383219"/>
              <a:gd name="connsiteY10" fmla="*/ 5136016 h 5136016"/>
              <a:gd name="connsiteX11" fmla="*/ 0 w 2383219"/>
              <a:gd name="connsiteY11" fmla="*/ 4915532 h 5136016"/>
              <a:gd name="connsiteX12" fmla="*/ 0 w 2383219"/>
              <a:gd name="connsiteY12" fmla="*/ 221722 h 5136016"/>
              <a:gd name="connsiteX13" fmla="*/ 223143 w 2383219"/>
              <a:gd name="connsiteY13" fmla="*/ 1237 h 5136016"/>
              <a:gd name="connsiteX14" fmla="*/ 514593 w 2383219"/>
              <a:gd name="connsiteY14" fmla="*/ 1237 h 5136016"/>
              <a:gd name="connsiteX15" fmla="*/ 532815 w 2383219"/>
              <a:gd name="connsiteY15" fmla="*/ 26 h 513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83219" h="5136016">
                <a:moveTo>
                  <a:pt x="532815" y="26"/>
                </a:moveTo>
                <a:cubicBezTo>
                  <a:pt x="534840" y="-108"/>
                  <a:pt x="536190" y="259"/>
                  <a:pt x="536190" y="1629"/>
                </a:cubicBezTo>
                <a:cubicBezTo>
                  <a:pt x="528090" y="117449"/>
                  <a:pt x="594257" y="193490"/>
                  <a:pt x="692526" y="193490"/>
                </a:cubicBezTo>
                <a:lnTo>
                  <a:pt x="1693931" y="193490"/>
                </a:lnTo>
                <a:cubicBezTo>
                  <a:pt x="1792200" y="193490"/>
                  <a:pt x="1871865" y="114774"/>
                  <a:pt x="1871865" y="17675"/>
                </a:cubicBezTo>
                <a:lnTo>
                  <a:pt x="1871865" y="1237"/>
                </a:lnTo>
                <a:lnTo>
                  <a:pt x="2160080" y="1237"/>
                </a:lnTo>
                <a:cubicBezTo>
                  <a:pt x="2283316" y="1237"/>
                  <a:pt x="2383219" y="99951"/>
                  <a:pt x="2383219" y="221722"/>
                </a:cubicBezTo>
                <a:lnTo>
                  <a:pt x="2383219" y="4915532"/>
                </a:lnTo>
                <a:cubicBezTo>
                  <a:pt x="2383219" y="5037302"/>
                  <a:pt x="2283316" y="5136016"/>
                  <a:pt x="2160080" y="5136016"/>
                </a:cubicBezTo>
                <a:lnTo>
                  <a:pt x="223143" y="5136016"/>
                </a:lnTo>
                <a:cubicBezTo>
                  <a:pt x="99904" y="5136016"/>
                  <a:pt x="0" y="5037302"/>
                  <a:pt x="0" y="4915532"/>
                </a:cubicBezTo>
                <a:lnTo>
                  <a:pt x="0" y="221722"/>
                </a:lnTo>
                <a:cubicBezTo>
                  <a:pt x="0" y="99951"/>
                  <a:pt x="99904" y="1237"/>
                  <a:pt x="223143" y="1237"/>
                </a:cubicBezTo>
                <a:lnTo>
                  <a:pt x="514593" y="1237"/>
                </a:lnTo>
                <a:cubicBezTo>
                  <a:pt x="514593" y="5346"/>
                  <a:pt x="526741" y="430"/>
                  <a:pt x="532815" y="26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</p:spPr>
        <p:txBody>
          <a:bodyPr wrap="square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0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24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853E96B-649C-3C43-F54D-BE4D56D5C1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5447" y="943763"/>
            <a:ext cx="4576903" cy="4771237"/>
          </a:xfrm>
          <a:custGeom>
            <a:avLst/>
            <a:gdLst>
              <a:gd name="connsiteX0" fmla="*/ 0 w 4753279"/>
              <a:gd name="connsiteY0" fmla="*/ 0 h 4882700"/>
              <a:gd name="connsiteX1" fmla="*/ 4206699 w 4753279"/>
              <a:gd name="connsiteY1" fmla="*/ 0 h 4882700"/>
              <a:gd name="connsiteX2" fmla="*/ 4753279 w 4753279"/>
              <a:gd name="connsiteY2" fmla="*/ 546580 h 4882700"/>
              <a:gd name="connsiteX3" fmla="*/ 4753279 w 4753279"/>
              <a:gd name="connsiteY3" fmla="*/ 4882700 h 4882700"/>
              <a:gd name="connsiteX4" fmla="*/ 546580 w 4753279"/>
              <a:gd name="connsiteY4" fmla="*/ 4882700 h 4882700"/>
              <a:gd name="connsiteX5" fmla="*/ 0 w 4753279"/>
              <a:gd name="connsiteY5" fmla="*/ 4336120 h 488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3279" h="4882700">
                <a:moveTo>
                  <a:pt x="0" y="0"/>
                </a:moveTo>
                <a:lnTo>
                  <a:pt x="4206699" y="0"/>
                </a:lnTo>
                <a:lnTo>
                  <a:pt x="4753279" y="546580"/>
                </a:lnTo>
                <a:lnTo>
                  <a:pt x="4753279" y="4882700"/>
                </a:lnTo>
                <a:lnTo>
                  <a:pt x="546580" y="4882700"/>
                </a:lnTo>
                <a:lnTo>
                  <a:pt x="0" y="433612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</p:spPr>
        <p:txBody>
          <a:bodyPr wrap="square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1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05DA56F-46B9-4C23-9091-B22F214268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4822" y="971550"/>
            <a:ext cx="4259178" cy="5162550"/>
          </a:xfrm>
          <a:custGeom>
            <a:avLst/>
            <a:gdLst>
              <a:gd name="connsiteX0" fmla="*/ 0 w 3840078"/>
              <a:gd name="connsiteY0" fmla="*/ 0 h 5162550"/>
              <a:gd name="connsiteX1" fmla="*/ 2926024 w 3840078"/>
              <a:gd name="connsiteY1" fmla="*/ 0 h 5162550"/>
              <a:gd name="connsiteX2" fmla="*/ 3840078 w 3840078"/>
              <a:gd name="connsiteY2" fmla="*/ 914054 h 5162550"/>
              <a:gd name="connsiteX3" fmla="*/ 3840078 w 3840078"/>
              <a:gd name="connsiteY3" fmla="*/ 5162550 h 5162550"/>
              <a:gd name="connsiteX4" fmla="*/ 914054 w 3840078"/>
              <a:gd name="connsiteY4" fmla="*/ 5162550 h 5162550"/>
              <a:gd name="connsiteX5" fmla="*/ 0 w 3840078"/>
              <a:gd name="connsiteY5" fmla="*/ 4248496 h 516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40078" h="5162550">
                <a:moveTo>
                  <a:pt x="0" y="0"/>
                </a:moveTo>
                <a:lnTo>
                  <a:pt x="2926024" y="0"/>
                </a:lnTo>
                <a:lnTo>
                  <a:pt x="3840078" y="914054"/>
                </a:lnTo>
                <a:lnTo>
                  <a:pt x="3840078" y="5162550"/>
                </a:lnTo>
                <a:lnTo>
                  <a:pt x="914054" y="5162550"/>
                </a:lnTo>
                <a:lnTo>
                  <a:pt x="0" y="4248496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</p:spPr>
        <p:txBody>
          <a:bodyPr wrap="square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6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BB6989-8DC3-3385-E210-5A60E6D271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6670" y="1993112"/>
            <a:ext cx="6953380" cy="4045739"/>
          </a:xfrm>
          <a:custGeom>
            <a:avLst/>
            <a:gdLst>
              <a:gd name="connsiteX0" fmla="*/ 0 w 6953380"/>
              <a:gd name="connsiteY0" fmla="*/ 0 h 4045739"/>
              <a:gd name="connsiteX1" fmla="*/ 5649196 w 6953380"/>
              <a:gd name="connsiteY1" fmla="*/ 0 h 4045739"/>
              <a:gd name="connsiteX2" fmla="*/ 6953380 w 6953380"/>
              <a:gd name="connsiteY2" fmla="*/ 1304184 h 4045739"/>
              <a:gd name="connsiteX3" fmla="*/ 6953380 w 6953380"/>
              <a:gd name="connsiteY3" fmla="*/ 4045739 h 4045739"/>
              <a:gd name="connsiteX4" fmla="*/ 1304184 w 6953380"/>
              <a:gd name="connsiteY4" fmla="*/ 4045739 h 4045739"/>
              <a:gd name="connsiteX5" fmla="*/ 0 w 6953380"/>
              <a:gd name="connsiteY5" fmla="*/ 2741555 h 404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53380" h="4045739">
                <a:moveTo>
                  <a:pt x="0" y="0"/>
                </a:moveTo>
                <a:lnTo>
                  <a:pt x="5649196" y="0"/>
                </a:lnTo>
                <a:lnTo>
                  <a:pt x="6953380" y="1304184"/>
                </a:lnTo>
                <a:lnTo>
                  <a:pt x="6953380" y="4045739"/>
                </a:lnTo>
                <a:lnTo>
                  <a:pt x="1304184" y="4045739"/>
                </a:lnTo>
                <a:lnTo>
                  <a:pt x="0" y="2741555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</p:spPr>
        <p:txBody>
          <a:bodyPr wrap="square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4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DDED45-2CBF-F4EB-7E4A-C5D3A084EF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9000" y="1003827"/>
            <a:ext cx="5370512" cy="2883203"/>
          </a:xfrm>
          <a:custGeom>
            <a:avLst/>
            <a:gdLst>
              <a:gd name="connsiteX0" fmla="*/ 0 w 5370512"/>
              <a:gd name="connsiteY0" fmla="*/ 0 h 2883203"/>
              <a:gd name="connsiteX1" fmla="*/ 4590779 w 5370512"/>
              <a:gd name="connsiteY1" fmla="*/ 0 h 2883203"/>
              <a:gd name="connsiteX2" fmla="*/ 5370512 w 5370512"/>
              <a:gd name="connsiteY2" fmla="*/ 779733 h 2883203"/>
              <a:gd name="connsiteX3" fmla="*/ 5370512 w 5370512"/>
              <a:gd name="connsiteY3" fmla="*/ 2883203 h 2883203"/>
              <a:gd name="connsiteX4" fmla="*/ 779733 w 5370512"/>
              <a:gd name="connsiteY4" fmla="*/ 2883203 h 2883203"/>
              <a:gd name="connsiteX5" fmla="*/ 0 w 5370512"/>
              <a:gd name="connsiteY5" fmla="*/ 2103470 h 2883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0512" h="2883203">
                <a:moveTo>
                  <a:pt x="0" y="0"/>
                </a:moveTo>
                <a:lnTo>
                  <a:pt x="4590779" y="0"/>
                </a:lnTo>
                <a:lnTo>
                  <a:pt x="5370512" y="779733"/>
                </a:lnTo>
                <a:lnTo>
                  <a:pt x="5370512" y="2883203"/>
                </a:lnTo>
                <a:lnTo>
                  <a:pt x="779733" y="2883203"/>
                </a:lnTo>
                <a:lnTo>
                  <a:pt x="0" y="210347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</p:spPr>
        <p:txBody>
          <a:bodyPr wrap="square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5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6759983-6B9D-9BA1-55DD-C593B5D25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8382" y="1082887"/>
            <a:ext cx="5512918" cy="2308323"/>
          </a:xfrm>
          <a:custGeom>
            <a:avLst/>
            <a:gdLst>
              <a:gd name="connsiteX0" fmla="*/ 410050 w 4513946"/>
              <a:gd name="connsiteY0" fmla="*/ 0 h 2308323"/>
              <a:gd name="connsiteX1" fmla="*/ 4513946 w 4513946"/>
              <a:gd name="connsiteY1" fmla="*/ 0 h 2308323"/>
              <a:gd name="connsiteX2" fmla="*/ 4513946 w 4513946"/>
              <a:gd name="connsiteY2" fmla="*/ 1898273 h 2308323"/>
              <a:gd name="connsiteX3" fmla="*/ 4103896 w 4513946"/>
              <a:gd name="connsiteY3" fmla="*/ 2308323 h 2308323"/>
              <a:gd name="connsiteX4" fmla="*/ 0 w 4513946"/>
              <a:gd name="connsiteY4" fmla="*/ 2308323 h 2308323"/>
              <a:gd name="connsiteX5" fmla="*/ 0 w 4513946"/>
              <a:gd name="connsiteY5" fmla="*/ 410050 h 2308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3946" h="2308323">
                <a:moveTo>
                  <a:pt x="410050" y="0"/>
                </a:moveTo>
                <a:lnTo>
                  <a:pt x="4513946" y="0"/>
                </a:lnTo>
                <a:lnTo>
                  <a:pt x="4513946" y="1898273"/>
                </a:lnTo>
                <a:lnTo>
                  <a:pt x="4103896" y="2308323"/>
                </a:lnTo>
                <a:lnTo>
                  <a:pt x="0" y="2308323"/>
                </a:lnTo>
                <a:lnTo>
                  <a:pt x="0" y="41005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</p:spPr>
        <p:txBody>
          <a:bodyPr wrap="square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B553D3-A833-797B-B851-9CBE9C64C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08916" y="817250"/>
            <a:ext cx="5458912" cy="3124202"/>
          </a:xfrm>
          <a:custGeom>
            <a:avLst/>
            <a:gdLst>
              <a:gd name="connsiteX0" fmla="*/ 495530 w 5458912"/>
              <a:gd name="connsiteY0" fmla="*/ 0 h 3124202"/>
              <a:gd name="connsiteX1" fmla="*/ 5458912 w 5458912"/>
              <a:gd name="connsiteY1" fmla="*/ 0 h 3124202"/>
              <a:gd name="connsiteX2" fmla="*/ 5458912 w 5458912"/>
              <a:gd name="connsiteY2" fmla="*/ 2628672 h 3124202"/>
              <a:gd name="connsiteX3" fmla="*/ 4963382 w 5458912"/>
              <a:gd name="connsiteY3" fmla="*/ 3124202 h 3124202"/>
              <a:gd name="connsiteX4" fmla="*/ 0 w 5458912"/>
              <a:gd name="connsiteY4" fmla="*/ 3124202 h 3124202"/>
              <a:gd name="connsiteX5" fmla="*/ 0 w 5458912"/>
              <a:gd name="connsiteY5" fmla="*/ 495530 h 312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58912" h="3124202">
                <a:moveTo>
                  <a:pt x="495530" y="0"/>
                </a:moveTo>
                <a:lnTo>
                  <a:pt x="5458912" y="0"/>
                </a:lnTo>
                <a:lnTo>
                  <a:pt x="5458912" y="2628672"/>
                </a:lnTo>
                <a:lnTo>
                  <a:pt x="4963382" y="3124202"/>
                </a:lnTo>
                <a:lnTo>
                  <a:pt x="0" y="3124202"/>
                </a:lnTo>
                <a:lnTo>
                  <a:pt x="0" y="495530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</p:spPr>
        <p:txBody>
          <a:bodyPr wrap="square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2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35CCD9C-258D-FF51-6EF9-CE143905CF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5989" y="1943642"/>
            <a:ext cx="2075064" cy="2541710"/>
          </a:xfrm>
          <a:custGeom>
            <a:avLst/>
            <a:gdLst>
              <a:gd name="connsiteX0" fmla="*/ 0 w 2075064"/>
              <a:gd name="connsiteY0" fmla="*/ 0 h 2541710"/>
              <a:gd name="connsiteX1" fmla="*/ 1729213 w 2075064"/>
              <a:gd name="connsiteY1" fmla="*/ 0 h 2541710"/>
              <a:gd name="connsiteX2" fmla="*/ 2075064 w 2075064"/>
              <a:gd name="connsiteY2" fmla="*/ 345851 h 2541710"/>
              <a:gd name="connsiteX3" fmla="*/ 2075064 w 2075064"/>
              <a:gd name="connsiteY3" fmla="*/ 2541710 h 2541710"/>
              <a:gd name="connsiteX4" fmla="*/ 345851 w 2075064"/>
              <a:gd name="connsiteY4" fmla="*/ 2541710 h 2541710"/>
              <a:gd name="connsiteX5" fmla="*/ 0 w 2075064"/>
              <a:gd name="connsiteY5" fmla="*/ 2195859 h 254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5064" h="2541710">
                <a:moveTo>
                  <a:pt x="0" y="0"/>
                </a:moveTo>
                <a:lnTo>
                  <a:pt x="1729213" y="0"/>
                </a:lnTo>
                <a:lnTo>
                  <a:pt x="2075064" y="345851"/>
                </a:lnTo>
                <a:lnTo>
                  <a:pt x="2075064" y="2541710"/>
                </a:lnTo>
                <a:lnTo>
                  <a:pt x="345851" y="2541710"/>
                </a:lnTo>
                <a:lnTo>
                  <a:pt x="0" y="2195859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</p:spPr>
        <p:txBody>
          <a:bodyPr wrap="square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1A52FA9-A110-3FCB-A53F-F3F1DB434B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94686" y="1943642"/>
            <a:ext cx="2075064" cy="2541710"/>
          </a:xfrm>
          <a:custGeom>
            <a:avLst/>
            <a:gdLst>
              <a:gd name="connsiteX0" fmla="*/ 0 w 2075064"/>
              <a:gd name="connsiteY0" fmla="*/ 0 h 2541710"/>
              <a:gd name="connsiteX1" fmla="*/ 1729213 w 2075064"/>
              <a:gd name="connsiteY1" fmla="*/ 0 h 2541710"/>
              <a:gd name="connsiteX2" fmla="*/ 2075064 w 2075064"/>
              <a:gd name="connsiteY2" fmla="*/ 345851 h 2541710"/>
              <a:gd name="connsiteX3" fmla="*/ 2075064 w 2075064"/>
              <a:gd name="connsiteY3" fmla="*/ 2541710 h 2541710"/>
              <a:gd name="connsiteX4" fmla="*/ 345851 w 2075064"/>
              <a:gd name="connsiteY4" fmla="*/ 2541710 h 2541710"/>
              <a:gd name="connsiteX5" fmla="*/ 0 w 2075064"/>
              <a:gd name="connsiteY5" fmla="*/ 2195859 h 254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5064" h="2541710">
                <a:moveTo>
                  <a:pt x="0" y="0"/>
                </a:moveTo>
                <a:lnTo>
                  <a:pt x="1729213" y="0"/>
                </a:lnTo>
                <a:lnTo>
                  <a:pt x="2075064" y="345851"/>
                </a:lnTo>
                <a:lnTo>
                  <a:pt x="2075064" y="2541710"/>
                </a:lnTo>
                <a:lnTo>
                  <a:pt x="345851" y="2541710"/>
                </a:lnTo>
                <a:lnTo>
                  <a:pt x="0" y="2195859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</p:spPr>
        <p:txBody>
          <a:bodyPr wrap="square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99AB767-FD46-0E6F-F5AF-BBA46E6E45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63383" y="1943642"/>
            <a:ext cx="2075064" cy="2541710"/>
          </a:xfrm>
          <a:custGeom>
            <a:avLst/>
            <a:gdLst>
              <a:gd name="connsiteX0" fmla="*/ 0 w 2075064"/>
              <a:gd name="connsiteY0" fmla="*/ 0 h 2541710"/>
              <a:gd name="connsiteX1" fmla="*/ 1729213 w 2075064"/>
              <a:gd name="connsiteY1" fmla="*/ 0 h 2541710"/>
              <a:gd name="connsiteX2" fmla="*/ 2075064 w 2075064"/>
              <a:gd name="connsiteY2" fmla="*/ 345851 h 2541710"/>
              <a:gd name="connsiteX3" fmla="*/ 2075064 w 2075064"/>
              <a:gd name="connsiteY3" fmla="*/ 2541710 h 2541710"/>
              <a:gd name="connsiteX4" fmla="*/ 345851 w 2075064"/>
              <a:gd name="connsiteY4" fmla="*/ 2541710 h 2541710"/>
              <a:gd name="connsiteX5" fmla="*/ 0 w 2075064"/>
              <a:gd name="connsiteY5" fmla="*/ 2195859 h 254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5064" h="2541710">
                <a:moveTo>
                  <a:pt x="0" y="0"/>
                </a:moveTo>
                <a:lnTo>
                  <a:pt x="1729213" y="0"/>
                </a:lnTo>
                <a:lnTo>
                  <a:pt x="2075064" y="345851"/>
                </a:lnTo>
                <a:lnTo>
                  <a:pt x="2075064" y="2541710"/>
                </a:lnTo>
                <a:lnTo>
                  <a:pt x="345851" y="2541710"/>
                </a:lnTo>
                <a:lnTo>
                  <a:pt x="0" y="2195859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</p:spPr>
        <p:txBody>
          <a:bodyPr wrap="square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1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BCA235-4B71-84E6-9729-1A29421DA387}"/>
              </a:ext>
            </a:extLst>
          </p:cNvPr>
          <p:cNvGrpSpPr/>
          <p:nvPr userDrawn="1"/>
        </p:nvGrpSpPr>
        <p:grpSpPr>
          <a:xfrm>
            <a:off x="6116592" y="282460"/>
            <a:ext cx="7213635" cy="6658897"/>
            <a:chOff x="524169" y="1662558"/>
            <a:chExt cx="4957762" cy="4651375"/>
          </a:xfrm>
          <a:effectLst/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27C5574-25A8-66AA-E820-DE9C87B19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169" y="1662558"/>
              <a:ext cx="4957762" cy="4651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799AD21-A35D-BDE2-BA7B-E90DB70613B8}"/>
                </a:ext>
              </a:extLst>
            </p:cNvPr>
            <p:cNvSpPr/>
            <p:nvPr/>
          </p:nvSpPr>
          <p:spPr>
            <a:xfrm>
              <a:off x="1062105" y="2272553"/>
              <a:ext cx="4020884" cy="22725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" panose="020F0502020204030203" pitchFamily="34" charset="0"/>
              </a:endParaRPr>
            </a:p>
          </p:txBody>
        </p:sp>
      </p:grp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25BC89-7C0C-F629-ECEA-3B2B735789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9275" y="1155700"/>
            <a:ext cx="5849938" cy="325278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</p:spPr>
        <p:txBody>
          <a:bodyPr wrap="square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0">
              <a:schemeClr val="accent2">
                <a:lumMod val="50000"/>
              </a:schemeClr>
            </a:gs>
            <a:gs pos="100000">
              <a:schemeClr val="accent2">
                <a:lumMod val="60000"/>
                <a:lumOff val="40000"/>
              </a:schemeClr>
            </a:gs>
            <a:gs pos="47000">
              <a:schemeClr val="accent4">
                <a:lumMod val="72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44;p93">
            <a:extLst>
              <a:ext uri="{FF2B5EF4-FFF2-40B4-BE49-F238E27FC236}">
                <a16:creationId xmlns:a16="http://schemas.microsoft.com/office/drawing/2014/main" id="{7E6467A6-C948-CD7F-08DA-6DE91058DF78}"/>
              </a:ext>
            </a:extLst>
          </p:cNvPr>
          <p:cNvSpPr/>
          <p:nvPr userDrawn="1"/>
        </p:nvSpPr>
        <p:spPr>
          <a:xfrm flipH="1">
            <a:off x="11423352" y="6256837"/>
            <a:ext cx="577115" cy="49952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D394FB5-01FA-3BC1-5A68-1AB55D961ABC}"/>
              </a:ext>
            </a:extLst>
          </p:cNvPr>
          <p:cNvSpPr txBox="1">
            <a:spLocks/>
          </p:cNvSpPr>
          <p:nvPr userDrawn="1"/>
        </p:nvSpPr>
        <p:spPr>
          <a:xfrm>
            <a:off x="162197" y="121939"/>
            <a:ext cx="1875246" cy="3286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b="0" i="0" dirty="0" err="1">
                <a:solidFill>
                  <a:schemeClr val="bg1"/>
                </a:solidFill>
                <a:latin typeface="+mj-lt"/>
              </a:rPr>
              <a:t>정권정</a:t>
            </a:r>
            <a:endParaRPr lang="en-US" sz="1400" b="0" i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6F333-6986-82FE-5142-5099E5DF9767}"/>
              </a:ext>
            </a:extLst>
          </p:cNvPr>
          <p:cNvSpPr txBox="1"/>
          <p:nvPr userDrawn="1"/>
        </p:nvSpPr>
        <p:spPr>
          <a:xfrm rot="10800000" flipV="1">
            <a:off x="11424695" y="6337320"/>
            <a:ext cx="57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1600" b="1" i="0" smtClean="0">
                <a:solidFill>
                  <a:schemeClr val="bg1"/>
                </a:solidFill>
                <a:effectLst/>
                <a:latin typeface="+mn-lt"/>
                <a:ea typeface="Open Sans Extrabold" panose="020B0906030804020204" pitchFamily="34" charset="0"/>
                <a:cs typeface="Arial" panose="020B0604020202020204" pitchFamily="34" charset="0"/>
              </a:rPr>
              <a:pPr algn="ctr">
                <a:lnSpc>
                  <a:spcPct val="100000"/>
                </a:lnSpc>
              </a:pPr>
              <a:t>‹#›</a:t>
            </a:fld>
            <a:endParaRPr lang="id-ID" sz="1600" b="1" i="0" dirty="0">
              <a:solidFill>
                <a:schemeClr val="bg1"/>
              </a:solidFill>
              <a:effectLst/>
              <a:latin typeface="+mn-lt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763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9" r:id="rId4"/>
    <p:sldLayoutId id="2147483665" r:id="rId5"/>
    <p:sldLayoutId id="2147483661" r:id="rId6"/>
    <p:sldLayoutId id="2147483662" r:id="rId7"/>
    <p:sldLayoutId id="2147483663" r:id="rId8"/>
    <p:sldLayoutId id="2147483664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75000"/>
              </a:schemeClr>
            </a:gs>
            <a:gs pos="0">
              <a:schemeClr val="accent1"/>
            </a:gs>
            <a:gs pos="100000">
              <a:schemeClr val="accent2">
                <a:lumMod val="60000"/>
                <a:lumOff val="40000"/>
              </a:schemeClr>
            </a:gs>
            <a:gs pos="47000">
              <a:schemeClr val="accent4">
                <a:lumMod val="72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599;p109">
            <a:extLst>
              <a:ext uri="{FF2B5EF4-FFF2-40B4-BE49-F238E27FC236}">
                <a16:creationId xmlns:a16="http://schemas.microsoft.com/office/drawing/2014/main" id="{3D8295A5-3F78-7602-E4AB-96553CCA9FBB}"/>
              </a:ext>
            </a:extLst>
          </p:cNvPr>
          <p:cNvSpPr/>
          <p:nvPr/>
        </p:nvSpPr>
        <p:spPr>
          <a:xfrm>
            <a:off x="1846745" y="1578238"/>
            <a:ext cx="6264867" cy="4041511"/>
          </a:xfrm>
          <a:prstGeom prst="snip2DiagRect">
            <a:avLst>
              <a:gd name="adj1" fmla="val 0"/>
              <a:gd name="adj2" fmla="val 15699"/>
            </a:avLst>
          </a:prstGeom>
          <a:solidFill>
            <a:srgbClr val="FFFFFF">
              <a:alpha val="1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7" name="Google Shape;603;p61">
            <a:extLst>
              <a:ext uri="{FF2B5EF4-FFF2-40B4-BE49-F238E27FC236}">
                <a16:creationId xmlns:a16="http://schemas.microsoft.com/office/drawing/2014/main" id="{D57CAC05-AFF0-E619-BD48-CBD39C8E0DF2}"/>
              </a:ext>
            </a:extLst>
          </p:cNvPr>
          <p:cNvGrpSpPr/>
          <p:nvPr/>
        </p:nvGrpSpPr>
        <p:grpSpPr>
          <a:xfrm rot="5400000">
            <a:off x="8973560" y="3675261"/>
            <a:ext cx="3573138" cy="1916938"/>
            <a:chOff x="773350" y="518000"/>
            <a:chExt cx="2757950" cy="1479600"/>
          </a:xfrm>
        </p:grpSpPr>
        <p:sp>
          <p:nvSpPr>
            <p:cNvPr id="8" name="Google Shape;604;p61">
              <a:extLst>
                <a:ext uri="{FF2B5EF4-FFF2-40B4-BE49-F238E27FC236}">
                  <a16:creationId xmlns:a16="http://schemas.microsoft.com/office/drawing/2014/main" id="{3FE73B16-5EDD-8209-4F3C-84C63AB1451B}"/>
                </a:ext>
              </a:extLst>
            </p:cNvPr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05;p61">
              <a:extLst>
                <a:ext uri="{FF2B5EF4-FFF2-40B4-BE49-F238E27FC236}">
                  <a16:creationId xmlns:a16="http://schemas.microsoft.com/office/drawing/2014/main" id="{67C54C18-1439-8AAA-CF26-D05723AA0FB5}"/>
                </a:ext>
              </a:extLst>
            </p:cNvPr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06;p61">
              <a:extLst>
                <a:ext uri="{FF2B5EF4-FFF2-40B4-BE49-F238E27FC236}">
                  <a16:creationId xmlns:a16="http://schemas.microsoft.com/office/drawing/2014/main" id="{F18C1A37-D483-F685-15AE-14FA3AD4F7A5}"/>
                </a:ext>
              </a:extLst>
            </p:cNvPr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590;p61">
            <a:extLst>
              <a:ext uri="{FF2B5EF4-FFF2-40B4-BE49-F238E27FC236}">
                <a16:creationId xmlns:a16="http://schemas.microsoft.com/office/drawing/2014/main" id="{99C1C053-F710-D8C3-7D07-FDB2F1B86C03}"/>
              </a:ext>
            </a:extLst>
          </p:cNvPr>
          <p:cNvSpPr/>
          <p:nvPr/>
        </p:nvSpPr>
        <p:spPr>
          <a:xfrm rot="10800000" flipH="1">
            <a:off x="-953809" y="4212582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itle 1"/>
          <p:cNvSpPr txBox="1"/>
          <p:nvPr/>
        </p:nvSpPr>
        <p:spPr>
          <a:xfrm>
            <a:off x="2490069" y="2003887"/>
            <a:ext cx="5320431" cy="22159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defRPr/>
            </a:pPr>
            <a:r>
              <a:rPr lang="ko-KR" altLang="en-US" sz="5400" b="1">
                <a:solidFill>
                  <a:schemeClr val="bg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  <a:cs typeface="맑은 고딕 Semilight"/>
              </a:rPr>
              <a:t>포트홀의 </a:t>
            </a:r>
          </a:p>
          <a:p>
            <a:pPr lvl="0" algn="l">
              <a:defRPr/>
            </a:pPr>
            <a:r>
              <a:rPr lang="ko-KR" altLang="en-US" sz="5400" b="1">
                <a:solidFill>
                  <a:schemeClr val="bg1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맑은 고딕"/>
                <a:ea typeface="맑은 고딕"/>
                <a:cs typeface="맑은 고딕 Semilight"/>
              </a:rPr>
              <a:t>발생 원인 분석</a:t>
            </a:r>
            <a:endParaRPr lang="en-US" sz="5400" b="1">
              <a:solidFill>
                <a:schemeClr val="bg1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맑은 고딕"/>
              <a:ea typeface="맑은 고딕"/>
              <a:cs typeface="맑은 고딕 Semilight"/>
            </a:endParaRPr>
          </a:p>
        </p:txBody>
      </p:sp>
      <p:grpSp>
        <p:nvGrpSpPr>
          <p:cNvPr id="2" name="Google Shape;600;p61">
            <a:extLst>
              <a:ext uri="{FF2B5EF4-FFF2-40B4-BE49-F238E27FC236}">
                <a16:creationId xmlns:a16="http://schemas.microsoft.com/office/drawing/2014/main" id="{6BAA3B0C-EF29-E85E-C4FF-58EF37BFB6A6}"/>
              </a:ext>
            </a:extLst>
          </p:cNvPr>
          <p:cNvGrpSpPr/>
          <p:nvPr/>
        </p:nvGrpSpPr>
        <p:grpSpPr>
          <a:xfrm>
            <a:off x="8764150" y="294394"/>
            <a:ext cx="3427850" cy="639375"/>
            <a:chOff x="1298650" y="3255600"/>
            <a:chExt cx="3427850" cy="639375"/>
          </a:xfrm>
        </p:grpSpPr>
        <p:sp>
          <p:nvSpPr>
            <p:cNvPr id="3" name="Google Shape;601;p61">
              <a:extLst>
                <a:ext uri="{FF2B5EF4-FFF2-40B4-BE49-F238E27FC236}">
                  <a16:creationId xmlns:a16="http://schemas.microsoft.com/office/drawing/2014/main" id="{8E2DE9AA-F09E-91C8-D33E-D5EDBCD32989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602;p61">
              <a:extLst>
                <a:ext uri="{FF2B5EF4-FFF2-40B4-BE49-F238E27FC236}">
                  <a16:creationId xmlns:a16="http://schemas.microsoft.com/office/drawing/2014/main" id="{F342A2CE-42DD-A9EF-1EE5-1E4B91BCBAFE}"/>
                </a:ext>
              </a:extLst>
            </p:cNvPr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52;p69">
            <a:extLst>
              <a:ext uri="{FF2B5EF4-FFF2-40B4-BE49-F238E27FC236}">
                <a16:creationId xmlns:a16="http://schemas.microsoft.com/office/drawing/2014/main" id="{59FAE9DF-F218-B0B1-91D4-548DDAC93297}"/>
              </a:ext>
            </a:extLst>
          </p:cNvPr>
          <p:cNvGrpSpPr/>
          <p:nvPr/>
        </p:nvGrpSpPr>
        <p:grpSpPr>
          <a:xfrm rot="5400000">
            <a:off x="143548" y="3397026"/>
            <a:ext cx="1163678" cy="63948"/>
            <a:chOff x="3779200" y="1371600"/>
            <a:chExt cx="1992600" cy="109500"/>
          </a:xfrm>
        </p:grpSpPr>
        <p:sp>
          <p:nvSpPr>
            <p:cNvPr id="12" name="Google Shape;753;p69">
              <a:extLst>
                <a:ext uri="{FF2B5EF4-FFF2-40B4-BE49-F238E27FC236}">
                  <a16:creationId xmlns:a16="http://schemas.microsoft.com/office/drawing/2014/main" id="{60675337-4425-9F99-CF64-93EC6F6014B3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54;p69">
              <a:extLst>
                <a:ext uri="{FF2B5EF4-FFF2-40B4-BE49-F238E27FC236}">
                  <a16:creationId xmlns:a16="http://schemas.microsoft.com/office/drawing/2014/main" id="{3851C6F2-8E4E-1843-5C6B-5CF4CA48418C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5;p69">
              <a:extLst>
                <a:ext uri="{FF2B5EF4-FFF2-40B4-BE49-F238E27FC236}">
                  <a16:creationId xmlns:a16="http://schemas.microsoft.com/office/drawing/2014/main" id="{569A489C-785F-8E64-A765-67EB22D95EAA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56;p69">
              <a:extLst>
                <a:ext uri="{FF2B5EF4-FFF2-40B4-BE49-F238E27FC236}">
                  <a16:creationId xmlns:a16="http://schemas.microsoft.com/office/drawing/2014/main" id="{898C58C0-3CBD-9EFE-4AE0-C637049530A5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57;p69">
              <a:extLst>
                <a:ext uri="{FF2B5EF4-FFF2-40B4-BE49-F238E27FC236}">
                  <a16:creationId xmlns:a16="http://schemas.microsoft.com/office/drawing/2014/main" id="{FEFB6BC7-8996-DEB8-140E-30A7273AE7A8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8;p69">
              <a:extLst>
                <a:ext uri="{FF2B5EF4-FFF2-40B4-BE49-F238E27FC236}">
                  <a16:creationId xmlns:a16="http://schemas.microsoft.com/office/drawing/2014/main" id="{82057ED0-A5D6-F04B-844C-B02BF0B3B988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759;p69">
            <a:extLst>
              <a:ext uri="{FF2B5EF4-FFF2-40B4-BE49-F238E27FC236}">
                <a16:creationId xmlns:a16="http://schemas.microsoft.com/office/drawing/2014/main" id="{DC833F4F-C982-0637-6ED5-096B93536E8F}"/>
              </a:ext>
            </a:extLst>
          </p:cNvPr>
          <p:cNvGrpSpPr/>
          <p:nvPr/>
        </p:nvGrpSpPr>
        <p:grpSpPr>
          <a:xfrm rot="5400000">
            <a:off x="390573" y="3397026"/>
            <a:ext cx="1163678" cy="63948"/>
            <a:chOff x="3779200" y="1371600"/>
            <a:chExt cx="1992600" cy="109500"/>
          </a:xfrm>
        </p:grpSpPr>
        <p:sp>
          <p:nvSpPr>
            <p:cNvPr id="19" name="Google Shape;760;p69">
              <a:extLst>
                <a:ext uri="{FF2B5EF4-FFF2-40B4-BE49-F238E27FC236}">
                  <a16:creationId xmlns:a16="http://schemas.microsoft.com/office/drawing/2014/main" id="{764B8125-2A1C-E6D5-39B3-27F043913647}"/>
                </a:ext>
              </a:extLst>
            </p:cNvPr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1;p69">
              <a:extLst>
                <a:ext uri="{FF2B5EF4-FFF2-40B4-BE49-F238E27FC236}">
                  <a16:creationId xmlns:a16="http://schemas.microsoft.com/office/drawing/2014/main" id="{5639C90E-1C1E-51E9-E772-5B35AA3DEBB2}"/>
                </a:ext>
              </a:extLst>
            </p:cNvPr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2;p69">
              <a:extLst>
                <a:ext uri="{FF2B5EF4-FFF2-40B4-BE49-F238E27FC236}">
                  <a16:creationId xmlns:a16="http://schemas.microsoft.com/office/drawing/2014/main" id="{42E76A2A-83E1-1C14-4AA6-06DD0FB52DF3}"/>
                </a:ext>
              </a:extLst>
            </p:cNvPr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3;p69">
              <a:extLst>
                <a:ext uri="{FF2B5EF4-FFF2-40B4-BE49-F238E27FC236}">
                  <a16:creationId xmlns:a16="http://schemas.microsoft.com/office/drawing/2014/main" id="{073C7DE2-44EE-0019-3091-4D2D6C79D1C1}"/>
                </a:ext>
              </a:extLst>
            </p:cNvPr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4;p69">
              <a:extLst>
                <a:ext uri="{FF2B5EF4-FFF2-40B4-BE49-F238E27FC236}">
                  <a16:creationId xmlns:a16="http://schemas.microsoft.com/office/drawing/2014/main" id="{85251F66-1C30-B5ED-6062-EAC0EF823335}"/>
                </a:ext>
              </a:extLst>
            </p:cNvPr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5;p69">
              <a:extLst>
                <a:ext uri="{FF2B5EF4-FFF2-40B4-BE49-F238E27FC236}">
                  <a16:creationId xmlns:a16="http://schemas.microsoft.com/office/drawing/2014/main" id="{CC35DEE4-9A4E-7174-5E0F-9A053015E88E}"/>
                </a:ext>
              </a:extLst>
            </p:cNvPr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3617;p110">
            <a:extLst>
              <a:ext uri="{FF2B5EF4-FFF2-40B4-BE49-F238E27FC236}">
                <a16:creationId xmlns:a16="http://schemas.microsoft.com/office/drawing/2014/main" id="{45961254-09FD-C53C-B9BF-C4CCAC0087CD}"/>
              </a:ext>
            </a:extLst>
          </p:cNvPr>
          <p:cNvGrpSpPr/>
          <p:nvPr/>
        </p:nvGrpSpPr>
        <p:grpSpPr>
          <a:xfrm rot="5400000" flipH="1">
            <a:off x="-2269662" y="3093066"/>
            <a:ext cx="6548096" cy="981770"/>
            <a:chOff x="-563775" y="4390551"/>
            <a:chExt cx="4450758" cy="667311"/>
          </a:xfrm>
        </p:grpSpPr>
        <p:sp>
          <p:nvSpPr>
            <p:cNvPr id="27" name="Google Shape;3618;p110">
              <a:extLst>
                <a:ext uri="{FF2B5EF4-FFF2-40B4-BE49-F238E27FC236}">
                  <a16:creationId xmlns:a16="http://schemas.microsoft.com/office/drawing/2014/main" id="{901D7152-F046-9D74-3D57-85C3A749173A}"/>
                </a:ext>
              </a:extLst>
            </p:cNvPr>
            <p:cNvSpPr/>
            <p:nvPr/>
          </p:nvSpPr>
          <p:spPr>
            <a:xfrm>
              <a:off x="-563775" y="4390551"/>
              <a:ext cx="4266185" cy="564197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619;p110">
              <a:extLst>
                <a:ext uri="{FF2B5EF4-FFF2-40B4-BE49-F238E27FC236}">
                  <a16:creationId xmlns:a16="http://schemas.microsoft.com/office/drawing/2014/main" id="{91DD1132-E330-5D16-D0DB-E351C90FAEAE}"/>
                </a:ext>
              </a:extLst>
            </p:cNvPr>
            <p:cNvSpPr/>
            <p:nvPr/>
          </p:nvSpPr>
          <p:spPr>
            <a:xfrm>
              <a:off x="3702408" y="4873287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32781" y="4564618"/>
            <a:ext cx="5007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rgbClr val="FFFFFF"/>
                </a:solidFill>
                <a:effectLst/>
                <a:latin typeface="맑은 고딕 Semilight"/>
                <a:ea typeface="맑은 고딕 Semilight"/>
                <a:cs typeface="맑은 고딕 Semilight"/>
              </a:rPr>
              <a:t>어프렌티스 프로젝트</a:t>
            </a:r>
          </a:p>
          <a:p>
            <a:pPr lvl="0">
              <a:defRPr/>
            </a:pPr>
            <a:r>
              <a:rPr lang="en-US" altLang="ko-KR" sz="2000" b="1">
                <a:solidFill>
                  <a:srgbClr val="FFFFFF"/>
                </a:solidFill>
                <a:effectLst/>
                <a:latin typeface="맑은 고딕 Semilight"/>
                <a:ea typeface="맑은 고딕 Semilight"/>
                <a:cs typeface="맑은 고딕 Semilight"/>
              </a:rPr>
              <a:t>2024 </a:t>
            </a:r>
            <a:r>
              <a:rPr lang="ko-KR" altLang="en-US" sz="2000" b="1">
                <a:solidFill>
                  <a:srgbClr val="FFFFFF"/>
                </a:solidFill>
                <a:latin typeface="맑은 고딕 Semilight"/>
                <a:ea typeface="맑은 고딕 Semilight"/>
                <a:cs typeface="맑은 고딕 Semilight"/>
              </a:rPr>
              <a:t>산업인공지능학과</a:t>
            </a:r>
            <a:endParaRPr lang="ko-KR" altLang="en-US" sz="2000" b="1">
              <a:solidFill>
                <a:srgbClr val="FFFFFF"/>
              </a:solidFill>
              <a:effectLst/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764150" y="3286270"/>
            <a:ext cx="1717504" cy="1512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en-US" altLang="ko-KR" sz="1200" b="1">
                <a:solidFill>
                  <a:schemeClr val="bg1"/>
                </a:solidFill>
                <a:effectLst/>
                <a:latin typeface="맑은 고딕 Semilight"/>
                <a:ea typeface="맑은 고딕 Semilight"/>
                <a:cs typeface="맑은 고딕 Semilight"/>
              </a:rPr>
              <a:t># </a:t>
            </a:r>
            <a:r>
              <a:rPr lang="ko-KR" altLang="en-US" sz="1200" b="1">
                <a:solidFill>
                  <a:schemeClr val="bg1"/>
                </a:solidFill>
                <a:effectLst/>
                <a:latin typeface="맑은 고딕 Semilight"/>
                <a:ea typeface="맑은 고딕 Semilight"/>
                <a:cs typeface="맑은 고딕 Semilight"/>
              </a:rPr>
              <a:t>도로 파임 현상</a:t>
            </a:r>
            <a:br>
              <a:rPr lang="ko-KR" altLang="en-US" sz="1200" b="1">
                <a:solidFill>
                  <a:schemeClr val="bg1"/>
                </a:solidFill>
                <a:ea typeface="맑은 고딕 Semilight"/>
                <a:cs typeface="맑은 고딕 Semilight"/>
              </a:rPr>
            </a:br>
            <a:r>
              <a:rPr lang="en-US" altLang="ko-KR" sz="1200" b="1">
                <a:solidFill>
                  <a:schemeClr val="bg1"/>
                </a:solidFill>
                <a:effectLst/>
                <a:latin typeface="맑은 고딕 Semilight"/>
                <a:ea typeface="맑은 고딕 Semilight"/>
                <a:cs typeface="맑은 고딕 Semilight"/>
              </a:rPr>
              <a:t># </a:t>
            </a:r>
            <a:r>
              <a:rPr lang="ko-KR" altLang="en-US" sz="1200" b="1">
                <a:solidFill>
                  <a:schemeClr val="bg1"/>
                </a:solidFill>
                <a:effectLst/>
                <a:latin typeface="맑은 고딕 Semilight"/>
                <a:ea typeface="맑은 고딕 Semilight"/>
                <a:cs typeface="맑은 고딕 Semilight"/>
              </a:rPr>
              <a:t>강수량</a:t>
            </a:r>
            <a:br>
              <a:rPr lang="ko-KR" altLang="en-US" sz="1200" b="1">
                <a:solidFill>
                  <a:schemeClr val="bg1"/>
                </a:solidFill>
                <a:ea typeface="맑은 고딕 Semilight"/>
                <a:cs typeface="맑은 고딕 Semilight"/>
              </a:rPr>
            </a:br>
            <a:r>
              <a:rPr lang="en-US" altLang="ko-KR" sz="1200" b="1">
                <a:solidFill>
                  <a:schemeClr val="bg1"/>
                </a:solidFill>
                <a:effectLst/>
                <a:latin typeface="맑은 고딕 Semilight"/>
                <a:ea typeface="맑은 고딕 Semilight"/>
                <a:cs typeface="맑은 고딕 Semilight"/>
              </a:rPr>
              <a:t># </a:t>
            </a:r>
            <a:r>
              <a:rPr lang="ko-KR" altLang="en-US" sz="1200" b="1">
                <a:solidFill>
                  <a:schemeClr val="bg1"/>
                </a:solidFill>
                <a:effectLst/>
                <a:latin typeface="맑은 고딕 Semilight"/>
                <a:ea typeface="맑은 고딕 Semilight"/>
                <a:cs typeface="맑은 고딕 Semilight"/>
              </a:rPr>
              <a:t>포트홀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ko-KR" sz="1200" b="1">
                <a:solidFill>
                  <a:schemeClr val="bg1"/>
                </a:solidFill>
                <a:latin typeface="맑은 고딕 Semilight"/>
                <a:ea typeface="맑은 고딕 Semilight"/>
                <a:cs typeface="맑은 고딕 Semilight"/>
              </a:rPr>
              <a:t>#</a:t>
            </a:r>
            <a:r>
              <a:rPr lang="ko-KR" altLang="en-US" sz="1200" b="1">
                <a:solidFill>
                  <a:schemeClr val="bg1"/>
                </a:solidFill>
                <a:latin typeface="맑은 고딕 Semilight"/>
                <a:ea typeface="맑은 고딕 Semilight"/>
                <a:cs typeface="맑은 고딕 Semilight"/>
              </a:rPr>
              <a:t> 인공지능</a:t>
            </a:r>
          </a:p>
          <a:p>
            <a:pPr lvl="0">
              <a:lnSpc>
                <a:spcPct val="130000"/>
              </a:lnSpc>
              <a:defRPr/>
            </a:pPr>
            <a:r>
              <a:rPr lang="en-US" altLang="ko-KR" sz="1200" b="1">
                <a:solidFill>
                  <a:schemeClr val="bg1"/>
                </a:solidFill>
                <a:latin typeface="맑은 고딕 Semilight"/>
                <a:ea typeface="맑은 고딕 Semilight"/>
                <a:cs typeface="맑은 고딕 Semilight"/>
              </a:rPr>
              <a:t>#</a:t>
            </a:r>
            <a:r>
              <a:rPr lang="ko-KR" altLang="en-US" sz="1200" b="1">
                <a:solidFill>
                  <a:schemeClr val="bg1"/>
                </a:solidFill>
                <a:latin typeface="맑은 고딕 Semilight"/>
                <a:ea typeface="맑은 고딕 Semilight"/>
                <a:cs typeface="맑은 고딕 Semilight"/>
              </a:rPr>
              <a:t> 기후</a:t>
            </a:r>
            <a:br>
              <a:rPr lang="ko-KR" altLang="en-US" sz="1200" b="1">
                <a:solidFill>
                  <a:schemeClr val="bg1"/>
                </a:solidFill>
                <a:ea typeface="맑은 고딕 Semilight"/>
                <a:cs typeface="맑은 고딕 Semilight"/>
              </a:rPr>
            </a:br>
            <a:r>
              <a:rPr lang="en-US" altLang="ko-KR" sz="1200" b="1">
                <a:solidFill>
                  <a:schemeClr val="bg1"/>
                </a:solidFill>
                <a:effectLst/>
                <a:latin typeface="맑은 고딕 Semilight"/>
                <a:ea typeface="맑은 고딕 Semilight"/>
                <a:cs typeface="맑은 고딕 Semilight"/>
              </a:rPr>
              <a:t># </a:t>
            </a:r>
            <a:r>
              <a:rPr lang="ko-KR" altLang="en-US" sz="1200" b="1">
                <a:solidFill>
                  <a:schemeClr val="bg1"/>
                </a:solidFill>
                <a:effectLst/>
                <a:latin typeface="맑은 고딕 Semilight"/>
                <a:ea typeface="맑은 고딕 Semilight"/>
                <a:cs typeface="맑은 고딕 Semilight"/>
              </a:rPr>
              <a:t>상관관계 분석</a:t>
            </a:r>
            <a:r>
              <a:rPr lang="en-ID" sz="1200" b="1">
                <a:solidFill>
                  <a:schemeClr val="bg1"/>
                </a:solidFill>
                <a:latin typeface="맑은 고딕 Semilight"/>
                <a:ea typeface="맑은 고딕 Semilight"/>
                <a:cs typeface="맑은 고딕 Semilight"/>
              </a:rPr>
              <a:t> </a:t>
            </a:r>
            <a:endParaRPr lang="en-US" sz="1200" b="1">
              <a:solidFill>
                <a:schemeClr val="bg1"/>
              </a:solidFill>
              <a:latin typeface="맑은 고딕 Semilight"/>
              <a:ea typeface="맑은 고딕 Semilight"/>
              <a:cs typeface="맑은 고딕 Semilight"/>
            </a:endParaRPr>
          </a:p>
        </p:txBody>
      </p:sp>
      <p:sp>
        <p:nvSpPr>
          <p:cNvPr id="39" name="Google Shape;3612;p110">
            <a:extLst>
              <a:ext uri="{FF2B5EF4-FFF2-40B4-BE49-F238E27FC236}">
                <a16:creationId xmlns:a16="http://schemas.microsoft.com/office/drawing/2014/main" id="{98EA2CA0-DCFA-00B0-0798-4AEE29390AF6}"/>
              </a:ext>
            </a:extLst>
          </p:cNvPr>
          <p:cNvSpPr/>
          <p:nvPr/>
        </p:nvSpPr>
        <p:spPr>
          <a:xfrm>
            <a:off x="7540004" y="5085490"/>
            <a:ext cx="1224146" cy="954107"/>
          </a:xfrm>
          <a:prstGeom prst="snip2DiagRect">
            <a:avLst>
              <a:gd name="adj1" fmla="val 0"/>
              <a:gd name="adj2" fmla="val 3323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3612;p110">
            <a:extLst>
              <a:ext uri="{FF2B5EF4-FFF2-40B4-BE49-F238E27FC236}">
                <a16:creationId xmlns:a16="http://schemas.microsoft.com/office/drawing/2014/main" id="{CD425C65-3055-9DBD-A9F0-D4CCCDC30FF2}"/>
              </a:ext>
            </a:extLst>
          </p:cNvPr>
          <p:cNvSpPr/>
          <p:nvPr/>
        </p:nvSpPr>
        <p:spPr>
          <a:xfrm>
            <a:off x="8560634" y="2588457"/>
            <a:ext cx="2040956" cy="2802918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Rectangle 25"/>
          <p:cNvSpPr/>
          <p:nvPr/>
        </p:nvSpPr>
        <p:spPr>
          <a:xfrm>
            <a:off x="2042223" y="479244"/>
            <a:ext cx="52802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chemeClr val="bg1"/>
                </a:solidFill>
                <a:latin typeface="맑은 고딕"/>
                <a:ea typeface="맑은 고딕"/>
                <a:cs typeface="맑은 고딕 Semilight"/>
              </a:rPr>
              <a:t>팀명 </a:t>
            </a:r>
            <a:r>
              <a:rPr lang="en-US" altLang="ko-KR" sz="4800" b="1">
                <a:solidFill>
                  <a:schemeClr val="bg1"/>
                </a:solidFill>
                <a:latin typeface="맑은 고딕"/>
                <a:ea typeface="맑은 고딕"/>
                <a:cs typeface="맑은 고딕 Semilight"/>
              </a:rPr>
              <a:t>:</a:t>
            </a:r>
            <a:r>
              <a:rPr lang="ko-KR" altLang="en-US" sz="4800" b="1">
                <a:solidFill>
                  <a:schemeClr val="bg1"/>
                </a:solidFill>
                <a:latin typeface="맑은 고딕"/>
                <a:ea typeface="맑은 고딕"/>
                <a:cs typeface="맑은 고딕 Semilight"/>
              </a:rPr>
              <a:t> 정권정</a:t>
            </a:r>
            <a:endParaRPr lang="en-US" sz="4800" b="1">
              <a:solidFill>
                <a:schemeClr val="bg1"/>
              </a:solidFill>
              <a:latin typeface="맑은 고딕"/>
              <a:ea typeface="맑은 고딕"/>
              <a:cs typeface="맑은 고딕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062626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75000"/>
              </a:schemeClr>
            </a:gs>
            <a:gs pos="0">
              <a:schemeClr val="accent2">
                <a:lumMod val="50000"/>
              </a:schemeClr>
            </a:gs>
            <a:gs pos="100000">
              <a:schemeClr val="accent2">
                <a:lumMod val="60000"/>
                <a:lumOff val="40000"/>
              </a:schemeClr>
            </a:gs>
            <a:gs pos="47000">
              <a:schemeClr val="accent4">
                <a:lumMod val="72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Diagonal Corners Snipped 28"/>
          <p:cNvSpPr/>
          <p:nvPr/>
        </p:nvSpPr>
        <p:spPr>
          <a:xfrm>
            <a:off x="1019175" y="916716"/>
            <a:ext cx="4898449" cy="5024565"/>
          </a:xfrm>
          <a:prstGeom prst="snip2DiagRect">
            <a:avLst>
              <a:gd name="adj1" fmla="val 19167"/>
              <a:gd name="adj2" fmla="val 15556"/>
            </a:avLst>
          </a:prstGeom>
          <a:solidFill>
            <a:schemeClr val="accent4">
              <a:alpha val="2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4" name="Google Shape;590;p61"/>
          <p:cNvSpPr/>
          <p:nvPr/>
        </p:nvSpPr>
        <p:spPr>
          <a:xfrm rot="10800000" flipH="1">
            <a:off x="-859405" y="3941452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sp>
        <p:nvSpPr>
          <p:cNvPr id="2" name="Rectangle: Diagonal Corners Snipped 1"/>
          <p:cNvSpPr/>
          <p:nvPr/>
        </p:nvSpPr>
        <p:spPr>
          <a:xfrm>
            <a:off x="6271594" y="1594412"/>
            <a:ext cx="4648867" cy="2790304"/>
          </a:xfrm>
          <a:prstGeom prst="snip2DiagRect">
            <a:avLst>
              <a:gd name="adj1" fmla="val 24184"/>
              <a:gd name="adj2" fmla="val 0"/>
            </a:avLst>
          </a:prstGeom>
          <a:solidFill>
            <a:schemeClr val="accent4">
              <a:alpha val="2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3" name="Google Shape;586;p3"/>
          <p:cNvGrpSpPr/>
          <p:nvPr/>
        </p:nvGrpSpPr>
        <p:grpSpPr>
          <a:xfrm>
            <a:off x="6794547" y="2459023"/>
            <a:ext cx="241760" cy="395608"/>
            <a:chOff x="1716554" y="4266759"/>
            <a:chExt cx="241760" cy="395608"/>
          </a:xfrm>
          <a:solidFill>
            <a:schemeClr val="bg1"/>
          </a:solidFill>
        </p:grpSpPr>
        <p:sp>
          <p:nvSpPr>
            <p:cNvPr id="5" name="Google Shape;587;p3"/>
            <p:cNvSpPr/>
            <p:nvPr/>
          </p:nvSpPr>
          <p:spPr>
            <a:xfrm>
              <a:off x="1716554" y="4266759"/>
              <a:ext cx="241760" cy="395608"/>
            </a:xfrm>
            <a:custGeom>
              <a:avLst/>
              <a:gdLst/>
              <a:ahLst/>
              <a:cxnLst/>
              <a:rect l="l" t="t" r="r" b="b"/>
              <a:pathLst>
                <a:path w="158483" h="259336" extrusionOk="0">
                  <a:moveTo>
                    <a:pt x="155386" y="99484"/>
                  </a:moveTo>
                  <a:cubicBezTo>
                    <a:pt x="156826" y="93577"/>
                    <a:pt x="157547" y="87526"/>
                    <a:pt x="157547" y="81475"/>
                  </a:cubicBezTo>
                  <a:cubicBezTo>
                    <a:pt x="157547" y="39549"/>
                    <a:pt x="123401" y="5403"/>
                    <a:pt x="81475" y="5403"/>
                  </a:cubicBezTo>
                  <a:cubicBezTo>
                    <a:pt x="39549" y="5403"/>
                    <a:pt x="5403" y="39549"/>
                    <a:pt x="5403" y="81475"/>
                  </a:cubicBezTo>
                  <a:cubicBezTo>
                    <a:pt x="5403" y="87526"/>
                    <a:pt x="6123" y="93577"/>
                    <a:pt x="7564" y="99484"/>
                  </a:cubicBezTo>
                  <a:cubicBezTo>
                    <a:pt x="9581" y="111803"/>
                    <a:pt x="12391" y="121744"/>
                    <a:pt x="15848" y="129092"/>
                  </a:cubicBezTo>
                  <a:cubicBezTo>
                    <a:pt x="23340" y="144796"/>
                    <a:pt x="54749" y="196591"/>
                    <a:pt x="69228" y="220220"/>
                  </a:cubicBezTo>
                  <a:cubicBezTo>
                    <a:pt x="49706" y="222669"/>
                    <a:pt x="40629" y="231097"/>
                    <a:pt x="40629" y="239021"/>
                  </a:cubicBezTo>
                  <a:cubicBezTo>
                    <a:pt x="40629" y="248458"/>
                    <a:pt x="53380" y="258544"/>
                    <a:pt x="81475" y="258544"/>
                  </a:cubicBezTo>
                  <a:cubicBezTo>
                    <a:pt x="109498" y="258544"/>
                    <a:pt x="122320" y="248387"/>
                    <a:pt x="122320" y="239021"/>
                  </a:cubicBezTo>
                  <a:cubicBezTo>
                    <a:pt x="122320" y="231097"/>
                    <a:pt x="113243" y="222741"/>
                    <a:pt x="93721" y="220220"/>
                  </a:cubicBezTo>
                  <a:cubicBezTo>
                    <a:pt x="108129" y="196591"/>
                    <a:pt x="139609" y="144796"/>
                    <a:pt x="147101" y="129092"/>
                  </a:cubicBezTo>
                  <a:cubicBezTo>
                    <a:pt x="150559" y="121744"/>
                    <a:pt x="153369" y="111803"/>
                    <a:pt x="155386" y="99484"/>
                  </a:cubicBezTo>
                  <a:close/>
                  <a:moveTo>
                    <a:pt x="110506" y="238950"/>
                  </a:moveTo>
                  <a:cubicBezTo>
                    <a:pt x="109714" y="241183"/>
                    <a:pt x="99916" y="246730"/>
                    <a:pt x="81475" y="246730"/>
                  </a:cubicBezTo>
                  <a:cubicBezTo>
                    <a:pt x="62817" y="246730"/>
                    <a:pt x="53020" y="241039"/>
                    <a:pt x="52372" y="239021"/>
                  </a:cubicBezTo>
                  <a:cubicBezTo>
                    <a:pt x="52876" y="237077"/>
                    <a:pt x="60944" y="232250"/>
                    <a:pt x="76072" y="231314"/>
                  </a:cubicBezTo>
                  <a:cubicBezTo>
                    <a:pt x="76216" y="231602"/>
                    <a:pt x="76360" y="231818"/>
                    <a:pt x="76432" y="231962"/>
                  </a:cubicBezTo>
                  <a:cubicBezTo>
                    <a:pt x="77513" y="233691"/>
                    <a:pt x="79386" y="234771"/>
                    <a:pt x="81403" y="234771"/>
                  </a:cubicBezTo>
                  <a:cubicBezTo>
                    <a:pt x="83420" y="234771"/>
                    <a:pt x="85365" y="233691"/>
                    <a:pt x="86373" y="231962"/>
                  </a:cubicBezTo>
                  <a:cubicBezTo>
                    <a:pt x="86445" y="231818"/>
                    <a:pt x="86589" y="231602"/>
                    <a:pt x="86734" y="231314"/>
                  </a:cubicBezTo>
                  <a:cubicBezTo>
                    <a:pt x="101861" y="232322"/>
                    <a:pt x="109858" y="237005"/>
                    <a:pt x="110506" y="238950"/>
                  </a:cubicBezTo>
                  <a:close/>
                  <a:moveTo>
                    <a:pt x="143932" y="96891"/>
                  </a:moveTo>
                  <a:cubicBezTo>
                    <a:pt x="143932" y="97035"/>
                    <a:pt x="143860" y="97179"/>
                    <a:pt x="143860" y="97323"/>
                  </a:cubicBezTo>
                  <a:cubicBezTo>
                    <a:pt x="142059" y="108489"/>
                    <a:pt x="139465" y="117710"/>
                    <a:pt x="136512" y="123977"/>
                  </a:cubicBezTo>
                  <a:cubicBezTo>
                    <a:pt x="128948" y="139826"/>
                    <a:pt x="94514" y="196375"/>
                    <a:pt x="81547" y="217626"/>
                  </a:cubicBezTo>
                  <a:cubicBezTo>
                    <a:pt x="68508" y="196375"/>
                    <a:pt x="34074" y="139826"/>
                    <a:pt x="26582" y="123977"/>
                  </a:cubicBezTo>
                  <a:cubicBezTo>
                    <a:pt x="23628" y="117710"/>
                    <a:pt x="21035" y="108489"/>
                    <a:pt x="19234" y="97323"/>
                  </a:cubicBezTo>
                  <a:cubicBezTo>
                    <a:pt x="19234" y="97179"/>
                    <a:pt x="19162" y="97035"/>
                    <a:pt x="19162" y="96891"/>
                  </a:cubicBezTo>
                  <a:cubicBezTo>
                    <a:pt x="17937" y="91848"/>
                    <a:pt x="17289" y="86662"/>
                    <a:pt x="17289" y="81475"/>
                  </a:cubicBezTo>
                  <a:cubicBezTo>
                    <a:pt x="17289" y="46032"/>
                    <a:pt x="46104" y="17145"/>
                    <a:pt x="81619" y="17145"/>
                  </a:cubicBezTo>
                  <a:cubicBezTo>
                    <a:pt x="117061" y="17145"/>
                    <a:pt x="145949" y="45960"/>
                    <a:pt x="145949" y="81475"/>
                  </a:cubicBezTo>
                  <a:cubicBezTo>
                    <a:pt x="145805" y="86662"/>
                    <a:pt x="145156" y="91848"/>
                    <a:pt x="143932" y="9689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bg1"/>
                </a:solidFill>
                <a:latin typeface="맑은 고딕"/>
                <a:ea typeface="맑은 고딕"/>
                <a:sym typeface="Lato"/>
              </a:endParaRPr>
            </a:p>
          </p:txBody>
        </p:sp>
        <p:sp>
          <p:nvSpPr>
            <p:cNvPr id="6" name="Google Shape;588;p3"/>
            <p:cNvSpPr/>
            <p:nvPr/>
          </p:nvSpPr>
          <p:spPr>
            <a:xfrm>
              <a:off x="1770290" y="4317638"/>
              <a:ext cx="131869" cy="131869"/>
            </a:xfrm>
            <a:custGeom>
              <a:avLst/>
              <a:gdLst/>
              <a:ahLst/>
              <a:cxnLst/>
              <a:rect l="l" t="t" r="r" b="b"/>
              <a:pathLst>
                <a:path w="86445" h="86445" extrusionOk="0">
                  <a:moveTo>
                    <a:pt x="46248" y="5403"/>
                  </a:moveTo>
                  <a:cubicBezTo>
                    <a:pt x="23773" y="5403"/>
                    <a:pt x="5403" y="23701"/>
                    <a:pt x="5403" y="46176"/>
                  </a:cubicBezTo>
                  <a:cubicBezTo>
                    <a:pt x="5403" y="68652"/>
                    <a:pt x="23700" y="87022"/>
                    <a:pt x="46248" y="87022"/>
                  </a:cubicBezTo>
                  <a:cubicBezTo>
                    <a:pt x="68724" y="87022"/>
                    <a:pt x="87094" y="68724"/>
                    <a:pt x="87094" y="46176"/>
                  </a:cubicBezTo>
                  <a:cubicBezTo>
                    <a:pt x="87094" y="23701"/>
                    <a:pt x="68796" y="5403"/>
                    <a:pt x="46248" y="5403"/>
                  </a:cubicBezTo>
                  <a:close/>
                  <a:moveTo>
                    <a:pt x="46248" y="75280"/>
                  </a:moveTo>
                  <a:cubicBezTo>
                    <a:pt x="30184" y="75280"/>
                    <a:pt x="17145" y="62241"/>
                    <a:pt x="17145" y="46176"/>
                  </a:cubicBezTo>
                  <a:cubicBezTo>
                    <a:pt x="17145" y="30184"/>
                    <a:pt x="30184" y="17073"/>
                    <a:pt x="46248" y="17073"/>
                  </a:cubicBezTo>
                  <a:cubicBezTo>
                    <a:pt x="62313" y="17073"/>
                    <a:pt x="75352" y="30112"/>
                    <a:pt x="75352" y="46176"/>
                  </a:cubicBezTo>
                  <a:cubicBezTo>
                    <a:pt x="75352" y="62241"/>
                    <a:pt x="62313" y="75280"/>
                    <a:pt x="46248" y="752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chemeClr val="bg1"/>
                </a:solidFill>
                <a:latin typeface="맑은 고딕"/>
                <a:ea typeface="맑은 고딕"/>
                <a:sym typeface="Lato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213693" y="2459023"/>
            <a:ext cx="3440068" cy="444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bg1"/>
                </a:solidFill>
                <a:latin typeface="맑은 고딕"/>
                <a:ea typeface="맑은 고딕"/>
              </a:rPr>
              <a:t>충북대학교 산업인공지능학과</a:t>
            </a:r>
            <a:endParaRPr lang="en-ID" sz="16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43767" y="2977774"/>
            <a:ext cx="3849264" cy="902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5400">
                <a:solidFill>
                  <a:schemeClr val="bg1"/>
                </a:solidFill>
                <a:latin typeface="맑은 고딕"/>
                <a:ea typeface="맑은 고딕"/>
              </a:rPr>
              <a:t>감사합니다</a:t>
            </a:r>
            <a:r>
              <a:rPr lang="en-US" sz="5400">
                <a:solidFill>
                  <a:schemeClr val="bg1"/>
                </a:solidFill>
                <a:latin typeface="맑은 고딕"/>
                <a:ea typeface="맑은 고딕"/>
              </a:rPr>
              <a:t>!</a:t>
            </a:r>
          </a:p>
        </p:txBody>
      </p:sp>
      <p:grpSp>
        <p:nvGrpSpPr>
          <p:cNvPr id="30" name="Google Shape;603;p61"/>
          <p:cNvGrpSpPr/>
          <p:nvPr/>
        </p:nvGrpSpPr>
        <p:grpSpPr>
          <a:xfrm rot="5400000">
            <a:off x="9019824" y="4458099"/>
            <a:ext cx="3573138" cy="1916938"/>
            <a:chOff x="773350" y="518000"/>
            <a:chExt cx="2757950" cy="1479600"/>
          </a:xfrm>
        </p:grpSpPr>
        <p:sp>
          <p:nvSpPr>
            <p:cNvPr id="31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32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33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</p:grpSp>
      <p:grpSp>
        <p:nvGrpSpPr>
          <p:cNvPr id="34" name="Google Shape;600;p61"/>
          <p:cNvGrpSpPr/>
          <p:nvPr/>
        </p:nvGrpSpPr>
        <p:grpSpPr>
          <a:xfrm>
            <a:off x="8764150" y="294394"/>
            <a:ext cx="3427850" cy="639375"/>
            <a:chOff x="1298650" y="3255600"/>
            <a:chExt cx="3427850" cy="639375"/>
          </a:xfrm>
        </p:grpSpPr>
        <p:sp>
          <p:nvSpPr>
            <p:cNvPr id="35" name="Google Shape;601;p61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36" name="Google Shape;602;p61"/>
            <p:cNvSpPr/>
            <p:nvPr/>
          </p:nvSpPr>
          <p:spPr>
            <a:xfrm>
              <a:off x="1298650" y="3255600"/>
              <a:ext cx="184575" cy="184850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</p:grpSp>
      <p:grpSp>
        <p:nvGrpSpPr>
          <p:cNvPr id="37" name="Google Shape;3617;p110"/>
          <p:cNvGrpSpPr/>
          <p:nvPr/>
        </p:nvGrpSpPr>
        <p:grpSpPr>
          <a:xfrm rot="5400000" flipH="1">
            <a:off x="-2179834" y="3114604"/>
            <a:ext cx="6548096" cy="981770"/>
            <a:chOff x="-563775" y="4390551"/>
            <a:chExt cx="4450758" cy="667311"/>
          </a:xfrm>
        </p:grpSpPr>
        <p:sp>
          <p:nvSpPr>
            <p:cNvPr id="38" name="Google Shape;3618;p110"/>
            <p:cNvSpPr/>
            <p:nvPr/>
          </p:nvSpPr>
          <p:spPr>
            <a:xfrm>
              <a:off x="-563775" y="4390551"/>
              <a:ext cx="4266185" cy="564197"/>
            </a:xfrm>
            <a:custGeom>
              <a:avLst/>
              <a:gdLst/>
              <a:ahLst/>
              <a:cxnLst/>
              <a:rect l="l" t="t" r="r" b="b"/>
              <a:pathLst>
                <a:path w="143221" h="15693" fill="none" extrusionOk="0">
                  <a:moveTo>
                    <a:pt x="1" y="7585"/>
                  </a:moveTo>
                  <a:lnTo>
                    <a:pt x="21063" y="7585"/>
                  </a:lnTo>
                  <a:lnTo>
                    <a:pt x="28659" y="1"/>
                  </a:lnTo>
                  <a:lnTo>
                    <a:pt x="118492" y="1"/>
                  </a:lnTo>
                  <a:lnTo>
                    <a:pt x="134172" y="15693"/>
                  </a:lnTo>
                  <a:lnTo>
                    <a:pt x="143221" y="15693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39" name="Google Shape;3619;p110"/>
            <p:cNvSpPr/>
            <p:nvPr/>
          </p:nvSpPr>
          <p:spPr>
            <a:xfrm>
              <a:off x="3702408" y="4873287"/>
              <a:ext cx="184575" cy="184575"/>
            </a:xfrm>
            <a:custGeom>
              <a:avLst/>
              <a:gdLst/>
              <a:ahLst/>
              <a:cxnLst/>
              <a:rect l="l" t="t" r="r" b="b"/>
              <a:pathLst>
                <a:path w="7383" h="7383" fill="none" extrusionOk="0">
                  <a:moveTo>
                    <a:pt x="1" y="3692"/>
                  </a:moveTo>
                  <a:cubicBezTo>
                    <a:pt x="1" y="1656"/>
                    <a:pt x="1656" y="1"/>
                    <a:pt x="3692" y="1"/>
                  </a:cubicBezTo>
                  <a:cubicBezTo>
                    <a:pt x="5728" y="1"/>
                    <a:pt x="7383" y="1656"/>
                    <a:pt x="7383" y="3692"/>
                  </a:cubicBezTo>
                  <a:cubicBezTo>
                    <a:pt x="7383" y="5728"/>
                    <a:pt x="5728" y="7383"/>
                    <a:pt x="3692" y="7383"/>
                  </a:cubicBezTo>
                  <a:cubicBezTo>
                    <a:pt x="1656" y="7383"/>
                    <a:pt x="1" y="5728"/>
                    <a:pt x="1" y="36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</p:grpSp>
      <p:grpSp>
        <p:nvGrpSpPr>
          <p:cNvPr id="41" name="Google Shape;797;p71"/>
          <p:cNvGrpSpPr/>
          <p:nvPr/>
        </p:nvGrpSpPr>
        <p:grpSpPr>
          <a:xfrm flipH="1">
            <a:off x="9951284" y="331441"/>
            <a:ext cx="1154625" cy="430500"/>
            <a:chOff x="4042650" y="642025"/>
            <a:chExt cx="1154625" cy="430500"/>
          </a:xfrm>
        </p:grpSpPr>
        <p:sp>
          <p:nvSpPr>
            <p:cNvPr id="42" name="Google Shape;798;p71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43" name="Google Shape;799;p71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</p:grpSp>
      <p:grpSp>
        <p:nvGrpSpPr>
          <p:cNvPr id="47" name="Google Shape;752;p69"/>
          <p:cNvGrpSpPr/>
          <p:nvPr/>
        </p:nvGrpSpPr>
        <p:grpSpPr>
          <a:xfrm rot="5400000">
            <a:off x="-122727" y="3397026"/>
            <a:ext cx="1163678" cy="63948"/>
            <a:chOff x="3779200" y="1371600"/>
            <a:chExt cx="1992600" cy="109500"/>
          </a:xfrm>
        </p:grpSpPr>
        <p:sp>
          <p:nvSpPr>
            <p:cNvPr id="48" name="Google Shape;753;p69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49" name="Google Shape;754;p69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50" name="Google Shape;755;p69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51" name="Google Shape;756;p69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52" name="Google Shape;757;p69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53" name="Google Shape;758;p69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</p:grpSp>
      <p:grpSp>
        <p:nvGrpSpPr>
          <p:cNvPr id="54" name="Google Shape;759;p69"/>
          <p:cNvGrpSpPr/>
          <p:nvPr/>
        </p:nvGrpSpPr>
        <p:grpSpPr>
          <a:xfrm rot="5400000">
            <a:off x="124298" y="3397026"/>
            <a:ext cx="1163678" cy="63948"/>
            <a:chOff x="3779200" y="1371600"/>
            <a:chExt cx="1992600" cy="109500"/>
          </a:xfrm>
        </p:grpSpPr>
        <p:sp>
          <p:nvSpPr>
            <p:cNvPr id="55" name="Google Shape;760;p69"/>
            <p:cNvSpPr/>
            <p:nvPr/>
          </p:nvSpPr>
          <p:spPr>
            <a:xfrm>
              <a:off x="37792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56" name="Google Shape;761;p69"/>
            <p:cNvSpPr/>
            <p:nvPr/>
          </p:nvSpPr>
          <p:spPr>
            <a:xfrm>
              <a:off x="415582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57" name="Google Shape;762;p69"/>
            <p:cNvSpPr/>
            <p:nvPr/>
          </p:nvSpPr>
          <p:spPr>
            <a:xfrm>
              <a:off x="453244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58" name="Google Shape;763;p69"/>
            <p:cNvSpPr/>
            <p:nvPr/>
          </p:nvSpPr>
          <p:spPr>
            <a:xfrm>
              <a:off x="490906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59" name="Google Shape;764;p69"/>
            <p:cNvSpPr/>
            <p:nvPr/>
          </p:nvSpPr>
          <p:spPr>
            <a:xfrm>
              <a:off x="528568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60" name="Google Shape;765;p69"/>
            <p:cNvSpPr/>
            <p:nvPr/>
          </p:nvSpPr>
          <p:spPr>
            <a:xfrm>
              <a:off x="5662300" y="1371600"/>
              <a:ext cx="109500" cy="10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213693" y="3004778"/>
            <a:ext cx="3440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어프렌티스 프로젝트 </a:t>
            </a:r>
            <a:r>
              <a:rPr lang="en-US" altLang="ko-KR" sz="1600">
                <a:solidFill>
                  <a:schemeClr val="bg1"/>
                </a:solidFill>
                <a:effectLst/>
                <a:latin typeface="맑은 고딕"/>
                <a:ea typeface="맑은 고딕"/>
              </a:rPr>
              <a:t>(8884002-01)</a:t>
            </a:r>
            <a:endParaRPr lang="en-US" altLang="ko-KR" sz="16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055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8"/>
          <p:cNvSpPr>
            <a:spLocks noGrp="1" noTextEdit="1"/>
          </p:cNvSpPr>
          <p:nvPr>
            <p:ph type="pic" sz="quarter" idx="10"/>
          </p:nvPr>
        </p:nvSpPr>
        <p:spPr>
          <a:xfrm>
            <a:off x="120537" y="1628395"/>
            <a:ext cx="11956369" cy="4428553"/>
          </a:xfr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43906" y="1048822"/>
          <a:ext cx="11924468" cy="4995216"/>
        </p:xfrm>
        <a:graphic>
          <a:graphicData uri="http://schemas.openxmlformats.org/drawingml/2006/table">
            <a:tbl>
              <a:tblPr firstRow="1" bandRow="1">
                <a:tableStyleId>{ED39DB40-7DE7-46ED-BBB9-22F33E5FE7EB}</a:tableStyleId>
              </a:tblPr>
              <a:tblGrid>
                <a:gridCol w="343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4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4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04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04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543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8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5432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480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5432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4480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5432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4480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4041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4041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34041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34041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34041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</a:tblGrid>
              <a:tr h="579287">
                <a:tc gridSpan="30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0" i="0"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2000" b="0" i="0">
                          <a:latin typeface="맑은 고딕"/>
                          <a:ea typeface="맑은 고딕"/>
                        </a:rPr>
                        <a:t>월 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0" i="0">
                          <a:latin typeface="맑은 고딕"/>
                          <a:ea typeface="맑은 고딕"/>
                        </a:rPr>
                        <a:t>12</a:t>
                      </a:r>
                      <a:r>
                        <a:rPr lang="ko-KR" altLang="en-US" sz="2000" b="0" i="0">
                          <a:latin typeface="맑은 고딕"/>
                          <a:ea typeface="맑은 고딕"/>
                        </a:rPr>
                        <a:t>월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>
                    <a:lnL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48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6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7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8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9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10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11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12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13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14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15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16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17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18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19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20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21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22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23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24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25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26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27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28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29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30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1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2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4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0" i="0" spc="-150">
                          <a:solidFill>
                            <a:schemeClr val="lt1"/>
                          </a:solidFill>
                          <a:latin typeface="맑은 고딕"/>
                          <a:ea typeface="맑은 고딕"/>
                        </a:rPr>
                        <a:t>5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889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889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889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889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1889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 sz="1000" b="0" i="0">
                        <a:latin typeface="맑은 고딕"/>
                        <a:ea typeface="맑은 고딕"/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angle 27"/>
          <p:cNvSpPr/>
          <p:nvPr/>
        </p:nvSpPr>
        <p:spPr>
          <a:xfrm>
            <a:off x="6345486" y="2529393"/>
            <a:ext cx="5302546" cy="4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endParaRPr lang="ko-KR" altLang="en-US" sz="17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" name="Rectangle 27"/>
          <p:cNvSpPr/>
          <p:nvPr/>
        </p:nvSpPr>
        <p:spPr>
          <a:xfrm>
            <a:off x="6428613" y="3218656"/>
            <a:ext cx="5302546" cy="42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endParaRPr lang="ko-KR" altLang="en-US" sz="17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" name="Rectangle 27"/>
          <p:cNvSpPr/>
          <p:nvPr/>
        </p:nvSpPr>
        <p:spPr>
          <a:xfrm>
            <a:off x="6581013" y="3904456"/>
            <a:ext cx="5302546" cy="42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endParaRPr lang="ko-KR" altLang="en-US" sz="17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" name="Rectangle 27"/>
          <p:cNvSpPr/>
          <p:nvPr/>
        </p:nvSpPr>
        <p:spPr>
          <a:xfrm>
            <a:off x="6338559" y="4590256"/>
            <a:ext cx="5302546" cy="42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endParaRPr lang="ko-KR" altLang="en-US" sz="17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7" name="Rectangle 27"/>
          <p:cNvSpPr/>
          <p:nvPr/>
        </p:nvSpPr>
        <p:spPr>
          <a:xfrm>
            <a:off x="6456322" y="5276056"/>
            <a:ext cx="5302546" cy="42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endParaRPr lang="ko-KR" altLang="en-US" sz="170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10424680" y="5304045"/>
            <a:ext cx="1584198" cy="684085"/>
          </a:xfrm>
          <a:prstGeom prst="homePlate">
            <a:avLst>
              <a:gd name="adj" fmla="val 50000"/>
            </a:avLst>
          </a:prstGeom>
          <a:ln>
            <a:noFill/>
            <a:headEnd w="med" len="med"/>
            <a:tailEnd w="med" len="med"/>
          </a:ln>
        </p:spPr>
        <p:style>
          <a:lnRef idx="2">
            <a:schemeClr val="accent6">
              <a:shade val="2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lvl="0" algn="ctr">
              <a:defRPr/>
            </a:pPr>
            <a:endParaRPr lang="ko-KR" altLang="en-US" sz="400" b="1">
              <a:solidFill>
                <a:schemeClr val="bg1"/>
              </a:solidFill>
              <a:latin typeface="맑은 고딕"/>
              <a:ea typeface="맑은 고딕"/>
            </a:endParaRPr>
          </a:p>
          <a:p>
            <a:pPr lvl="0" algn="ctr">
              <a:defRPr/>
            </a:pPr>
            <a:r>
              <a:rPr lang="ko-KR" altLang="en-US" sz="1500" b="1">
                <a:solidFill>
                  <a:schemeClr val="bg1"/>
                </a:solidFill>
                <a:latin typeface="맑은 고딕"/>
                <a:ea typeface="맑은 고딕"/>
              </a:rPr>
              <a:t>결과 분석 및 보고서 작성</a:t>
            </a:r>
            <a:endParaRPr sz="1500" b="1">
              <a:latin typeface="맑은 고딕"/>
              <a:ea typeface="맑은 고딕"/>
            </a:endParaRPr>
          </a:p>
        </p:txBody>
      </p:sp>
      <p:sp>
        <p:nvSpPr>
          <p:cNvPr id="11" name="오각형 10"/>
          <p:cNvSpPr/>
          <p:nvPr/>
        </p:nvSpPr>
        <p:spPr>
          <a:xfrm>
            <a:off x="7371609" y="3681805"/>
            <a:ext cx="1224153" cy="684085"/>
          </a:xfrm>
          <a:prstGeom prst="homePlate">
            <a:avLst>
              <a:gd name="adj" fmla="val 50000"/>
            </a:avLst>
          </a:prstGeom>
          <a:ln>
            <a:noFill/>
            <a:headEnd w="med" len="med"/>
            <a:tailEnd w="med" len="med"/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lvl="0" algn="ctr">
              <a:defRPr/>
            </a:pPr>
            <a:r>
              <a:rPr lang="ko-KR" altLang="en-US" sz="1700" b="1">
                <a:solidFill>
                  <a:schemeClr val="bg1"/>
                </a:solidFill>
                <a:latin typeface="맑은 고딕"/>
                <a:ea typeface="맑은 고딕"/>
              </a:rPr>
              <a:t>모델 최적화</a:t>
            </a:r>
            <a:endParaRPr b="1">
              <a:latin typeface="맑은 고딕"/>
              <a:ea typeface="맑은 고딕"/>
            </a:endParaRPr>
          </a:p>
        </p:txBody>
      </p:sp>
      <p:sp>
        <p:nvSpPr>
          <p:cNvPr id="12" name="오각형 11"/>
          <p:cNvSpPr/>
          <p:nvPr/>
        </p:nvSpPr>
        <p:spPr>
          <a:xfrm>
            <a:off x="8709932" y="4485833"/>
            <a:ext cx="1584198" cy="684085"/>
          </a:xfrm>
          <a:prstGeom prst="homePlate">
            <a:avLst>
              <a:gd name="adj" fmla="val 50000"/>
            </a:avLst>
          </a:prstGeom>
          <a:ln>
            <a:noFill/>
            <a:headEnd w="med" len="med"/>
            <a:tailEnd w="med" len="med"/>
          </a:ln>
        </p:spPr>
        <p:style>
          <a:lnRef idx="2">
            <a:schemeClr val="accent3">
              <a:shade val="2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lvl="0" algn="ctr">
              <a:defRPr/>
            </a:pPr>
            <a:r>
              <a:rPr lang="ko-KR" altLang="en-US" sz="1700" b="1">
                <a:solidFill>
                  <a:schemeClr val="bg1"/>
                </a:solidFill>
                <a:latin typeface="맑은 고딕"/>
                <a:ea typeface="맑은 고딕"/>
              </a:rPr>
              <a:t>최종 모델 평가</a:t>
            </a:r>
            <a:endParaRPr b="1">
              <a:latin typeface="맑은 고딕"/>
              <a:ea typeface="맑은 고딕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9719" y="2043112"/>
            <a:ext cx="5042526" cy="712073"/>
            <a:chOff x="190605" y="2214562"/>
            <a:chExt cx="3293668" cy="712073"/>
          </a:xfrm>
        </p:grpSpPr>
        <p:sp>
          <p:nvSpPr>
            <p:cNvPr id="8" name="오각형 7"/>
            <p:cNvSpPr/>
            <p:nvPr/>
          </p:nvSpPr>
          <p:spPr>
            <a:xfrm>
              <a:off x="211137" y="2214562"/>
              <a:ext cx="3273137" cy="684085"/>
            </a:xfrm>
            <a:prstGeom prst="homePlate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>
                <a:lnSpc>
                  <a:spcPct val="130000"/>
                </a:lnSpc>
                <a:defRPr/>
              </a:pPr>
              <a:endParaRPr b="1">
                <a:latin typeface="맑은 고딕"/>
                <a:ea typeface="맑은 고딕"/>
              </a:endParaRPr>
            </a:p>
          </p:txBody>
        </p:sp>
        <p:sp>
          <p:nvSpPr>
            <p:cNvPr id="16" name="가로 글상자 15"/>
            <p:cNvSpPr txBox="1"/>
            <p:nvPr/>
          </p:nvSpPr>
          <p:spPr>
            <a:xfrm>
              <a:off x="190605" y="2322602"/>
              <a:ext cx="3270607" cy="604033"/>
            </a:xfrm>
            <a:prstGeom prst="rect">
              <a:avLst/>
            </a:prstGeom>
          </p:spPr>
          <p:txBody>
            <a:bodyPr wrap="none"/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ko-KR" altLang="en-US" sz="1700" b="1">
                  <a:solidFill>
                    <a:schemeClr val="bg1"/>
                  </a:solidFill>
                  <a:latin typeface="맑은 고딕"/>
                  <a:ea typeface="맑은 고딕"/>
                </a:rPr>
                <a:t>데이터 수집 및 전처리 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233130" y="2858357"/>
            <a:ext cx="2017214" cy="723042"/>
            <a:chOff x="3562350" y="3020282"/>
            <a:chExt cx="3687994" cy="723042"/>
          </a:xfrm>
        </p:grpSpPr>
        <p:sp>
          <p:nvSpPr>
            <p:cNvPr id="10" name="오각형 9"/>
            <p:cNvSpPr/>
            <p:nvPr/>
          </p:nvSpPr>
          <p:spPr>
            <a:xfrm>
              <a:off x="3609974" y="3020282"/>
              <a:ext cx="3636454" cy="684085"/>
            </a:xfrm>
            <a:prstGeom prst="homePlate">
              <a:avLst>
                <a:gd name="adj" fmla="val 50000"/>
              </a:avLst>
            </a:prstGeom>
            <a:ln>
              <a:noFill/>
              <a:headEnd w="med" len="med"/>
              <a:tailEnd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pPr lvl="0" algn="ctr">
                <a:lnSpc>
                  <a:spcPct val="130000"/>
                </a:lnSpc>
                <a:defRPr/>
              </a:pPr>
              <a:endParaRPr b="1">
                <a:latin typeface="맑은 고딕"/>
                <a:ea typeface="맑은 고딕"/>
              </a:endParaRPr>
            </a:p>
          </p:txBody>
        </p:sp>
        <p:sp>
          <p:nvSpPr>
            <p:cNvPr id="17" name="가로 글상자 16"/>
            <p:cNvSpPr txBox="1"/>
            <p:nvPr/>
          </p:nvSpPr>
          <p:spPr>
            <a:xfrm>
              <a:off x="3562350" y="3117883"/>
              <a:ext cx="3687994" cy="625441"/>
            </a:xfrm>
            <a:prstGeom prst="rect">
              <a:avLst/>
            </a:prstGeom>
          </p:spPr>
          <p:txBody>
            <a:bodyPr wrap="none"/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ko-KR" altLang="en-US" sz="1700" b="1">
                  <a:solidFill>
                    <a:schemeClr val="bg1"/>
                  </a:solidFill>
                  <a:latin typeface="맑은 고딕"/>
                  <a:ea typeface="맑은 고딕"/>
                </a:rPr>
                <a:t>예측 모델 생성</a:t>
              </a:r>
              <a:endParaRPr b="1">
                <a:latin typeface="맑은 고딕"/>
                <a:ea typeface="맑은 고딕"/>
              </a:endParaRPr>
            </a:p>
          </p:txBody>
        </p:sp>
      </p:grpSp>
      <p:sp>
        <p:nvSpPr>
          <p:cNvPr id="20" name="Rectangle 24"/>
          <p:cNvSpPr/>
          <p:nvPr/>
        </p:nvSpPr>
        <p:spPr>
          <a:xfrm>
            <a:off x="915768" y="325441"/>
            <a:ext cx="4128398" cy="815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>
                <a:solidFill>
                  <a:schemeClr val="bg1"/>
                </a:solidFill>
                <a:latin typeface="맑은 고딕"/>
                <a:ea typeface="맑은 고딕"/>
              </a:rPr>
              <a:t>일정</a:t>
            </a:r>
            <a:endParaRPr lang="en-US" sz="48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24" name="Google Shape;590;p61"/>
          <p:cNvSpPr/>
          <p:nvPr/>
        </p:nvSpPr>
        <p:spPr>
          <a:xfrm rot="10800000" flipH="1">
            <a:off x="-859405" y="3941452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grpSp>
        <p:nvGrpSpPr>
          <p:cNvPr id="25" name="Google Shape;797;p71"/>
          <p:cNvGrpSpPr/>
          <p:nvPr/>
        </p:nvGrpSpPr>
        <p:grpSpPr>
          <a:xfrm flipH="1">
            <a:off x="10532688" y="442251"/>
            <a:ext cx="1154625" cy="430500"/>
            <a:chOff x="4042650" y="642025"/>
            <a:chExt cx="1154625" cy="430500"/>
          </a:xfrm>
        </p:grpSpPr>
        <p:sp>
          <p:nvSpPr>
            <p:cNvPr id="26" name="Google Shape;798;p71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27" name="Google Shape;799;p71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4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75000"/>
              </a:schemeClr>
            </a:gs>
            <a:gs pos="0">
              <a:schemeClr val="accent2">
                <a:lumMod val="50000"/>
              </a:schemeClr>
            </a:gs>
            <a:gs pos="100000">
              <a:schemeClr val="accent2">
                <a:lumMod val="60000"/>
                <a:lumOff val="40000"/>
              </a:schemeClr>
            </a:gs>
            <a:gs pos="47000">
              <a:schemeClr val="accent4">
                <a:lumMod val="72000"/>
              </a:scheme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603;p61"/>
          <p:cNvGrpSpPr/>
          <p:nvPr/>
        </p:nvGrpSpPr>
        <p:grpSpPr>
          <a:xfrm rot="5400000">
            <a:off x="9726007" y="3289542"/>
            <a:ext cx="2809489" cy="1507251"/>
            <a:chOff x="773350" y="518000"/>
            <a:chExt cx="2757950" cy="1479600"/>
          </a:xfrm>
        </p:grpSpPr>
        <p:sp>
          <p:nvSpPr>
            <p:cNvPr id="41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42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43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</p:grpSp>
      <p:grpSp>
        <p:nvGrpSpPr>
          <p:cNvPr id="44" name="Google Shape;603;p61"/>
          <p:cNvGrpSpPr/>
          <p:nvPr/>
        </p:nvGrpSpPr>
        <p:grpSpPr>
          <a:xfrm rot="5400000">
            <a:off x="9701508" y="522382"/>
            <a:ext cx="2809489" cy="1507251"/>
            <a:chOff x="773350" y="518000"/>
            <a:chExt cx="2757950" cy="1479600"/>
          </a:xfrm>
        </p:grpSpPr>
        <p:sp>
          <p:nvSpPr>
            <p:cNvPr id="45" name="Google Shape;604;p61"/>
            <p:cNvSpPr/>
            <p:nvPr/>
          </p:nvSpPr>
          <p:spPr>
            <a:xfrm>
              <a:off x="258270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46" name="Google Shape;605;p61"/>
            <p:cNvSpPr/>
            <p:nvPr/>
          </p:nvSpPr>
          <p:spPr>
            <a:xfrm>
              <a:off x="1678025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47" name="Google Shape;606;p61"/>
            <p:cNvSpPr/>
            <p:nvPr/>
          </p:nvSpPr>
          <p:spPr>
            <a:xfrm>
              <a:off x="773350" y="518000"/>
              <a:ext cx="948600" cy="147960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FFFFF"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</p:grpSp>
      <p:sp>
        <p:nvSpPr>
          <p:cNvPr id="26" name="Rectangle: Diagonal Corners Snipped 25"/>
          <p:cNvSpPr/>
          <p:nvPr/>
        </p:nvSpPr>
        <p:spPr>
          <a:xfrm rot="16200000">
            <a:off x="7848532" y="-938970"/>
            <a:ext cx="1341719" cy="4513946"/>
          </a:xfrm>
          <a:prstGeom prst="snip2DiagRect">
            <a:avLst>
              <a:gd name="adj1" fmla="val 0"/>
              <a:gd name="adj2" fmla="val 25191"/>
            </a:avLst>
          </a:prstGeom>
          <a:solidFill>
            <a:schemeClr val="accent4">
              <a:alpha val="2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9175" y="1989088"/>
            <a:ext cx="49104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 dirty="0">
                <a:solidFill>
                  <a:schemeClr val="bg1"/>
                </a:solidFill>
                <a:latin typeface="맑은 고딕"/>
                <a:ea typeface="맑은 고딕"/>
              </a:rPr>
              <a:t>데이터셋 소개</a:t>
            </a:r>
            <a:endParaRPr lang="en-US" sz="48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82013" y="1025615"/>
            <a:ext cx="715787" cy="5726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sz="3200" b="1">
                <a:solidFill>
                  <a:schemeClr val="bg1"/>
                </a:solidFill>
                <a:latin typeface="맑은 고딕"/>
                <a:ea typeface="맑은 고딕"/>
                <a:cs typeface="Poppins"/>
              </a:rPr>
              <a:t>01</a:t>
            </a:r>
            <a:endParaRPr lang="en-US" sz="4000" b="1" baseline="70000">
              <a:solidFill>
                <a:schemeClr val="bg1"/>
              </a:solidFill>
              <a:latin typeface="맑은 고딕"/>
              <a:ea typeface="맑은 고딕"/>
              <a:cs typeface="Poppins"/>
            </a:endParaRPr>
          </a:p>
        </p:txBody>
      </p:sp>
      <p:sp>
        <p:nvSpPr>
          <p:cNvPr id="30" name="Rectangle: Diagonal Corners Snipped 29"/>
          <p:cNvSpPr/>
          <p:nvPr/>
        </p:nvSpPr>
        <p:spPr>
          <a:xfrm rot="16200000">
            <a:off x="7848531" y="938393"/>
            <a:ext cx="1341719" cy="4513946"/>
          </a:xfrm>
          <a:prstGeom prst="snip2DiagRect">
            <a:avLst>
              <a:gd name="adj1" fmla="val 0"/>
              <a:gd name="adj2" fmla="val 25191"/>
            </a:avLst>
          </a:prstGeom>
          <a:solidFill>
            <a:schemeClr val="accent4">
              <a:alpha val="2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82012" y="2902978"/>
            <a:ext cx="715787" cy="57174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sz="3200" b="1">
                <a:solidFill>
                  <a:schemeClr val="bg1"/>
                </a:solidFill>
                <a:latin typeface="맑은 고딕"/>
                <a:ea typeface="맑은 고딕"/>
                <a:cs typeface="Poppins"/>
              </a:rPr>
              <a:t>02</a:t>
            </a:r>
            <a:endParaRPr lang="en-US" sz="4000" b="1" baseline="70000">
              <a:solidFill>
                <a:schemeClr val="bg1"/>
              </a:solidFill>
              <a:latin typeface="맑은 고딕"/>
              <a:ea typeface="맑은 고딕"/>
              <a:cs typeface="Poppins"/>
            </a:endParaRPr>
          </a:p>
        </p:txBody>
      </p:sp>
      <p:sp>
        <p:nvSpPr>
          <p:cNvPr id="35" name="Rectangle: Diagonal Corners Snipped 34"/>
          <p:cNvSpPr/>
          <p:nvPr/>
        </p:nvSpPr>
        <p:spPr>
          <a:xfrm rot="16200000">
            <a:off x="7848532" y="2895472"/>
            <a:ext cx="1341719" cy="4513946"/>
          </a:xfrm>
          <a:prstGeom prst="snip2DiagRect">
            <a:avLst>
              <a:gd name="adj1" fmla="val 0"/>
              <a:gd name="adj2" fmla="val 25191"/>
            </a:avLst>
          </a:prstGeom>
          <a:solidFill>
            <a:schemeClr val="accent4">
              <a:alpha val="20000"/>
            </a:schemeClr>
          </a:solidFill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lvl="0">
              <a:defRPr/>
            </a:pPr>
            <a:endParaRPr lang="en-US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482013" y="4860057"/>
            <a:ext cx="715787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defRPr/>
            </a:pPr>
            <a:r>
              <a:rPr lang="en-US" sz="3200" b="1">
                <a:solidFill>
                  <a:schemeClr val="bg1"/>
                </a:solidFill>
                <a:latin typeface="맑은 고딕"/>
                <a:ea typeface="맑은 고딕"/>
                <a:cs typeface="Poppins"/>
              </a:rPr>
              <a:t>03</a:t>
            </a:r>
            <a:endParaRPr lang="en-US" sz="4000" b="1" baseline="70000">
              <a:solidFill>
                <a:schemeClr val="bg1"/>
              </a:solidFill>
              <a:latin typeface="맑은 고딕"/>
              <a:ea typeface="맑은 고딕"/>
              <a:cs typeface="Poppins"/>
            </a:endParaRPr>
          </a:p>
        </p:txBody>
      </p:sp>
      <p:sp>
        <p:nvSpPr>
          <p:cNvPr id="51" name="Google Shape;601;p61"/>
          <p:cNvSpPr/>
          <p:nvPr/>
        </p:nvSpPr>
        <p:spPr>
          <a:xfrm rot="10800000">
            <a:off x="-2404" y="5900053"/>
            <a:ext cx="3348854" cy="335647"/>
          </a:xfrm>
          <a:custGeom>
            <a:avLst/>
            <a:gdLst/>
            <a:ahLst/>
            <a:cxnLst/>
            <a:rect l="l" t="t" r="r" b="b"/>
            <a:pathLst>
              <a:path w="129732" h="21884" fill="none" extrusionOk="0">
                <a:moveTo>
                  <a:pt x="129731" y="11311"/>
                </a:moveTo>
                <a:lnTo>
                  <a:pt x="100335" y="11311"/>
                </a:lnTo>
                <a:lnTo>
                  <a:pt x="89738" y="21884"/>
                </a:lnTo>
                <a:lnTo>
                  <a:pt x="34529" y="21884"/>
                </a:lnTo>
                <a:lnTo>
                  <a:pt x="12633" y="0"/>
                </a:lnTo>
                <a:lnTo>
                  <a:pt x="1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sp>
        <p:nvSpPr>
          <p:cNvPr id="52" name="Google Shape;602;p61"/>
          <p:cNvSpPr/>
          <p:nvPr/>
        </p:nvSpPr>
        <p:spPr>
          <a:xfrm rot="10800000">
            <a:off x="3336114" y="6143275"/>
            <a:ext cx="184575" cy="184850"/>
          </a:xfrm>
          <a:custGeom>
            <a:avLst/>
            <a:gdLst/>
            <a:ahLst/>
            <a:cxnLst/>
            <a:rect l="l" t="t" r="r" b="b"/>
            <a:pathLst>
              <a:path w="7383" h="7394" fill="none" extrusionOk="0">
                <a:moveTo>
                  <a:pt x="1" y="3691"/>
                </a:moveTo>
                <a:cubicBezTo>
                  <a:pt x="1" y="1643"/>
                  <a:pt x="1644" y="0"/>
                  <a:pt x="3692" y="0"/>
                </a:cubicBezTo>
                <a:cubicBezTo>
                  <a:pt x="5728" y="0"/>
                  <a:pt x="7383" y="1643"/>
                  <a:pt x="7383" y="3691"/>
                </a:cubicBezTo>
                <a:cubicBezTo>
                  <a:pt x="7383" y="5727"/>
                  <a:pt x="5728" y="7382"/>
                  <a:pt x="3692" y="7382"/>
                </a:cubicBezTo>
                <a:cubicBezTo>
                  <a:pt x="1644" y="7394"/>
                  <a:pt x="1" y="5727"/>
                  <a:pt x="1" y="369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grpSp>
        <p:nvGrpSpPr>
          <p:cNvPr id="53" name="Google Shape;797;p71"/>
          <p:cNvGrpSpPr/>
          <p:nvPr/>
        </p:nvGrpSpPr>
        <p:grpSpPr>
          <a:xfrm flipH="1">
            <a:off x="441862" y="1285007"/>
            <a:ext cx="1154625" cy="430500"/>
            <a:chOff x="4042650" y="642025"/>
            <a:chExt cx="1154625" cy="430500"/>
          </a:xfrm>
        </p:grpSpPr>
        <p:sp>
          <p:nvSpPr>
            <p:cNvPr id="54" name="Google Shape;798;p71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55" name="Google Shape;799;p71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  <a:effectLst>
              <a:outerShdw blurRad="100013" algn="bl" rotWithShape="0">
                <a:schemeClr val="lt1">
                  <a:alpha val="70000"/>
                </a:scheme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</p:grpSp>
      <p:sp>
        <p:nvSpPr>
          <p:cNvPr id="3" name="Rectangle 37"/>
          <p:cNvSpPr/>
          <p:nvPr/>
        </p:nvSpPr>
        <p:spPr>
          <a:xfrm>
            <a:off x="7322144" y="1096977"/>
            <a:ext cx="2989762" cy="44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ko-KR" altLang="en-US" sz="2000" b="1" dirty="0" err="1">
                <a:solidFill>
                  <a:schemeClr val="bg1"/>
                </a:solidFill>
                <a:latin typeface="맑은 고딕"/>
                <a:ea typeface="맑은 고딕"/>
              </a:rPr>
              <a:t>포트홀</a:t>
            </a:r>
            <a:r>
              <a:rPr lang="ko-KR" altLang="en-US" sz="2000" b="1" dirty="0">
                <a:solidFill>
                  <a:schemeClr val="bg1"/>
                </a:solidFill>
                <a:latin typeface="맑은 고딕"/>
                <a:ea typeface="맑은 고딕"/>
              </a:rPr>
              <a:t> 데이터</a:t>
            </a:r>
          </a:p>
        </p:txBody>
      </p:sp>
      <p:sp>
        <p:nvSpPr>
          <p:cNvPr id="2" name="Rectangle 37">
            <a:extLst>
              <a:ext uri="{FF2B5EF4-FFF2-40B4-BE49-F238E27FC236}">
                <a16:creationId xmlns:a16="http://schemas.microsoft.com/office/drawing/2014/main" id="{99A7B54A-4E48-8C3D-CB09-C517318254E6}"/>
              </a:ext>
            </a:extLst>
          </p:cNvPr>
          <p:cNvSpPr/>
          <p:nvPr/>
        </p:nvSpPr>
        <p:spPr>
          <a:xfrm>
            <a:off x="7322144" y="2964685"/>
            <a:ext cx="2989762" cy="44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맑은 고딕"/>
                <a:ea typeface="맑은 고딕"/>
              </a:rPr>
              <a:t>기온 데이터</a:t>
            </a:r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62F6FC9B-EDE7-EA0E-21A8-FC8F3771891E}"/>
              </a:ext>
            </a:extLst>
          </p:cNvPr>
          <p:cNvSpPr/>
          <p:nvPr/>
        </p:nvSpPr>
        <p:spPr>
          <a:xfrm>
            <a:off x="7322144" y="4928280"/>
            <a:ext cx="2989762" cy="44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defRPr/>
            </a:pPr>
            <a:r>
              <a:rPr lang="ko-KR" altLang="en-US" sz="2000" b="1" dirty="0">
                <a:solidFill>
                  <a:schemeClr val="bg1"/>
                </a:solidFill>
                <a:latin typeface="맑은 고딕"/>
                <a:ea typeface="맑은 고딕"/>
              </a:rPr>
              <a:t>강수량 데이터</a:t>
            </a:r>
          </a:p>
        </p:txBody>
      </p:sp>
    </p:spTree>
    <p:extLst>
      <p:ext uri="{BB962C8B-B14F-4D97-AF65-F5344CB8AC3E}">
        <p14:creationId xmlns:p14="http://schemas.microsoft.com/office/powerpoint/2010/main" val="228941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797;p71"/>
          <p:cNvGrpSpPr/>
          <p:nvPr/>
        </p:nvGrpSpPr>
        <p:grpSpPr>
          <a:xfrm flipH="1">
            <a:off x="10654167" y="345594"/>
            <a:ext cx="1154625" cy="430500"/>
            <a:chOff x="4042650" y="642025"/>
            <a:chExt cx="1154625" cy="430500"/>
          </a:xfrm>
        </p:grpSpPr>
        <p:sp>
          <p:nvSpPr>
            <p:cNvPr id="7" name="Google Shape;798;p71"/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blurRad="100013" algn="bl" rotWithShape="0">
                <a:srgbClr val="FFFFFF">
                  <a:alpha val="698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" name="Google Shape;799;p71"/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blurRad="100013" algn="bl" rotWithShape="0">
                <a:srgbClr val="FFFFFF">
                  <a:alpha val="698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1529" y="362471"/>
            <a:ext cx="9964013" cy="2206558"/>
            <a:chOff x="234073" y="362471"/>
            <a:chExt cx="4648867" cy="2790304"/>
          </a:xfrm>
        </p:grpSpPr>
        <p:sp>
          <p:nvSpPr>
            <p:cNvPr id="10" name="Rectangle: Diagonal Corners Snipped 1"/>
            <p:cNvSpPr/>
            <p:nvPr/>
          </p:nvSpPr>
          <p:spPr>
            <a:xfrm>
              <a:off x="234073" y="362471"/>
              <a:ext cx="4648867" cy="2790304"/>
            </a:xfrm>
            <a:prstGeom prst="snip2DiagRect">
              <a:avLst>
                <a:gd name="adj1" fmla="val 14750"/>
                <a:gd name="adj2" fmla="val 0"/>
              </a:avLst>
            </a:prstGeom>
            <a:solidFill>
              <a:srgbClr val="4775E7">
                <a:alpha val="20000"/>
              </a:srgbClr>
            </a:solidFill>
            <a:ln w="952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blurRad="100013" algn="bl" rotWithShape="0">
                <a:srgbClr val="FFFFFF">
                  <a:alpha val="698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en-US" sz="180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Rectangle 25"/>
            <p:cNvSpPr/>
            <p:nvPr/>
          </p:nvSpPr>
          <p:spPr>
            <a:xfrm>
              <a:off x="486035" y="386850"/>
              <a:ext cx="3440068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700" dirty="0" err="1">
                  <a:solidFill>
                    <a:srgbClr val="FFFFFF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포트홀</a:t>
              </a:r>
              <a:r>
                <a:rPr lang="ko-KR" altLang="en-US" sz="2700" dirty="0">
                  <a:solidFill>
                    <a:srgbClr val="FFFFFF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 데이터</a:t>
              </a:r>
              <a:endParaRPr kumimoji="0" lang="ko-KR" altLang="en-US" sz="27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2" name="TextBox 14"/>
            <p:cNvSpPr txBox="1"/>
            <p:nvPr/>
          </p:nvSpPr>
          <p:spPr>
            <a:xfrm>
              <a:off x="486035" y="1073224"/>
              <a:ext cx="2196941" cy="1522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600" u="none" strike="noStrike" kern="1200" cap="none" spc="0" normalizeH="0" baseline="0" dirty="0" err="1">
                  <a:solidFill>
                    <a:srgbClr val="FFFFFF"/>
                  </a:solidFill>
                  <a:latin typeface="맑은 고딕"/>
                  <a:ea typeface="맑은 고딕"/>
                </a:rPr>
                <a:t>지엔소프트에서</a:t>
              </a: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 수집한 데이터셋</a:t>
              </a:r>
              <a:endPara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altLang="ko-KR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UID, </a:t>
              </a: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위도</a:t>
              </a:r>
              <a:r>
                <a:rPr kumimoji="0" lang="en-US" altLang="ko-KR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경도</a:t>
              </a:r>
              <a:r>
                <a:rPr kumimoji="0" lang="en-US" altLang="ko-KR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도로명 주소</a:t>
              </a:r>
              <a:r>
                <a:rPr kumimoji="0" lang="en-US" altLang="ko-KR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600" u="none" strike="noStrike" kern="1200" cap="none" spc="0" normalizeH="0" baseline="0" dirty="0" err="1">
                  <a:solidFill>
                    <a:srgbClr val="FFFFFF"/>
                  </a:solidFill>
                  <a:latin typeface="맑은 고딕"/>
                  <a:ea typeface="맑은 고딕"/>
                </a:rPr>
                <a:t>법정동</a:t>
              </a:r>
              <a:r>
                <a:rPr kumimoji="0" lang="en-US" altLang="ko-KR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, </a:t>
              </a: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행정동</a:t>
              </a:r>
              <a:endPara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altLang="ko-KR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2024</a:t>
              </a: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년 </a:t>
              </a:r>
              <a:r>
                <a:rPr kumimoji="0" lang="en-US" altLang="ko-KR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월 </a:t>
              </a:r>
              <a:r>
                <a:rPr kumimoji="0" lang="en-US" altLang="ko-KR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~ 11</a:t>
              </a: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월 현재</a:t>
              </a:r>
              <a:endPara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약 </a:t>
              </a:r>
              <a:r>
                <a:rPr lang="en-US" altLang="ko-KR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800</a:t>
              </a:r>
              <a:r>
                <a:rPr lang="ko-KR" altLang="en-US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개 이상</a:t>
              </a:r>
              <a:endPara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8" name="TextBox 15"/>
          <p:cNvSpPr txBox="1"/>
          <p:nvPr/>
        </p:nvSpPr>
        <p:spPr>
          <a:xfrm>
            <a:off x="531529" y="2582463"/>
            <a:ext cx="344006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데이터 시각화</a:t>
            </a:r>
          </a:p>
        </p:txBody>
      </p:sp>
      <p:sp>
        <p:nvSpPr>
          <p:cNvPr id="30" name="Google Shape;794;p71"/>
          <p:cNvSpPr/>
          <p:nvPr/>
        </p:nvSpPr>
        <p:spPr>
          <a:xfrm>
            <a:off x="189032" y="5409383"/>
            <a:ext cx="1086672" cy="1296217"/>
          </a:xfrm>
          <a:prstGeom prst="snip2DiagRect">
            <a:avLst>
              <a:gd name="adj1" fmla="val 0"/>
              <a:gd name="adj2" fmla="val 48920"/>
            </a:avLst>
          </a:prstGeom>
          <a:noFill/>
          <a:ln w="9525" cap="flat" cmpd="sng">
            <a:solidFill>
              <a:srgbClr val="FFFFFF">
                <a:alpha val="100000"/>
              </a:srgbClr>
            </a:solidFill>
            <a:prstDash val="solid"/>
            <a:round/>
            <a:headEnd w="sm" len="sm"/>
            <a:tailEnd w="sm" len="sm"/>
          </a:ln>
          <a:effectLst>
            <a:outerShdw blurRad="100013" algn="bl" rotWithShape="0">
              <a:srgbClr val="FFFFFF">
                <a:alpha val="69800"/>
              </a:srgb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0C680F63-9E63-2B75-A3FB-3C9DE33BFF26}"/>
              </a:ext>
            </a:extLst>
          </p:cNvPr>
          <p:cNvSpPr/>
          <p:nvPr/>
        </p:nvSpPr>
        <p:spPr>
          <a:xfrm rot="16200000">
            <a:off x="5633356" y="1491127"/>
            <a:ext cx="664028" cy="370114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1C58A402-ABA2-D49B-0ABD-2EE7C2B0CE81}"/>
              </a:ext>
            </a:extLst>
          </p:cNvPr>
          <p:cNvSpPr txBox="1"/>
          <p:nvPr/>
        </p:nvSpPr>
        <p:spPr>
          <a:xfrm>
            <a:off x="6320348" y="924531"/>
            <a:ext cx="3729065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변환된 데이터셋</a:t>
            </a:r>
            <a:endParaRPr kumimoji="0" lang="en-US" altLang="ko-KR" sz="160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285750" lvl="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년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월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일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위도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경도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도로명 주소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600" u="none" strike="noStrike" kern="1200" cap="none" spc="0" normalizeH="0" baseline="0" dirty="0" err="1">
                <a:solidFill>
                  <a:srgbClr val="FFFFFF"/>
                </a:solidFill>
                <a:latin typeface="맑은 고딕"/>
                <a:ea typeface="맑은 고딕"/>
              </a:rPr>
              <a:t>법정동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행정동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그리드 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ID</a:t>
            </a:r>
          </a:p>
          <a:p>
            <a:pPr marL="285750" lvl="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FFFF"/>
                </a:solidFill>
                <a:latin typeface="맑은 고딕"/>
                <a:ea typeface="맑은 고딕"/>
              </a:rPr>
              <a:t>날짜별 </a:t>
            </a:r>
            <a:r>
              <a:rPr lang="ko-KR" altLang="en-US" sz="1600" dirty="0" err="1">
                <a:solidFill>
                  <a:srgbClr val="FFFFFF"/>
                </a:solidFill>
                <a:latin typeface="맑은 고딕"/>
                <a:ea typeface="맑은 고딕"/>
              </a:rPr>
              <a:t>포트홀</a:t>
            </a:r>
            <a:r>
              <a:rPr lang="ko-KR" altLang="en-US" sz="1600" dirty="0">
                <a:solidFill>
                  <a:srgbClr val="FFFFFF"/>
                </a:solidFill>
                <a:latin typeface="맑은 고딕"/>
                <a:ea typeface="맑은 고딕"/>
              </a:rPr>
              <a:t> 수</a:t>
            </a:r>
            <a:endParaRPr kumimoji="0" lang="ko-KR" altLang="en-US" sz="160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66DF1B-9BCB-AB68-67DB-9313F7572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12" y="2648593"/>
            <a:ext cx="5404776" cy="420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3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92E0E-06AE-D822-B7CE-9A9183885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797;p71">
            <a:extLst>
              <a:ext uri="{FF2B5EF4-FFF2-40B4-BE49-F238E27FC236}">
                <a16:creationId xmlns:a16="http://schemas.microsoft.com/office/drawing/2014/main" id="{47AE1802-D795-C5E7-5EE0-202CE6416DC4}"/>
              </a:ext>
            </a:extLst>
          </p:cNvPr>
          <p:cNvGrpSpPr/>
          <p:nvPr/>
        </p:nvGrpSpPr>
        <p:grpSpPr>
          <a:xfrm flipH="1">
            <a:off x="10654167" y="345594"/>
            <a:ext cx="1154625" cy="430500"/>
            <a:chOff x="4042650" y="642025"/>
            <a:chExt cx="1154625" cy="430500"/>
          </a:xfrm>
        </p:grpSpPr>
        <p:sp>
          <p:nvSpPr>
            <p:cNvPr id="7" name="Google Shape;798;p71">
              <a:extLst>
                <a:ext uri="{FF2B5EF4-FFF2-40B4-BE49-F238E27FC236}">
                  <a16:creationId xmlns:a16="http://schemas.microsoft.com/office/drawing/2014/main" id="{BB5418C0-D714-61EF-102A-DE26EC939040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blurRad="100013" algn="bl" rotWithShape="0">
                <a:srgbClr val="FFFFFF">
                  <a:alpha val="698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" name="Google Shape;799;p71">
              <a:extLst>
                <a:ext uri="{FF2B5EF4-FFF2-40B4-BE49-F238E27FC236}">
                  <a16:creationId xmlns:a16="http://schemas.microsoft.com/office/drawing/2014/main" id="{6CEE8478-6CE1-00AF-2C55-E5DFCD8B20FD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blurRad="100013" algn="bl" rotWithShape="0">
                <a:srgbClr val="FFFFFF">
                  <a:alpha val="698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F201AD3-6222-17F4-AC03-9E710AEABC52}"/>
              </a:ext>
            </a:extLst>
          </p:cNvPr>
          <p:cNvGrpSpPr/>
          <p:nvPr/>
        </p:nvGrpSpPr>
        <p:grpSpPr>
          <a:xfrm>
            <a:off x="531529" y="362471"/>
            <a:ext cx="9964013" cy="2542068"/>
            <a:chOff x="234073" y="362471"/>
            <a:chExt cx="4648867" cy="3214573"/>
          </a:xfrm>
        </p:grpSpPr>
        <p:sp>
          <p:nvSpPr>
            <p:cNvPr id="10" name="Rectangle: Diagonal Corners Snipped 1">
              <a:extLst>
                <a:ext uri="{FF2B5EF4-FFF2-40B4-BE49-F238E27FC236}">
                  <a16:creationId xmlns:a16="http://schemas.microsoft.com/office/drawing/2014/main" id="{15AA96E8-8A6F-A940-6608-1A5E1E37EF88}"/>
                </a:ext>
              </a:extLst>
            </p:cNvPr>
            <p:cNvSpPr/>
            <p:nvPr/>
          </p:nvSpPr>
          <p:spPr>
            <a:xfrm>
              <a:off x="234073" y="362471"/>
              <a:ext cx="4648867" cy="3214573"/>
            </a:xfrm>
            <a:prstGeom prst="snip2DiagRect">
              <a:avLst>
                <a:gd name="adj1" fmla="val 14750"/>
                <a:gd name="adj2" fmla="val 0"/>
              </a:avLst>
            </a:prstGeom>
            <a:solidFill>
              <a:srgbClr val="4775E7">
                <a:alpha val="20000"/>
              </a:srgbClr>
            </a:solidFill>
            <a:ln w="952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blurRad="100013" algn="bl" rotWithShape="0">
                <a:srgbClr val="FFFFFF">
                  <a:alpha val="698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en-US" sz="180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Rectangle 25">
              <a:extLst>
                <a:ext uri="{FF2B5EF4-FFF2-40B4-BE49-F238E27FC236}">
                  <a16:creationId xmlns:a16="http://schemas.microsoft.com/office/drawing/2014/main" id="{16232C12-90C5-59A2-D71E-140361F66595}"/>
                </a:ext>
              </a:extLst>
            </p:cNvPr>
            <p:cNvSpPr/>
            <p:nvPr/>
          </p:nvSpPr>
          <p:spPr>
            <a:xfrm>
              <a:off x="486035" y="386850"/>
              <a:ext cx="3440068" cy="6421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700" dirty="0">
                  <a:solidFill>
                    <a:srgbClr val="FFFFFF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기온 데이터</a:t>
              </a:r>
              <a:endParaRPr kumimoji="0" lang="ko-KR" altLang="en-US" sz="27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2" name="TextBox 14">
              <a:extLst>
                <a:ext uri="{FF2B5EF4-FFF2-40B4-BE49-F238E27FC236}">
                  <a16:creationId xmlns:a16="http://schemas.microsoft.com/office/drawing/2014/main" id="{FF3BA017-77FB-80E7-F799-6CEAD745D8C8}"/>
                </a:ext>
              </a:extLst>
            </p:cNvPr>
            <p:cNvSpPr txBox="1"/>
            <p:nvPr/>
          </p:nvSpPr>
          <p:spPr>
            <a:xfrm>
              <a:off x="486035" y="1073224"/>
              <a:ext cx="2196941" cy="23917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공공데이터셋</a:t>
              </a:r>
              <a:endPara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일시</a:t>
              </a:r>
              <a:r>
                <a:rPr lang="en-US" altLang="ko-KR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평균기온</a:t>
              </a:r>
              <a:r>
                <a:rPr lang="en-US" altLang="ko-KR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최고</a:t>
              </a:r>
              <a:r>
                <a:rPr lang="en-US" altLang="ko-KR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/</a:t>
              </a:r>
              <a:r>
                <a:rPr lang="ko-KR" altLang="en-US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최저 기온</a:t>
              </a:r>
              <a:r>
                <a:rPr lang="en-US" altLang="ko-KR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최고</a:t>
              </a:r>
              <a:r>
                <a:rPr lang="en-US" altLang="ko-KR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/</a:t>
              </a:r>
              <a:r>
                <a:rPr lang="ko-KR" altLang="en-US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최저기온시각</a:t>
              </a:r>
              <a:r>
                <a:rPr lang="en-US" altLang="ko-KR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일교차</a:t>
              </a:r>
              <a:endPara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altLang="ko-KR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2020</a:t>
              </a: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년 </a:t>
              </a:r>
              <a:r>
                <a:rPr kumimoji="0" lang="en-US" altLang="ko-KR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월 </a:t>
              </a:r>
              <a:r>
                <a:rPr kumimoji="0" lang="en-US" altLang="ko-KR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~ 2024</a:t>
              </a: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년</a:t>
              </a:r>
              <a:r>
                <a:rPr kumimoji="0" lang="en-US" altLang="ko-KR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 11</a:t>
              </a: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월 현재</a:t>
              </a:r>
              <a:endPara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약 </a:t>
              </a:r>
              <a:r>
                <a:rPr lang="en-US" altLang="ko-KR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1700</a:t>
              </a:r>
              <a:r>
                <a:rPr lang="ko-KR" altLang="en-US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개 이상</a:t>
              </a:r>
              <a:endPara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8" name="TextBox 15">
            <a:extLst>
              <a:ext uri="{FF2B5EF4-FFF2-40B4-BE49-F238E27FC236}">
                <a16:creationId xmlns:a16="http://schemas.microsoft.com/office/drawing/2014/main" id="{391AE354-35E8-7A27-6AA3-D687C18436D4}"/>
              </a:ext>
            </a:extLst>
          </p:cNvPr>
          <p:cNvSpPr txBox="1"/>
          <p:nvPr/>
        </p:nvSpPr>
        <p:spPr>
          <a:xfrm>
            <a:off x="531529" y="2930806"/>
            <a:ext cx="344006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데이터 시각화</a:t>
            </a:r>
          </a:p>
        </p:txBody>
      </p:sp>
      <p:sp>
        <p:nvSpPr>
          <p:cNvPr id="30" name="Google Shape;794;p71">
            <a:extLst>
              <a:ext uri="{FF2B5EF4-FFF2-40B4-BE49-F238E27FC236}">
                <a16:creationId xmlns:a16="http://schemas.microsoft.com/office/drawing/2014/main" id="{F9ABDD16-F0A6-FA59-6532-66FA7CA3A8E7}"/>
              </a:ext>
            </a:extLst>
          </p:cNvPr>
          <p:cNvSpPr/>
          <p:nvPr/>
        </p:nvSpPr>
        <p:spPr>
          <a:xfrm>
            <a:off x="189032" y="5409383"/>
            <a:ext cx="1086672" cy="1296217"/>
          </a:xfrm>
          <a:prstGeom prst="snip2DiagRect">
            <a:avLst>
              <a:gd name="adj1" fmla="val 0"/>
              <a:gd name="adj2" fmla="val 48920"/>
            </a:avLst>
          </a:prstGeom>
          <a:noFill/>
          <a:ln w="9525" cap="flat" cmpd="sng">
            <a:solidFill>
              <a:srgbClr val="FFFFFF">
                <a:alpha val="100000"/>
              </a:srgbClr>
            </a:solidFill>
            <a:prstDash val="solid"/>
            <a:round/>
            <a:headEnd w="sm" len="sm"/>
            <a:tailEnd w="sm" len="sm"/>
          </a:ln>
          <a:effectLst>
            <a:outerShdw blurRad="100013" algn="bl" rotWithShape="0">
              <a:srgbClr val="FFFFFF">
                <a:alpha val="69800"/>
              </a:srgb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3FA78B3D-E672-1E3D-8CD2-BCEFDD9F6988}"/>
              </a:ext>
            </a:extLst>
          </p:cNvPr>
          <p:cNvSpPr/>
          <p:nvPr/>
        </p:nvSpPr>
        <p:spPr>
          <a:xfrm rot="16200000">
            <a:off x="5042042" y="1600223"/>
            <a:ext cx="664028" cy="370114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93161582-3DD8-E149-651F-CBBE7F73AC44}"/>
              </a:ext>
            </a:extLst>
          </p:cNvPr>
          <p:cNvSpPr txBox="1"/>
          <p:nvPr/>
        </p:nvSpPr>
        <p:spPr>
          <a:xfrm>
            <a:off x="6320348" y="924531"/>
            <a:ext cx="4175194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변환된 데이터셋</a:t>
            </a:r>
            <a:endParaRPr kumimoji="0" lang="en-US" altLang="ko-KR" sz="160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285750" lvl="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년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월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일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평균기온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최고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최저기온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일교차</a:t>
            </a:r>
            <a:endParaRPr lang="en-US" altLang="ko-KR" sz="1600" dirty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285750" lvl="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600" u="none" strike="noStrike" kern="1200" cap="none" spc="0" normalizeH="0" baseline="0" dirty="0" err="1">
                <a:solidFill>
                  <a:srgbClr val="FFFFFF"/>
                </a:solidFill>
                <a:latin typeface="맑은 고딕"/>
                <a:ea typeface="맑은 고딕"/>
              </a:rPr>
              <a:t>포트홀</a:t>
            </a:r>
            <a:r>
              <a:rPr lang="ko-KR" altLang="en-US" sz="1600" dirty="0">
                <a:solidFill>
                  <a:srgbClr val="FFFFFF"/>
                </a:solidFill>
                <a:latin typeface="맑은 고딕"/>
                <a:ea typeface="맑은 고딕"/>
              </a:rPr>
              <a:t> 날짜 기준 최근 </a:t>
            </a:r>
            <a:r>
              <a:rPr lang="en-US" altLang="ko-KR" sz="1600" dirty="0">
                <a:solidFill>
                  <a:srgbClr val="FFFFFF"/>
                </a:solidFill>
                <a:latin typeface="맑은 고딕"/>
                <a:ea typeface="맑은 고딕"/>
              </a:rPr>
              <a:t>7</a:t>
            </a:r>
            <a:r>
              <a:rPr lang="ko-KR" altLang="en-US" sz="1600" dirty="0">
                <a:solidFill>
                  <a:srgbClr val="FFFFFF"/>
                </a:solidFill>
                <a:latin typeface="맑은 고딕"/>
                <a:ea typeface="맑은 고딕"/>
              </a:rPr>
              <a:t>일</a:t>
            </a:r>
            <a:r>
              <a:rPr lang="en-US" altLang="ko-KR" sz="1600" dirty="0">
                <a:solidFill>
                  <a:srgbClr val="FFFFFF"/>
                </a:solidFill>
                <a:latin typeface="맑은 고딕"/>
                <a:ea typeface="맑은 고딕"/>
              </a:rPr>
              <a:t>/30</a:t>
            </a:r>
            <a:r>
              <a:rPr lang="ko-KR" altLang="en-US" sz="1600" dirty="0">
                <a:solidFill>
                  <a:srgbClr val="FFFFFF"/>
                </a:solidFill>
                <a:latin typeface="맑은 고딕"/>
                <a:ea typeface="맑은 고딕"/>
              </a:rPr>
              <a:t>일 평균 기온</a:t>
            </a:r>
            <a:r>
              <a:rPr lang="en-US" altLang="ko-KR" sz="1600" dirty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dirty="0">
                <a:solidFill>
                  <a:srgbClr val="FFFFFF"/>
                </a:solidFill>
                <a:latin typeface="맑은 고딕"/>
                <a:ea typeface="맑은 고딕"/>
              </a:rPr>
              <a:t>평균 최고</a:t>
            </a:r>
            <a:r>
              <a:rPr lang="en-US" altLang="ko-KR" sz="1600" dirty="0">
                <a:solidFill>
                  <a:srgbClr val="FFFFFF"/>
                </a:solidFill>
                <a:latin typeface="맑은 고딕"/>
                <a:ea typeface="맑은 고딕"/>
              </a:rPr>
              <a:t>/</a:t>
            </a:r>
            <a:r>
              <a:rPr lang="ko-KR" altLang="en-US" sz="1600" dirty="0">
                <a:solidFill>
                  <a:srgbClr val="FFFFFF"/>
                </a:solidFill>
                <a:latin typeface="맑은 고딕"/>
                <a:ea typeface="맑은 고딕"/>
              </a:rPr>
              <a:t>최저 기온</a:t>
            </a:r>
            <a:r>
              <a:rPr lang="en-US" altLang="ko-KR" sz="1600" dirty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lang="ko-KR" altLang="en-US" sz="1600" dirty="0">
                <a:solidFill>
                  <a:srgbClr val="FFFFFF"/>
                </a:solidFill>
                <a:latin typeface="맑은 고딕"/>
                <a:ea typeface="맑은 고딕"/>
              </a:rPr>
              <a:t>평균 일교차</a:t>
            </a:r>
            <a:endParaRPr kumimoji="0" lang="ko-KR" altLang="en-US" sz="160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8D59D76-9125-2B18-3AB0-6E8E6C852587}"/>
              </a:ext>
            </a:extLst>
          </p:cNvPr>
          <p:cNvGrpSpPr/>
          <p:nvPr/>
        </p:nvGrpSpPr>
        <p:grpSpPr>
          <a:xfrm>
            <a:off x="1368537" y="3363865"/>
            <a:ext cx="9205883" cy="3187541"/>
            <a:chOff x="723221" y="3005985"/>
            <a:chExt cx="10471701" cy="359423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4E04CEA-1394-E46A-C26E-7C8C119DC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221" y="3009921"/>
              <a:ext cx="4487871" cy="359029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4D0C590-D45F-1E0E-F221-B5B4BCE66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1092" y="3005985"/>
              <a:ext cx="5983830" cy="359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778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57912-144A-FAB6-3278-82FDBCA3C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797;p71">
            <a:extLst>
              <a:ext uri="{FF2B5EF4-FFF2-40B4-BE49-F238E27FC236}">
                <a16:creationId xmlns:a16="http://schemas.microsoft.com/office/drawing/2014/main" id="{85EF3989-E8CD-13D3-599D-04E6E73DAAC6}"/>
              </a:ext>
            </a:extLst>
          </p:cNvPr>
          <p:cNvGrpSpPr/>
          <p:nvPr/>
        </p:nvGrpSpPr>
        <p:grpSpPr>
          <a:xfrm flipH="1">
            <a:off x="10654167" y="345594"/>
            <a:ext cx="1154625" cy="430500"/>
            <a:chOff x="4042650" y="642025"/>
            <a:chExt cx="1154625" cy="430500"/>
          </a:xfrm>
        </p:grpSpPr>
        <p:sp>
          <p:nvSpPr>
            <p:cNvPr id="7" name="Google Shape;798;p71">
              <a:extLst>
                <a:ext uri="{FF2B5EF4-FFF2-40B4-BE49-F238E27FC236}">
                  <a16:creationId xmlns:a16="http://schemas.microsoft.com/office/drawing/2014/main" id="{18E6B1B8-F7C6-18DD-6EDB-66E837182D81}"/>
                </a:ext>
              </a:extLst>
            </p:cNvPr>
            <p:cNvSpPr/>
            <p:nvPr/>
          </p:nvSpPr>
          <p:spPr>
            <a:xfrm>
              <a:off x="4042650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blurRad="100013" algn="bl" rotWithShape="0">
                <a:srgbClr val="FFFFFF">
                  <a:alpha val="698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" name="Google Shape;799;p71">
              <a:extLst>
                <a:ext uri="{FF2B5EF4-FFF2-40B4-BE49-F238E27FC236}">
                  <a16:creationId xmlns:a16="http://schemas.microsoft.com/office/drawing/2014/main" id="{57C44C32-1539-426A-6E01-E4E640B514FA}"/>
                </a:ext>
              </a:extLst>
            </p:cNvPr>
            <p:cNvSpPr/>
            <p:nvPr/>
          </p:nvSpPr>
          <p:spPr>
            <a:xfrm>
              <a:off x="4699275" y="642025"/>
              <a:ext cx="498000" cy="430500"/>
            </a:xfrm>
            <a:prstGeom prst="snip2DiagRect">
              <a:avLst>
                <a:gd name="adj1" fmla="val 0"/>
                <a:gd name="adj2" fmla="val 32236"/>
              </a:avLst>
            </a:prstGeom>
            <a:noFill/>
            <a:ln w="952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blurRad="100013" algn="bl" rotWithShape="0">
                <a:srgbClr val="FFFFFF">
                  <a:alpha val="698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E133666-3943-FC19-58D8-DF4FBB5BE944}"/>
              </a:ext>
            </a:extLst>
          </p:cNvPr>
          <p:cNvGrpSpPr/>
          <p:nvPr/>
        </p:nvGrpSpPr>
        <p:grpSpPr>
          <a:xfrm>
            <a:off x="531529" y="362471"/>
            <a:ext cx="9964013" cy="2542068"/>
            <a:chOff x="234073" y="362471"/>
            <a:chExt cx="4648867" cy="3214573"/>
          </a:xfrm>
        </p:grpSpPr>
        <p:sp>
          <p:nvSpPr>
            <p:cNvPr id="10" name="Rectangle: Diagonal Corners Snipped 1">
              <a:extLst>
                <a:ext uri="{FF2B5EF4-FFF2-40B4-BE49-F238E27FC236}">
                  <a16:creationId xmlns:a16="http://schemas.microsoft.com/office/drawing/2014/main" id="{34084ACD-B8A0-E757-92DF-2F97B368E123}"/>
                </a:ext>
              </a:extLst>
            </p:cNvPr>
            <p:cNvSpPr/>
            <p:nvPr/>
          </p:nvSpPr>
          <p:spPr>
            <a:xfrm>
              <a:off x="234073" y="362471"/>
              <a:ext cx="4648867" cy="3214573"/>
            </a:xfrm>
            <a:prstGeom prst="snip2DiagRect">
              <a:avLst>
                <a:gd name="adj1" fmla="val 14750"/>
                <a:gd name="adj2" fmla="val 0"/>
              </a:avLst>
            </a:prstGeom>
            <a:solidFill>
              <a:srgbClr val="4775E7">
                <a:alpha val="20000"/>
              </a:srgbClr>
            </a:solidFill>
            <a:ln w="9525" cap="flat" cmpd="sng">
              <a:solidFill>
                <a:srgbClr val="FFFFFF">
                  <a:alpha val="100000"/>
                </a:srgbClr>
              </a:solidFill>
              <a:prstDash val="solid"/>
              <a:round/>
              <a:headEnd w="sm" len="sm"/>
              <a:tailEnd w="sm" len="sm"/>
            </a:ln>
            <a:effectLst>
              <a:outerShdw blurRad="100013" algn="bl" rotWithShape="0">
                <a:srgbClr val="FFFFFF">
                  <a:alpha val="69800"/>
                </a:srgbClr>
              </a:outerShdw>
            </a:effectLst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en-US" sz="180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5" name="Rectangle 25">
              <a:extLst>
                <a:ext uri="{FF2B5EF4-FFF2-40B4-BE49-F238E27FC236}">
                  <a16:creationId xmlns:a16="http://schemas.microsoft.com/office/drawing/2014/main" id="{CDF07DD6-A7EE-3C3A-95F1-A6B061362875}"/>
                </a:ext>
              </a:extLst>
            </p:cNvPr>
            <p:cNvSpPr/>
            <p:nvPr/>
          </p:nvSpPr>
          <p:spPr>
            <a:xfrm>
              <a:off x="486035" y="386850"/>
              <a:ext cx="3440068" cy="6421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2700" dirty="0">
                  <a:solidFill>
                    <a:srgbClr val="FFFFFF"/>
                  </a:solidFill>
                  <a:effectLst>
                    <a:outerShdw blurRad="76200" dist="76200" dir="2700000" algn="ctr" rotWithShape="0">
                      <a:srgbClr val="000000">
                        <a:alpha val="50000"/>
                      </a:srgbClr>
                    </a:outerShdw>
                  </a:effectLst>
                  <a:latin typeface="맑은 고딕"/>
                  <a:ea typeface="맑은 고딕"/>
                </a:rPr>
                <a:t>강수량 데이터</a:t>
              </a:r>
              <a:endParaRPr kumimoji="0" lang="ko-KR" altLang="en-US" sz="27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2" name="TextBox 14">
              <a:extLst>
                <a:ext uri="{FF2B5EF4-FFF2-40B4-BE49-F238E27FC236}">
                  <a16:creationId xmlns:a16="http://schemas.microsoft.com/office/drawing/2014/main" id="{7B8E0F68-D4F8-4670-7EB2-BA3B0293C473}"/>
                </a:ext>
              </a:extLst>
            </p:cNvPr>
            <p:cNvSpPr txBox="1"/>
            <p:nvPr/>
          </p:nvSpPr>
          <p:spPr>
            <a:xfrm>
              <a:off x="486035" y="1073224"/>
              <a:ext cx="2196941" cy="19246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공공데이터셋</a:t>
              </a:r>
              <a:endPara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600" dirty="0" err="1">
                  <a:solidFill>
                    <a:srgbClr val="FFFFFF"/>
                  </a:solidFill>
                  <a:latin typeface="맑은 고딕"/>
                  <a:ea typeface="맑은 고딕"/>
                </a:rPr>
                <a:t>조사년월일</a:t>
              </a:r>
              <a:r>
                <a:rPr lang="en-US" altLang="ko-KR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측정 장소</a:t>
              </a:r>
              <a:r>
                <a:rPr lang="en-US" altLang="ko-KR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600" dirty="0" err="1">
                  <a:solidFill>
                    <a:srgbClr val="FFFFFF"/>
                  </a:solidFill>
                  <a:latin typeface="맑은 고딕"/>
                  <a:ea typeface="맑은 고딕"/>
                </a:rPr>
                <a:t>일일강수량</a:t>
              </a:r>
              <a:endParaRPr lang="en-US" altLang="ko-KR" sz="1600" dirty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altLang="ko-KR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2012</a:t>
              </a: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년 </a:t>
              </a:r>
              <a:r>
                <a:rPr kumimoji="0" lang="en-US" altLang="ko-KR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1</a:t>
              </a: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월 </a:t>
              </a:r>
              <a:r>
                <a:rPr kumimoji="0" lang="en-US" altLang="ko-KR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~ 2024</a:t>
              </a: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년</a:t>
              </a:r>
              <a:r>
                <a:rPr kumimoji="0" lang="en-US" altLang="ko-KR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 7</a:t>
              </a:r>
              <a:r>
                <a:rPr kumimoji="0" lang="ko-KR" altLang="en-US" sz="1600" u="none" strike="noStrike" kern="1200" cap="none" spc="0" normalizeH="0" baseline="0" dirty="0">
                  <a:solidFill>
                    <a:srgbClr val="FFFFFF"/>
                  </a:solidFill>
                  <a:latin typeface="맑은 고딕"/>
                  <a:ea typeface="맑은 고딕"/>
                </a:rPr>
                <a:t>월</a:t>
              </a:r>
              <a:endPara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/>
              </a:pPr>
              <a:r>
                <a:rPr lang="ko-KR" altLang="en-US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약 </a:t>
              </a:r>
              <a:r>
                <a:rPr lang="en-US" altLang="ko-KR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4000</a:t>
              </a:r>
              <a:r>
                <a:rPr lang="ko-KR" altLang="en-US" sz="1600" dirty="0">
                  <a:solidFill>
                    <a:srgbClr val="FFFFFF"/>
                  </a:solidFill>
                  <a:latin typeface="맑은 고딕"/>
                  <a:ea typeface="맑은 고딕"/>
                </a:rPr>
                <a:t>개 이상</a:t>
              </a:r>
              <a:endPara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8" name="TextBox 15">
            <a:extLst>
              <a:ext uri="{FF2B5EF4-FFF2-40B4-BE49-F238E27FC236}">
                <a16:creationId xmlns:a16="http://schemas.microsoft.com/office/drawing/2014/main" id="{5927AD73-30B2-0D2D-6BB3-97F3DD61AF7F}"/>
              </a:ext>
            </a:extLst>
          </p:cNvPr>
          <p:cNvSpPr txBox="1"/>
          <p:nvPr/>
        </p:nvSpPr>
        <p:spPr>
          <a:xfrm>
            <a:off x="531529" y="2930806"/>
            <a:ext cx="3440069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데이터 시각화</a:t>
            </a:r>
          </a:p>
        </p:txBody>
      </p:sp>
      <p:sp>
        <p:nvSpPr>
          <p:cNvPr id="30" name="Google Shape;794;p71">
            <a:extLst>
              <a:ext uri="{FF2B5EF4-FFF2-40B4-BE49-F238E27FC236}">
                <a16:creationId xmlns:a16="http://schemas.microsoft.com/office/drawing/2014/main" id="{8B93546C-8274-923E-8988-8EB9AC981CF7}"/>
              </a:ext>
            </a:extLst>
          </p:cNvPr>
          <p:cNvSpPr/>
          <p:nvPr/>
        </p:nvSpPr>
        <p:spPr>
          <a:xfrm>
            <a:off x="189032" y="5409383"/>
            <a:ext cx="1086672" cy="1296217"/>
          </a:xfrm>
          <a:prstGeom prst="snip2DiagRect">
            <a:avLst>
              <a:gd name="adj1" fmla="val 0"/>
              <a:gd name="adj2" fmla="val 48920"/>
            </a:avLst>
          </a:prstGeom>
          <a:noFill/>
          <a:ln w="9525" cap="flat" cmpd="sng">
            <a:solidFill>
              <a:srgbClr val="FFFFFF">
                <a:alpha val="100000"/>
              </a:srgbClr>
            </a:solidFill>
            <a:prstDash val="solid"/>
            <a:round/>
            <a:headEnd w="sm" len="sm"/>
            <a:tailEnd w="sm" len="sm"/>
          </a:ln>
          <a:effectLst>
            <a:outerShdw blurRad="100013" algn="bl" rotWithShape="0">
              <a:srgbClr val="FFFFFF">
                <a:alpha val="69800"/>
              </a:srgb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AC05A03-3A29-6D93-B1D4-B4370DE13608}"/>
              </a:ext>
            </a:extLst>
          </p:cNvPr>
          <p:cNvSpPr/>
          <p:nvPr/>
        </p:nvSpPr>
        <p:spPr>
          <a:xfrm rot="16200000">
            <a:off x="5042042" y="1600223"/>
            <a:ext cx="664028" cy="370114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14">
            <a:extLst>
              <a:ext uri="{FF2B5EF4-FFF2-40B4-BE49-F238E27FC236}">
                <a16:creationId xmlns:a16="http://schemas.microsoft.com/office/drawing/2014/main" id="{EF992685-ECF1-3B65-341A-0E977BC196AB}"/>
              </a:ext>
            </a:extLst>
          </p:cNvPr>
          <p:cNvSpPr txBox="1"/>
          <p:nvPr/>
        </p:nvSpPr>
        <p:spPr>
          <a:xfrm>
            <a:off x="6320348" y="924531"/>
            <a:ext cx="3577400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변환된 데이터셋</a:t>
            </a:r>
            <a:endParaRPr kumimoji="0" lang="en-US" altLang="ko-KR" sz="160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285750" lvl="0" indent="-28575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년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월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/</a:t>
            </a:r>
            <a:r>
              <a:rPr kumimoji="0" lang="ko-KR" altLang="en-US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일</a:t>
            </a:r>
            <a:r>
              <a:rPr kumimoji="0" lang="en-US" altLang="ko-KR" sz="160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</a:rPr>
              <a:t>, </a:t>
            </a:r>
            <a:r>
              <a:rPr kumimoji="0" lang="ko-KR" altLang="en-US" sz="1600" u="none" strike="noStrike" kern="1200" cap="none" spc="0" normalizeH="0" baseline="0" dirty="0" err="1">
                <a:solidFill>
                  <a:srgbClr val="FFFFFF"/>
                </a:solidFill>
                <a:latin typeface="맑은 고딕"/>
                <a:ea typeface="맑은 고딕"/>
              </a:rPr>
              <a:t>일일강수량</a:t>
            </a:r>
            <a:endParaRPr kumimoji="0" lang="en-US" altLang="ko-KR" sz="160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ko-KR" altLang="en-US" sz="1600" u="none" strike="noStrike" kern="1200" cap="none" spc="0" normalizeH="0" baseline="0" dirty="0" err="1">
                <a:solidFill>
                  <a:srgbClr val="FFFFFF"/>
                </a:solidFill>
                <a:latin typeface="맑은 고딕"/>
                <a:ea typeface="맑은 고딕"/>
              </a:rPr>
              <a:t>포트홀</a:t>
            </a:r>
            <a:r>
              <a:rPr lang="ko-KR" altLang="en-US" sz="1600" dirty="0">
                <a:solidFill>
                  <a:srgbClr val="FFFFFF"/>
                </a:solidFill>
                <a:latin typeface="맑은 고딕"/>
                <a:ea typeface="맑은 고딕"/>
              </a:rPr>
              <a:t> 날짜 기준 최근 </a:t>
            </a:r>
            <a:r>
              <a:rPr lang="en-US" altLang="ko-KR" sz="1600" dirty="0">
                <a:solidFill>
                  <a:srgbClr val="FFFFFF"/>
                </a:solidFill>
                <a:latin typeface="맑은 고딕"/>
                <a:ea typeface="맑은 고딕"/>
              </a:rPr>
              <a:t>7</a:t>
            </a:r>
            <a:r>
              <a:rPr lang="ko-KR" altLang="en-US" sz="1600" dirty="0">
                <a:solidFill>
                  <a:srgbClr val="FFFFFF"/>
                </a:solidFill>
                <a:latin typeface="맑은 고딕"/>
                <a:ea typeface="맑은 고딕"/>
              </a:rPr>
              <a:t>일</a:t>
            </a:r>
            <a:r>
              <a:rPr lang="en-US" altLang="ko-KR" sz="1600" dirty="0">
                <a:solidFill>
                  <a:srgbClr val="FFFFFF"/>
                </a:solidFill>
                <a:latin typeface="맑은 고딕"/>
                <a:ea typeface="맑은 고딕"/>
              </a:rPr>
              <a:t>/30</a:t>
            </a:r>
            <a:r>
              <a:rPr lang="ko-KR" altLang="en-US" sz="1600" dirty="0">
                <a:solidFill>
                  <a:srgbClr val="FFFFFF"/>
                </a:solidFill>
                <a:latin typeface="맑은 고딕"/>
                <a:ea typeface="맑은 고딕"/>
              </a:rPr>
              <a:t>일 평균 일일 강수량</a:t>
            </a:r>
            <a:endParaRPr kumimoji="0" lang="ko-KR" altLang="en-US" sz="160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E527A62-1738-AFDE-8CC9-AF6E021D5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49" y="3513171"/>
            <a:ext cx="9807501" cy="30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0;p61"/>
          <p:cNvSpPr/>
          <p:nvPr/>
        </p:nvSpPr>
        <p:spPr>
          <a:xfrm rot="10800000" flipH="1">
            <a:off x="-859405" y="3941452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6048371" y="4092926"/>
            <a:ext cx="5561737" cy="979947"/>
            <a:chOff x="5892692" y="3904264"/>
            <a:chExt cx="4230547" cy="979947"/>
          </a:xfrm>
        </p:grpSpPr>
        <p:sp>
          <p:nvSpPr>
            <p:cNvPr id="28" name="Rectangle 27"/>
            <p:cNvSpPr/>
            <p:nvPr/>
          </p:nvSpPr>
          <p:spPr>
            <a:xfrm>
              <a:off x="5892692" y="4273595"/>
              <a:ext cx="4230547" cy="61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상관계수의 크기가 크지 않으므로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다른 변수와 함께 종합적으로 분석이 필요합니다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. </a:t>
              </a:r>
              <a:endParaRPr lang="en-US" sz="1200" dirty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92692" y="3904264"/>
              <a:ext cx="36478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Kanit"/>
                </a:rPr>
                <a:t>결과</a:t>
              </a:r>
              <a:endParaRPr lang="en-US" b="1" dirty="0">
                <a:solidFill>
                  <a:schemeClr val="bg1"/>
                </a:solidFill>
                <a:latin typeface="맑은 고딕"/>
                <a:ea typeface="맑은 고딕"/>
                <a:cs typeface="Kanit"/>
              </a:endParaRPr>
            </a:p>
          </p:txBody>
        </p:sp>
      </p:grpSp>
      <p:sp>
        <p:nvSpPr>
          <p:cNvPr id="39" name="Google Shape;1633;p105"/>
          <p:cNvSpPr/>
          <p:nvPr/>
        </p:nvSpPr>
        <p:spPr>
          <a:xfrm>
            <a:off x="11472382" y="988963"/>
            <a:ext cx="358200" cy="323701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lvl="0">
              <a:defRPr/>
            </a:pPr>
            <a:endParaRPr>
              <a:latin typeface="맑은 고딕"/>
              <a:ea typeface="맑은 고딕"/>
            </a:endParaRPr>
          </a:p>
        </p:txBody>
      </p:sp>
      <p:sp>
        <p:nvSpPr>
          <p:cNvPr id="40" name="Google Shape;1634;p105"/>
          <p:cNvSpPr/>
          <p:nvPr/>
        </p:nvSpPr>
        <p:spPr>
          <a:xfrm>
            <a:off x="11472382" y="1452639"/>
            <a:ext cx="358200" cy="3237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lvl="0">
              <a:defRPr/>
            </a:pPr>
            <a:endParaRPr>
              <a:latin typeface="맑은 고딕"/>
              <a:ea typeface="맑은 고딕"/>
            </a:endParaRPr>
          </a:p>
        </p:txBody>
      </p:sp>
      <p:sp>
        <p:nvSpPr>
          <p:cNvPr id="3" name="Google Shape;601;p61"/>
          <p:cNvSpPr/>
          <p:nvPr/>
        </p:nvSpPr>
        <p:spPr>
          <a:xfrm rot="10800000">
            <a:off x="-2404" y="6324595"/>
            <a:ext cx="3348854" cy="335647"/>
          </a:xfrm>
          <a:custGeom>
            <a:avLst/>
            <a:gdLst/>
            <a:ahLst/>
            <a:cxnLst/>
            <a:rect l="l" t="t" r="r" b="b"/>
            <a:pathLst>
              <a:path w="129732" h="21884" fill="none" extrusionOk="0">
                <a:moveTo>
                  <a:pt x="129731" y="11311"/>
                </a:moveTo>
                <a:lnTo>
                  <a:pt x="100335" y="11311"/>
                </a:lnTo>
                <a:lnTo>
                  <a:pt x="89738" y="21884"/>
                </a:lnTo>
                <a:lnTo>
                  <a:pt x="34529" y="21884"/>
                </a:lnTo>
                <a:lnTo>
                  <a:pt x="12633" y="0"/>
                </a:lnTo>
                <a:lnTo>
                  <a:pt x="1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sp>
        <p:nvSpPr>
          <p:cNvPr id="5" name="Google Shape;602;p61"/>
          <p:cNvSpPr/>
          <p:nvPr/>
        </p:nvSpPr>
        <p:spPr>
          <a:xfrm rot="10800000">
            <a:off x="3342464" y="6569178"/>
            <a:ext cx="184575" cy="184850"/>
          </a:xfrm>
          <a:custGeom>
            <a:avLst/>
            <a:gdLst/>
            <a:ahLst/>
            <a:cxnLst/>
            <a:rect l="l" t="t" r="r" b="b"/>
            <a:pathLst>
              <a:path w="7383" h="7394" fill="none" extrusionOk="0">
                <a:moveTo>
                  <a:pt x="1" y="3691"/>
                </a:moveTo>
                <a:cubicBezTo>
                  <a:pt x="1" y="1643"/>
                  <a:pt x="1644" y="0"/>
                  <a:pt x="3692" y="0"/>
                </a:cubicBezTo>
                <a:cubicBezTo>
                  <a:pt x="5728" y="0"/>
                  <a:pt x="7383" y="1643"/>
                  <a:pt x="7383" y="3691"/>
                </a:cubicBezTo>
                <a:cubicBezTo>
                  <a:pt x="7383" y="5727"/>
                  <a:pt x="5728" y="7382"/>
                  <a:pt x="3692" y="7382"/>
                </a:cubicBezTo>
                <a:cubicBezTo>
                  <a:pt x="1644" y="7394"/>
                  <a:pt x="1" y="5727"/>
                  <a:pt x="1" y="369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grpSp>
        <p:nvGrpSpPr>
          <p:cNvPr id="32" name="Google Shape;1626;p105"/>
          <p:cNvGrpSpPr/>
          <p:nvPr/>
        </p:nvGrpSpPr>
        <p:grpSpPr>
          <a:xfrm rot="5400000" flipH="1">
            <a:off x="9771321" y="1188803"/>
            <a:ext cx="2947684" cy="527672"/>
            <a:chOff x="1358103" y="3291921"/>
            <a:chExt cx="3368397" cy="603054"/>
          </a:xfrm>
        </p:grpSpPr>
        <p:sp>
          <p:nvSpPr>
            <p:cNvPr id="33" name="Google Shape;1627;p105"/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34" name="Google Shape;1628;p105"/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</p:grpSp>
      <p:grpSp>
        <p:nvGrpSpPr>
          <p:cNvPr id="2" name="Group 26"/>
          <p:cNvGrpSpPr/>
          <p:nvPr/>
        </p:nvGrpSpPr>
        <p:grpSpPr>
          <a:xfrm>
            <a:off x="6096000" y="1871226"/>
            <a:ext cx="5302546" cy="1829995"/>
            <a:chOff x="6096000" y="4056664"/>
            <a:chExt cx="4230547" cy="1829995"/>
          </a:xfrm>
        </p:grpSpPr>
        <p:sp>
          <p:nvSpPr>
            <p:cNvPr id="8" name="Rectangle 27"/>
            <p:cNvSpPr/>
            <p:nvPr/>
          </p:nvSpPr>
          <p:spPr>
            <a:xfrm>
              <a:off x="6096000" y="4445046"/>
              <a:ext cx="4230547" cy="14416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ko-KR" altLang="en-US" sz="1200" dirty="0" err="1">
                  <a:solidFill>
                    <a:schemeClr val="bg1"/>
                  </a:solidFill>
                  <a:latin typeface="맑은 고딕"/>
                  <a:ea typeface="맑은 고딕"/>
                </a:rPr>
                <a:t>포트홀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 생성 개수와 기온 변수들 사이에 평균적으로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-0.35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정도의 음의 상관관계를 보입니다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이는 기온이 낮을수록 </a:t>
              </a:r>
              <a:r>
                <a:rPr lang="ko-KR" altLang="en-US" sz="1200" dirty="0" err="1">
                  <a:solidFill>
                    <a:schemeClr val="bg1"/>
                  </a:solidFill>
                  <a:latin typeface="맑은 고딕"/>
                  <a:ea typeface="맑은 고딕"/>
                </a:rPr>
                <a:t>포트홀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 발생이 약간 증가하는 경향이 있음을 뜻합니다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또한 최근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7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일 동안의 평균 일교차와 평균 강수량은 양의 상관관계를 보이므로 일교차가 커지거나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강수량이 많아질 경우 포트홀이 약간 증가하는 경향이 있다고 판단할 수 있습니다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4056664"/>
              <a:ext cx="36478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Kanit"/>
                </a:rPr>
                <a:t>해석</a:t>
              </a:r>
              <a:endParaRPr lang="en-US" b="1" dirty="0">
                <a:solidFill>
                  <a:schemeClr val="bg1"/>
                </a:solidFill>
                <a:latin typeface="맑은 고딕"/>
                <a:ea typeface="맑은 고딕"/>
                <a:cs typeface="Kanit"/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49A90585-2F45-37C0-8C9D-4B3B71E528BA}"/>
              </a:ext>
            </a:extLst>
          </p:cNvPr>
          <p:cNvSpPr/>
          <p:nvPr/>
        </p:nvSpPr>
        <p:spPr>
          <a:xfrm>
            <a:off x="996766" y="1046441"/>
            <a:ext cx="49104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 dirty="0" err="1">
                <a:solidFill>
                  <a:schemeClr val="bg1"/>
                </a:solidFill>
                <a:latin typeface="맑은 고딕"/>
                <a:ea typeface="맑은 고딕"/>
              </a:rPr>
              <a:t>히트맵</a:t>
            </a:r>
            <a:r>
              <a:rPr lang="ko-KR" altLang="en-US" sz="4800" b="1" dirty="0">
                <a:solidFill>
                  <a:schemeClr val="bg1"/>
                </a:solidFill>
                <a:latin typeface="맑은 고딕"/>
                <a:ea typeface="맑은 고딕"/>
              </a:rPr>
              <a:t> 분석</a:t>
            </a:r>
            <a:endParaRPr lang="en-US" sz="48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F3C256A-3234-25B2-83D4-3D5F9DDD5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" y="1935600"/>
            <a:ext cx="5779966" cy="448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888DF-3F76-834B-5E59-D0CC7246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0;p61">
            <a:extLst>
              <a:ext uri="{FF2B5EF4-FFF2-40B4-BE49-F238E27FC236}">
                <a16:creationId xmlns:a16="http://schemas.microsoft.com/office/drawing/2014/main" id="{2AB422E7-DF36-7350-D388-E02045EDE6AB}"/>
              </a:ext>
            </a:extLst>
          </p:cNvPr>
          <p:cNvSpPr/>
          <p:nvPr/>
        </p:nvSpPr>
        <p:spPr>
          <a:xfrm rot="10800000" flipH="1">
            <a:off x="-859405" y="3941452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BBAA4C-2EE4-28D9-B622-762C6304CDB3}"/>
              </a:ext>
            </a:extLst>
          </p:cNvPr>
          <p:cNvGrpSpPr/>
          <p:nvPr/>
        </p:nvGrpSpPr>
        <p:grpSpPr>
          <a:xfrm>
            <a:off x="6048371" y="4092926"/>
            <a:ext cx="5561737" cy="979947"/>
            <a:chOff x="5892692" y="3904264"/>
            <a:chExt cx="4230547" cy="97994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3E4E4F-6307-096A-7D68-CAFF11A898BA}"/>
                </a:ext>
              </a:extLst>
            </p:cNvPr>
            <p:cNvSpPr/>
            <p:nvPr/>
          </p:nvSpPr>
          <p:spPr>
            <a:xfrm>
              <a:off x="5892692" y="4273595"/>
              <a:ext cx="4230547" cy="61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최근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7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일의 기온 데이터가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1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개월보다 중요도가 높다는 것은 단기 기온 변화가 </a:t>
              </a:r>
              <a:r>
                <a:rPr lang="ko-KR" altLang="en-US" sz="1200" dirty="0" err="1">
                  <a:solidFill>
                    <a:schemeClr val="bg1"/>
                  </a:solidFill>
                  <a:latin typeface="맑은 고딕"/>
                  <a:ea typeface="맑은 고딕"/>
                </a:rPr>
                <a:t>포트홀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 발생에 더 직접적인 영향을 미치는 것을 시사합니다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.</a:t>
              </a:r>
              <a:endParaRPr lang="en-US" sz="1200" dirty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C2B901B-482B-0954-F182-36B0BBAC3315}"/>
                </a:ext>
              </a:extLst>
            </p:cNvPr>
            <p:cNvSpPr txBox="1"/>
            <p:nvPr/>
          </p:nvSpPr>
          <p:spPr>
            <a:xfrm>
              <a:off x="5892692" y="3904264"/>
              <a:ext cx="36478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Kanit"/>
                </a:rPr>
                <a:t>결과</a:t>
              </a:r>
              <a:endParaRPr lang="en-US" b="1" dirty="0">
                <a:solidFill>
                  <a:schemeClr val="bg1"/>
                </a:solidFill>
                <a:latin typeface="맑은 고딕"/>
                <a:ea typeface="맑은 고딕"/>
                <a:cs typeface="Kanit"/>
              </a:endParaRPr>
            </a:p>
          </p:txBody>
        </p:sp>
      </p:grpSp>
      <p:sp>
        <p:nvSpPr>
          <p:cNvPr id="39" name="Google Shape;1633;p105">
            <a:extLst>
              <a:ext uri="{FF2B5EF4-FFF2-40B4-BE49-F238E27FC236}">
                <a16:creationId xmlns:a16="http://schemas.microsoft.com/office/drawing/2014/main" id="{663B0269-54B3-848F-A449-0526031DB668}"/>
              </a:ext>
            </a:extLst>
          </p:cNvPr>
          <p:cNvSpPr/>
          <p:nvPr/>
        </p:nvSpPr>
        <p:spPr>
          <a:xfrm>
            <a:off x="11472382" y="988963"/>
            <a:ext cx="358200" cy="323701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lvl="0">
              <a:defRPr/>
            </a:pPr>
            <a:endParaRPr>
              <a:latin typeface="맑은 고딕"/>
              <a:ea typeface="맑은 고딕"/>
            </a:endParaRPr>
          </a:p>
        </p:txBody>
      </p:sp>
      <p:sp>
        <p:nvSpPr>
          <p:cNvPr id="40" name="Google Shape;1634;p105">
            <a:extLst>
              <a:ext uri="{FF2B5EF4-FFF2-40B4-BE49-F238E27FC236}">
                <a16:creationId xmlns:a16="http://schemas.microsoft.com/office/drawing/2014/main" id="{84D68907-E92A-29A4-376B-29C72DEE7195}"/>
              </a:ext>
            </a:extLst>
          </p:cNvPr>
          <p:cNvSpPr/>
          <p:nvPr/>
        </p:nvSpPr>
        <p:spPr>
          <a:xfrm>
            <a:off x="11472382" y="1452639"/>
            <a:ext cx="358200" cy="3237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lvl="0">
              <a:defRPr/>
            </a:pPr>
            <a:endParaRPr>
              <a:latin typeface="맑은 고딕"/>
              <a:ea typeface="맑은 고딕"/>
            </a:endParaRPr>
          </a:p>
        </p:txBody>
      </p:sp>
      <p:sp>
        <p:nvSpPr>
          <p:cNvPr id="3" name="Google Shape;601;p61">
            <a:extLst>
              <a:ext uri="{FF2B5EF4-FFF2-40B4-BE49-F238E27FC236}">
                <a16:creationId xmlns:a16="http://schemas.microsoft.com/office/drawing/2014/main" id="{E7704118-C941-EA1A-97EC-4BEB3E87D8BA}"/>
              </a:ext>
            </a:extLst>
          </p:cNvPr>
          <p:cNvSpPr/>
          <p:nvPr/>
        </p:nvSpPr>
        <p:spPr>
          <a:xfrm rot="10800000">
            <a:off x="-2404" y="6324595"/>
            <a:ext cx="3348854" cy="335647"/>
          </a:xfrm>
          <a:custGeom>
            <a:avLst/>
            <a:gdLst/>
            <a:ahLst/>
            <a:cxnLst/>
            <a:rect l="l" t="t" r="r" b="b"/>
            <a:pathLst>
              <a:path w="129732" h="21884" fill="none" extrusionOk="0">
                <a:moveTo>
                  <a:pt x="129731" y="11311"/>
                </a:moveTo>
                <a:lnTo>
                  <a:pt x="100335" y="11311"/>
                </a:lnTo>
                <a:lnTo>
                  <a:pt x="89738" y="21884"/>
                </a:lnTo>
                <a:lnTo>
                  <a:pt x="34529" y="21884"/>
                </a:lnTo>
                <a:lnTo>
                  <a:pt x="12633" y="0"/>
                </a:lnTo>
                <a:lnTo>
                  <a:pt x="1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sp>
        <p:nvSpPr>
          <p:cNvPr id="5" name="Google Shape;602;p61">
            <a:extLst>
              <a:ext uri="{FF2B5EF4-FFF2-40B4-BE49-F238E27FC236}">
                <a16:creationId xmlns:a16="http://schemas.microsoft.com/office/drawing/2014/main" id="{BB99A341-0A71-3561-3340-61121C446F5F}"/>
              </a:ext>
            </a:extLst>
          </p:cNvPr>
          <p:cNvSpPr/>
          <p:nvPr/>
        </p:nvSpPr>
        <p:spPr>
          <a:xfrm rot="10800000">
            <a:off x="3342464" y="6569178"/>
            <a:ext cx="184575" cy="184850"/>
          </a:xfrm>
          <a:custGeom>
            <a:avLst/>
            <a:gdLst/>
            <a:ahLst/>
            <a:cxnLst/>
            <a:rect l="l" t="t" r="r" b="b"/>
            <a:pathLst>
              <a:path w="7383" h="7394" fill="none" extrusionOk="0">
                <a:moveTo>
                  <a:pt x="1" y="3691"/>
                </a:moveTo>
                <a:cubicBezTo>
                  <a:pt x="1" y="1643"/>
                  <a:pt x="1644" y="0"/>
                  <a:pt x="3692" y="0"/>
                </a:cubicBezTo>
                <a:cubicBezTo>
                  <a:pt x="5728" y="0"/>
                  <a:pt x="7383" y="1643"/>
                  <a:pt x="7383" y="3691"/>
                </a:cubicBezTo>
                <a:cubicBezTo>
                  <a:pt x="7383" y="5727"/>
                  <a:pt x="5728" y="7382"/>
                  <a:pt x="3692" y="7382"/>
                </a:cubicBezTo>
                <a:cubicBezTo>
                  <a:pt x="1644" y="7394"/>
                  <a:pt x="1" y="5727"/>
                  <a:pt x="1" y="369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grpSp>
        <p:nvGrpSpPr>
          <p:cNvPr id="32" name="Google Shape;1626;p105">
            <a:extLst>
              <a:ext uri="{FF2B5EF4-FFF2-40B4-BE49-F238E27FC236}">
                <a16:creationId xmlns:a16="http://schemas.microsoft.com/office/drawing/2014/main" id="{AB568363-E96C-27C7-B855-5279FA8ED549}"/>
              </a:ext>
            </a:extLst>
          </p:cNvPr>
          <p:cNvGrpSpPr/>
          <p:nvPr/>
        </p:nvGrpSpPr>
        <p:grpSpPr>
          <a:xfrm rot="5400000" flipH="1">
            <a:off x="9771321" y="1188803"/>
            <a:ext cx="2947684" cy="527672"/>
            <a:chOff x="1358103" y="3291921"/>
            <a:chExt cx="3368397" cy="603054"/>
          </a:xfrm>
        </p:grpSpPr>
        <p:sp>
          <p:nvSpPr>
            <p:cNvPr id="33" name="Google Shape;1627;p105">
              <a:extLst>
                <a:ext uri="{FF2B5EF4-FFF2-40B4-BE49-F238E27FC236}">
                  <a16:creationId xmlns:a16="http://schemas.microsoft.com/office/drawing/2014/main" id="{2CD202A3-201F-0188-9779-E0DFBB77554D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34" name="Google Shape;1628;p105">
              <a:extLst>
                <a:ext uri="{FF2B5EF4-FFF2-40B4-BE49-F238E27FC236}">
                  <a16:creationId xmlns:a16="http://schemas.microsoft.com/office/drawing/2014/main" id="{AA9A4CAA-EE46-0029-30B5-96BB34D1CE2E}"/>
                </a:ext>
              </a:extLst>
            </p:cNvPr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</p:grpSp>
      <p:grpSp>
        <p:nvGrpSpPr>
          <p:cNvPr id="2" name="Group 26">
            <a:extLst>
              <a:ext uri="{FF2B5EF4-FFF2-40B4-BE49-F238E27FC236}">
                <a16:creationId xmlns:a16="http://schemas.microsoft.com/office/drawing/2014/main" id="{B62EF917-5758-DEBB-CE96-72313A821237}"/>
              </a:ext>
            </a:extLst>
          </p:cNvPr>
          <p:cNvGrpSpPr/>
          <p:nvPr/>
        </p:nvGrpSpPr>
        <p:grpSpPr>
          <a:xfrm>
            <a:off x="6096000" y="1871226"/>
            <a:ext cx="5302546" cy="2106994"/>
            <a:chOff x="6096000" y="4056664"/>
            <a:chExt cx="4230547" cy="2106994"/>
          </a:xfrm>
        </p:grpSpPr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ACF8E0-9787-D6AC-0B58-2782DAEBE0BF}"/>
                </a:ext>
              </a:extLst>
            </p:cNvPr>
            <p:cNvSpPr/>
            <p:nvPr/>
          </p:nvSpPr>
          <p:spPr>
            <a:xfrm>
              <a:off x="6096000" y="4445046"/>
              <a:ext cx="4230547" cy="17186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랜덤 포레스트 모델에서 각 특성을 학습한 결과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최근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7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일 평균 강수량이 가장 중요도가 높은 변수로 나타났습니다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높은 중요도를 가진다는 것은 최근 일주일 동안의 강수량이 </a:t>
              </a:r>
              <a:r>
                <a:rPr lang="ko-KR" altLang="en-US" sz="1200" dirty="0" err="1">
                  <a:solidFill>
                    <a:schemeClr val="bg1"/>
                  </a:solidFill>
                  <a:latin typeface="맑은 고딕"/>
                  <a:ea typeface="맑은 고딕"/>
                </a:rPr>
                <a:t>포트홀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 발생과 밀접한 관련이 있음을 시사합니다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기온과 관련된 특징들은 중요도 순서 중 중간에 위치하고 있습니다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이는 기온이 </a:t>
              </a:r>
              <a:r>
                <a:rPr lang="ko-KR" altLang="en-US" sz="1200" dirty="0" err="1">
                  <a:solidFill>
                    <a:schemeClr val="bg1"/>
                  </a:solidFill>
                  <a:latin typeface="맑은 고딕"/>
                  <a:ea typeface="맑은 고딕"/>
                </a:rPr>
                <a:t>포트홀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 발생에 어느 정도 영향을 미친다는 것을 나타냅니다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E97F5F-FA40-02C7-9C4A-9D82F59E3DF7}"/>
                </a:ext>
              </a:extLst>
            </p:cNvPr>
            <p:cNvSpPr txBox="1"/>
            <p:nvPr/>
          </p:nvSpPr>
          <p:spPr>
            <a:xfrm>
              <a:off x="6096000" y="4056664"/>
              <a:ext cx="36478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Kanit"/>
                </a:rPr>
                <a:t>해석</a:t>
              </a:r>
              <a:endParaRPr lang="en-US" b="1" dirty="0">
                <a:solidFill>
                  <a:schemeClr val="bg1"/>
                </a:solidFill>
                <a:latin typeface="맑은 고딕"/>
                <a:ea typeface="맑은 고딕"/>
                <a:cs typeface="Kanit"/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4B935AD0-EAAF-15E3-A307-5B8B228E6C6C}"/>
              </a:ext>
            </a:extLst>
          </p:cNvPr>
          <p:cNvSpPr/>
          <p:nvPr/>
        </p:nvSpPr>
        <p:spPr>
          <a:xfrm>
            <a:off x="996766" y="1046441"/>
            <a:ext cx="49104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 dirty="0" err="1">
                <a:solidFill>
                  <a:schemeClr val="bg1"/>
                </a:solidFill>
                <a:latin typeface="맑은 고딕"/>
                <a:ea typeface="맑은 고딕"/>
              </a:rPr>
              <a:t>머신러닝</a:t>
            </a:r>
            <a:r>
              <a:rPr lang="ko-KR" altLang="en-US" sz="4800" b="1" dirty="0">
                <a:solidFill>
                  <a:schemeClr val="bg1"/>
                </a:solidFill>
                <a:latin typeface="맑은 고딕"/>
                <a:ea typeface="맑은 고딕"/>
              </a:rPr>
              <a:t> 분석</a:t>
            </a:r>
            <a:endParaRPr lang="en-US" sz="48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D3E4F0-E494-BBD7-32E5-C7A4E3587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1" y="2237906"/>
            <a:ext cx="5694604" cy="311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F3BD4-4466-3BA4-34C9-BDE56C50D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90;p61">
            <a:extLst>
              <a:ext uri="{FF2B5EF4-FFF2-40B4-BE49-F238E27FC236}">
                <a16:creationId xmlns:a16="http://schemas.microsoft.com/office/drawing/2014/main" id="{4F361D2E-5056-A0AA-5124-EDD6D498EDFE}"/>
              </a:ext>
            </a:extLst>
          </p:cNvPr>
          <p:cNvSpPr/>
          <p:nvPr/>
        </p:nvSpPr>
        <p:spPr>
          <a:xfrm rot="10800000" flipH="1">
            <a:off x="-859405" y="3941452"/>
            <a:ext cx="4685100" cy="4685100"/>
          </a:xfrm>
          <a:prstGeom prst="ellipse">
            <a:avLst/>
          </a:prstGeom>
          <a:gradFill>
            <a:gsLst>
              <a:gs pos="0">
                <a:srgbClr val="FFFFFF">
                  <a:alpha val="15290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69CCA4-5043-22A7-D51E-18FA5460C4DD}"/>
              </a:ext>
            </a:extLst>
          </p:cNvPr>
          <p:cNvGrpSpPr/>
          <p:nvPr/>
        </p:nvGrpSpPr>
        <p:grpSpPr>
          <a:xfrm>
            <a:off x="949137" y="3229256"/>
            <a:ext cx="5561737" cy="1256946"/>
            <a:chOff x="5892692" y="3904264"/>
            <a:chExt cx="4230547" cy="125694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49721D-C16F-394E-BC75-22D13A94BF17}"/>
                </a:ext>
              </a:extLst>
            </p:cNvPr>
            <p:cNvSpPr/>
            <p:nvPr/>
          </p:nvSpPr>
          <p:spPr>
            <a:xfrm>
              <a:off x="5892692" y="4273595"/>
              <a:ext cx="4230547" cy="887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분석을 위해 사용한 </a:t>
              </a:r>
              <a:r>
                <a:rPr lang="ko-KR" altLang="en-US" sz="1200" dirty="0" err="1">
                  <a:solidFill>
                    <a:schemeClr val="bg1"/>
                  </a:solidFill>
                  <a:latin typeface="맑은 고딕"/>
                  <a:ea typeface="맑은 고딕"/>
                </a:rPr>
                <a:t>머신러닝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 모델의 파라미터 값을 변경해가며 회귀 모델의 성능을 개선해보고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랜덤 포레스트 이외의 알고리즘을 적용하여 다른 방법으로 분석을 시도할 계획입니다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.</a:t>
              </a:r>
              <a:endParaRPr lang="en-US" sz="1200" dirty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D2B7A9D-745D-C1A2-F375-51AB44273D1B}"/>
                </a:ext>
              </a:extLst>
            </p:cNvPr>
            <p:cNvSpPr txBox="1"/>
            <p:nvPr/>
          </p:nvSpPr>
          <p:spPr>
            <a:xfrm>
              <a:off x="5892692" y="3904264"/>
              <a:ext cx="42305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0" indent="-285750">
                <a:buFont typeface="Wingdings" panose="05000000000000000000" pitchFamily="2" charset="2"/>
                <a:buChar char="u"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Kanit"/>
                </a:rPr>
                <a:t>모델 성능 개선 및 다른 </a:t>
              </a:r>
              <a:r>
                <a:rPr lang="ko-KR" altLang="en-US" b="1" dirty="0" err="1">
                  <a:solidFill>
                    <a:schemeClr val="bg1"/>
                  </a:solidFill>
                  <a:latin typeface="맑은 고딕"/>
                  <a:ea typeface="맑은 고딕"/>
                  <a:cs typeface="Kanit"/>
                </a:rPr>
                <a:t>머신러닝</a:t>
              </a: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Kanit"/>
                </a:rPr>
                <a:t> 알고리즘 적용</a:t>
              </a:r>
              <a:endParaRPr lang="en-US" b="1" dirty="0">
                <a:solidFill>
                  <a:schemeClr val="bg1"/>
                </a:solidFill>
                <a:latin typeface="맑은 고딕"/>
                <a:ea typeface="맑은 고딕"/>
                <a:cs typeface="Kanit"/>
              </a:endParaRPr>
            </a:p>
          </p:txBody>
        </p:sp>
      </p:grpSp>
      <p:sp>
        <p:nvSpPr>
          <p:cNvPr id="39" name="Google Shape;1633;p105">
            <a:extLst>
              <a:ext uri="{FF2B5EF4-FFF2-40B4-BE49-F238E27FC236}">
                <a16:creationId xmlns:a16="http://schemas.microsoft.com/office/drawing/2014/main" id="{E185667D-A590-99C8-BDEE-B75BD6A35AC5}"/>
              </a:ext>
            </a:extLst>
          </p:cNvPr>
          <p:cNvSpPr/>
          <p:nvPr/>
        </p:nvSpPr>
        <p:spPr>
          <a:xfrm>
            <a:off x="11472382" y="988963"/>
            <a:ext cx="358200" cy="323701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lvl="0">
              <a:defRPr/>
            </a:pPr>
            <a:endParaRPr>
              <a:latin typeface="맑은 고딕"/>
              <a:ea typeface="맑은 고딕"/>
            </a:endParaRPr>
          </a:p>
        </p:txBody>
      </p:sp>
      <p:sp>
        <p:nvSpPr>
          <p:cNvPr id="40" name="Google Shape;1634;p105">
            <a:extLst>
              <a:ext uri="{FF2B5EF4-FFF2-40B4-BE49-F238E27FC236}">
                <a16:creationId xmlns:a16="http://schemas.microsoft.com/office/drawing/2014/main" id="{54B77BA9-8FC3-5B98-2823-DDDA86BBB1B2}"/>
              </a:ext>
            </a:extLst>
          </p:cNvPr>
          <p:cNvSpPr/>
          <p:nvPr/>
        </p:nvSpPr>
        <p:spPr>
          <a:xfrm>
            <a:off x="11472382" y="1452639"/>
            <a:ext cx="358200" cy="323700"/>
          </a:xfrm>
          <a:prstGeom prst="snip2DiagRect">
            <a:avLst>
              <a:gd name="adj1" fmla="val 0"/>
              <a:gd name="adj2" fmla="val 3223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w="sm" len="sm"/>
            <a:tailEnd w="sm" len="sm"/>
          </a:ln>
          <a:effectLst>
            <a:outerShdw blurRad="100013" algn="bl" rotWithShape="0">
              <a:schemeClr val="lt1">
                <a:alpha val="70000"/>
              </a:schemeClr>
            </a:outerShdw>
          </a:effectLst>
        </p:spPr>
        <p:txBody>
          <a:bodyPr wrap="square" lIns="91424" tIns="91424" rIns="91424" bIns="91424" anchor="ctr" anchorCtr="0">
            <a:noAutofit/>
          </a:bodyPr>
          <a:lstStyle/>
          <a:p>
            <a:pPr lvl="0">
              <a:defRPr/>
            </a:pPr>
            <a:endParaRPr>
              <a:latin typeface="맑은 고딕"/>
              <a:ea typeface="맑은 고딕"/>
            </a:endParaRPr>
          </a:p>
        </p:txBody>
      </p:sp>
      <p:sp>
        <p:nvSpPr>
          <p:cNvPr id="3" name="Google Shape;601;p61">
            <a:extLst>
              <a:ext uri="{FF2B5EF4-FFF2-40B4-BE49-F238E27FC236}">
                <a16:creationId xmlns:a16="http://schemas.microsoft.com/office/drawing/2014/main" id="{0E3B630E-5D19-72FA-DB09-18F1A8219AC9}"/>
              </a:ext>
            </a:extLst>
          </p:cNvPr>
          <p:cNvSpPr/>
          <p:nvPr/>
        </p:nvSpPr>
        <p:spPr>
          <a:xfrm rot="10800000">
            <a:off x="-2404" y="6324595"/>
            <a:ext cx="3348854" cy="335647"/>
          </a:xfrm>
          <a:custGeom>
            <a:avLst/>
            <a:gdLst/>
            <a:ahLst/>
            <a:cxnLst/>
            <a:rect l="l" t="t" r="r" b="b"/>
            <a:pathLst>
              <a:path w="129732" h="21884" fill="none" extrusionOk="0">
                <a:moveTo>
                  <a:pt x="129731" y="11311"/>
                </a:moveTo>
                <a:lnTo>
                  <a:pt x="100335" y="11311"/>
                </a:lnTo>
                <a:lnTo>
                  <a:pt x="89738" y="21884"/>
                </a:lnTo>
                <a:lnTo>
                  <a:pt x="34529" y="21884"/>
                </a:lnTo>
                <a:lnTo>
                  <a:pt x="12633" y="0"/>
                </a:lnTo>
                <a:lnTo>
                  <a:pt x="1" y="0"/>
                </a:ln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sp>
        <p:nvSpPr>
          <p:cNvPr id="5" name="Google Shape;602;p61">
            <a:extLst>
              <a:ext uri="{FF2B5EF4-FFF2-40B4-BE49-F238E27FC236}">
                <a16:creationId xmlns:a16="http://schemas.microsoft.com/office/drawing/2014/main" id="{5D50F3EA-44C3-3127-B80B-970106993EB7}"/>
              </a:ext>
            </a:extLst>
          </p:cNvPr>
          <p:cNvSpPr/>
          <p:nvPr/>
        </p:nvSpPr>
        <p:spPr>
          <a:xfrm rot="10800000">
            <a:off x="3342464" y="6569178"/>
            <a:ext cx="184575" cy="184850"/>
          </a:xfrm>
          <a:custGeom>
            <a:avLst/>
            <a:gdLst/>
            <a:ahLst/>
            <a:cxnLst/>
            <a:rect l="l" t="t" r="r" b="b"/>
            <a:pathLst>
              <a:path w="7383" h="7394" fill="none" extrusionOk="0">
                <a:moveTo>
                  <a:pt x="1" y="3691"/>
                </a:moveTo>
                <a:cubicBezTo>
                  <a:pt x="1" y="1643"/>
                  <a:pt x="1644" y="0"/>
                  <a:pt x="3692" y="0"/>
                </a:cubicBezTo>
                <a:cubicBezTo>
                  <a:pt x="5728" y="0"/>
                  <a:pt x="7383" y="1643"/>
                  <a:pt x="7383" y="3691"/>
                </a:cubicBezTo>
                <a:cubicBezTo>
                  <a:pt x="7383" y="5727"/>
                  <a:pt x="5728" y="7382"/>
                  <a:pt x="3692" y="7382"/>
                </a:cubicBezTo>
                <a:cubicBezTo>
                  <a:pt x="1644" y="7394"/>
                  <a:pt x="1" y="5727"/>
                  <a:pt x="1" y="3691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grpSp>
        <p:nvGrpSpPr>
          <p:cNvPr id="32" name="Google Shape;1626;p105">
            <a:extLst>
              <a:ext uri="{FF2B5EF4-FFF2-40B4-BE49-F238E27FC236}">
                <a16:creationId xmlns:a16="http://schemas.microsoft.com/office/drawing/2014/main" id="{CC3FAE4D-8CAB-FA42-996E-82F2958E2D65}"/>
              </a:ext>
            </a:extLst>
          </p:cNvPr>
          <p:cNvGrpSpPr/>
          <p:nvPr/>
        </p:nvGrpSpPr>
        <p:grpSpPr>
          <a:xfrm rot="5400000" flipH="1">
            <a:off x="9771321" y="1188803"/>
            <a:ext cx="2947684" cy="527672"/>
            <a:chOff x="1358103" y="3291921"/>
            <a:chExt cx="3368397" cy="603054"/>
          </a:xfrm>
        </p:grpSpPr>
        <p:sp>
          <p:nvSpPr>
            <p:cNvPr id="33" name="Google Shape;1627;p105">
              <a:extLst>
                <a:ext uri="{FF2B5EF4-FFF2-40B4-BE49-F238E27FC236}">
                  <a16:creationId xmlns:a16="http://schemas.microsoft.com/office/drawing/2014/main" id="{2AD8B93D-7B18-8E12-FEC6-10826D566DC6}"/>
                </a:ext>
              </a:extLst>
            </p:cNvPr>
            <p:cNvSpPr/>
            <p:nvPr/>
          </p:nvSpPr>
          <p:spPr>
            <a:xfrm>
              <a:off x="1483200" y="3347875"/>
              <a:ext cx="3243300" cy="547100"/>
            </a:xfrm>
            <a:custGeom>
              <a:avLst/>
              <a:gdLst/>
              <a:ahLst/>
              <a:cxnLst/>
              <a:rect l="l" t="t" r="r" b="b"/>
              <a:pathLst>
                <a:path w="129732" h="21884" fill="none" extrusionOk="0">
                  <a:moveTo>
                    <a:pt x="129731" y="11311"/>
                  </a:moveTo>
                  <a:lnTo>
                    <a:pt x="100335" y="11311"/>
                  </a:lnTo>
                  <a:lnTo>
                    <a:pt x="89738" y="21884"/>
                  </a:lnTo>
                  <a:lnTo>
                    <a:pt x="34529" y="21884"/>
                  </a:lnTo>
                  <a:lnTo>
                    <a:pt x="12633" y="0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  <p:sp>
          <p:nvSpPr>
            <p:cNvPr id="34" name="Google Shape;1628;p105">
              <a:extLst>
                <a:ext uri="{FF2B5EF4-FFF2-40B4-BE49-F238E27FC236}">
                  <a16:creationId xmlns:a16="http://schemas.microsoft.com/office/drawing/2014/main" id="{C6E9D131-8199-FAF7-9FDD-227102B04A38}"/>
                </a:ext>
              </a:extLst>
            </p:cNvPr>
            <p:cNvSpPr/>
            <p:nvPr/>
          </p:nvSpPr>
          <p:spPr>
            <a:xfrm>
              <a:off x="1358103" y="3291921"/>
              <a:ext cx="125123" cy="125328"/>
            </a:xfrm>
            <a:custGeom>
              <a:avLst/>
              <a:gdLst/>
              <a:ahLst/>
              <a:cxnLst/>
              <a:rect l="l" t="t" r="r" b="b"/>
              <a:pathLst>
                <a:path w="7383" h="7394" fill="none" extrusionOk="0">
                  <a:moveTo>
                    <a:pt x="1" y="3691"/>
                  </a:moveTo>
                  <a:cubicBezTo>
                    <a:pt x="1" y="1643"/>
                    <a:pt x="1644" y="0"/>
                    <a:pt x="3692" y="0"/>
                  </a:cubicBezTo>
                  <a:cubicBezTo>
                    <a:pt x="5728" y="0"/>
                    <a:pt x="7383" y="1643"/>
                    <a:pt x="7383" y="3691"/>
                  </a:cubicBezTo>
                  <a:cubicBezTo>
                    <a:pt x="7383" y="5727"/>
                    <a:pt x="5728" y="7382"/>
                    <a:pt x="3692" y="7382"/>
                  </a:cubicBezTo>
                  <a:cubicBezTo>
                    <a:pt x="1644" y="7394"/>
                    <a:pt x="1" y="5727"/>
                    <a:pt x="1" y="369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맑은 고딕"/>
                <a:ea typeface="맑은 고딕"/>
              </a:endParaRPr>
            </a:p>
          </p:txBody>
        </p:sp>
      </p:grpSp>
      <p:grpSp>
        <p:nvGrpSpPr>
          <p:cNvPr id="2" name="Group 26">
            <a:extLst>
              <a:ext uri="{FF2B5EF4-FFF2-40B4-BE49-F238E27FC236}">
                <a16:creationId xmlns:a16="http://schemas.microsoft.com/office/drawing/2014/main" id="{0DFDE5A1-D803-364D-E4ED-2DE9BA1DE88C}"/>
              </a:ext>
            </a:extLst>
          </p:cNvPr>
          <p:cNvGrpSpPr/>
          <p:nvPr/>
        </p:nvGrpSpPr>
        <p:grpSpPr>
          <a:xfrm>
            <a:off x="996766" y="1908104"/>
            <a:ext cx="7385235" cy="1275997"/>
            <a:chOff x="6096000" y="4056664"/>
            <a:chExt cx="5892185" cy="1275997"/>
          </a:xfrm>
        </p:grpSpPr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70863D00-8607-9B80-FFBE-A3583B868410}"/>
                </a:ext>
              </a:extLst>
            </p:cNvPr>
            <p:cNvSpPr/>
            <p:nvPr/>
          </p:nvSpPr>
          <p:spPr>
            <a:xfrm>
              <a:off x="6096000" y="4445046"/>
              <a:ext cx="5892185" cy="887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ko-KR" altLang="en-US" sz="1200" dirty="0" err="1">
                  <a:solidFill>
                    <a:schemeClr val="bg1"/>
                  </a:solidFill>
                  <a:latin typeface="맑은 고딕"/>
                  <a:ea typeface="맑은 고딕"/>
                </a:rPr>
                <a:t>포트홀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 생성에 영향을 줄 수 있는 요인으로 </a:t>
              </a:r>
              <a:r>
                <a:rPr lang="ko-KR" altLang="en-US" sz="1200" dirty="0" err="1">
                  <a:solidFill>
                    <a:schemeClr val="bg1"/>
                  </a:solidFill>
                  <a:latin typeface="맑은 고딕"/>
                  <a:ea typeface="맑은 고딕"/>
                </a:rPr>
                <a:t>염화칼슘의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 사용량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건설 현장의 위치를 추가로 뽑아 각 요인에 대해서 제설함 위치 정보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공사 현황 정보 데이터를 수집하여 가공 후 </a:t>
              </a:r>
              <a:r>
                <a:rPr lang="ko-KR" altLang="en-US" sz="1200" dirty="0" err="1">
                  <a:solidFill>
                    <a:schemeClr val="bg1"/>
                  </a:solidFill>
                  <a:latin typeface="맑은 고딕"/>
                  <a:ea typeface="맑은 고딕"/>
                </a:rPr>
                <a:t>포트홀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 데이터의 피처로 추가하여 분석을 할 계획입니다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.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 </a:t>
              </a:r>
              <a:endParaRPr lang="en-US" altLang="ko-KR" sz="1200" dirty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631896-9078-B220-927E-CE9A0B77E3E7}"/>
                </a:ext>
              </a:extLst>
            </p:cNvPr>
            <p:cNvSpPr txBox="1"/>
            <p:nvPr/>
          </p:nvSpPr>
          <p:spPr>
            <a:xfrm>
              <a:off x="6096000" y="4056664"/>
              <a:ext cx="36478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0" indent="-285750">
                <a:buFont typeface="Wingdings" panose="05000000000000000000" pitchFamily="2" charset="2"/>
                <a:buChar char="u"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Kanit"/>
                </a:rPr>
                <a:t>포트홀과 관련된 변수 추가</a:t>
              </a:r>
              <a:endParaRPr lang="en-US" b="1" dirty="0">
                <a:solidFill>
                  <a:schemeClr val="bg1"/>
                </a:solidFill>
                <a:latin typeface="맑은 고딕"/>
                <a:ea typeface="맑은 고딕"/>
                <a:cs typeface="Kanit"/>
              </a:endParaRPr>
            </a:p>
          </p:txBody>
        </p:sp>
      </p:grpSp>
      <p:sp>
        <p:nvSpPr>
          <p:cNvPr id="12" name="Rectangle 4">
            <a:extLst>
              <a:ext uri="{FF2B5EF4-FFF2-40B4-BE49-F238E27FC236}">
                <a16:creationId xmlns:a16="http://schemas.microsoft.com/office/drawing/2014/main" id="{A2A77BC4-099D-31E7-2F09-7A20A272B097}"/>
              </a:ext>
            </a:extLst>
          </p:cNvPr>
          <p:cNvSpPr/>
          <p:nvPr/>
        </p:nvSpPr>
        <p:spPr>
          <a:xfrm>
            <a:off x="996766" y="1046441"/>
            <a:ext cx="49104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 dirty="0">
                <a:solidFill>
                  <a:schemeClr val="bg1"/>
                </a:solidFill>
                <a:latin typeface="맑은 고딕"/>
                <a:ea typeface="맑은 고딕"/>
              </a:rPr>
              <a:t>추후 계획</a:t>
            </a:r>
            <a:endParaRPr lang="en-US" sz="4800" b="1" dirty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grpSp>
        <p:nvGrpSpPr>
          <p:cNvPr id="13" name="Group 26">
            <a:extLst>
              <a:ext uri="{FF2B5EF4-FFF2-40B4-BE49-F238E27FC236}">
                <a16:creationId xmlns:a16="http://schemas.microsoft.com/office/drawing/2014/main" id="{26700CC1-68F4-9422-046D-6214DF588475}"/>
              </a:ext>
            </a:extLst>
          </p:cNvPr>
          <p:cNvGrpSpPr/>
          <p:nvPr/>
        </p:nvGrpSpPr>
        <p:grpSpPr>
          <a:xfrm>
            <a:off x="949137" y="4535919"/>
            <a:ext cx="5561737" cy="1256946"/>
            <a:chOff x="5892692" y="3904264"/>
            <a:chExt cx="4230547" cy="1256946"/>
          </a:xfrm>
        </p:grpSpPr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2185ED68-CBD9-78BC-246B-16C0C103D5F7}"/>
                </a:ext>
              </a:extLst>
            </p:cNvPr>
            <p:cNvSpPr/>
            <p:nvPr/>
          </p:nvSpPr>
          <p:spPr>
            <a:xfrm>
              <a:off x="5892692" y="4273595"/>
              <a:ext cx="4230547" cy="8876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현재 </a:t>
              </a:r>
              <a:r>
                <a:rPr lang="ko-KR" altLang="en-US" sz="1200" dirty="0" err="1">
                  <a:solidFill>
                    <a:schemeClr val="bg1"/>
                  </a:solidFill>
                  <a:latin typeface="맑은 고딕"/>
                  <a:ea typeface="맑은 고딕"/>
                </a:rPr>
                <a:t>포트홀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 데이터셋은 약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800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개 정도로 너무 작은 사이즈의 </a:t>
              </a:r>
              <a:r>
                <a:rPr lang="ko-KR" altLang="en-US" sz="1200" dirty="0" err="1">
                  <a:solidFill>
                    <a:schemeClr val="bg1"/>
                  </a:solidFill>
                  <a:latin typeface="맑은 고딕"/>
                  <a:ea typeface="맑은 고딕"/>
                </a:rPr>
                <a:t>데이터셋입니다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.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따라서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위치정보 및 날짜를 포함하고 있는 데이터셋을 최소 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2</a:t>
              </a:r>
              <a:r>
                <a:rPr lang="ko-KR" altLang="en-US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개년 이상으로 확보하여 분석의 정확성과 신뢰성을 높이겠습니다</a:t>
              </a:r>
              <a:r>
                <a:rPr lang="en-US" altLang="ko-KR" sz="1200" dirty="0">
                  <a:solidFill>
                    <a:schemeClr val="bg1"/>
                  </a:solidFill>
                  <a:latin typeface="맑은 고딕"/>
                  <a:ea typeface="맑은 고딕"/>
                </a:rPr>
                <a:t>.</a:t>
              </a:r>
              <a:endParaRPr lang="en-US" sz="1200" dirty="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45AD8E-FD49-1B62-940A-155BF05FF355}"/>
                </a:ext>
              </a:extLst>
            </p:cNvPr>
            <p:cNvSpPr txBox="1"/>
            <p:nvPr/>
          </p:nvSpPr>
          <p:spPr>
            <a:xfrm>
              <a:off x="5892692" y="3904264"/>
              <a:ext cx="42305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0" indent="-285750">
                <a:buFont typeface="Wingdings" panose="05000000000000000000" pitchFamily="2" charset="2"/>
                <a:buChar char="u"/>
                <a:defRPr/>
              </a:pPr>
              <a:r>
                <a:rPr lang="ko-KR" altLang="en-US" b="1" dirty="0">
                  <a:solidFill>
                    <a:schemeClr val="bg1"/>
                  </a:solidFill>
                  <a:latin typeface="맑은 고딕"/>
                  <a:ea typeface="맑은 고딕"/>
                  <a:cs typeface="Kanit"/>
                </a:rPr>
                <a:t>데이터셋 추가 확보</a:t>
              </a:r>
              <a:endParaRPr lang="en-US" b="1" dirty="0">
                <a:solidFill>
                  <a:schemeClr val="bg1"/>
                </a:solidFill>
                <a:latin typeface="맑은 고딕"/>
                <a:ea typeface="맑은 고딕"/>
                <a:cs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95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2">
      <a:majorFont>
        <a:latin typeface="Jost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539</Words>
  <Application>Microsoft Office PowerPoint</Application>
  <PresentationFormat>와이드스크린</PresentationFormat>
  <Paragraphs>115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Jost</vt:lpstr>
      <vt:lpstr>맑은 고딕</vt:lpstr>
      <vt:lpstr>맑은 고딕 Semilight</vt:lpstr>
      <vt:lpstr>Arial</vt:lpstr>
      <vt:lpstr>Lato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vanesa indriani</dc:creator>
  <cp:lastModifiedBy>준호 권</cp:lastModifiedBy>
  <cp:revision>345</cp:revision>
  <dcterms:created xsi:type="dcterms:W3CDTF">2024-06-13T04:56:40Z</dcterms:created>
  <dcterms:modified xsi:type="dcterms:W3CDTF">2024-11-12T17:07:06Z</dcterms:modified>
  <cp:version/>
</cp:coreProperties>
</file>