
<file path=[Content_Types].xml><?xml version="1.0" encoding="utf-8"?>
<Types xmlns="http://schemas.openxmlformats.org/package/2006/content-types"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7"/>
  </p:notesMasterIdLst>
  <p:handoutMasterIdLst>
    <p:handoutMasterId r:id="rId8"/>
  </p:handoutMasterIdLst>
  <p:sldIdLst>
    <p:sldId id="326" r:id="rId2"/>
    <p:sldId id="327" r:id="rId3"/>
    <p:sldId id="986" r:id="rId4"/>
    <p:sldId id="993" r:id="rId5"/>
    <p:sldId id="328" r:id="rId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99"/>
    <a:srgbClr val="CCFFCC"/>
    <a:srgbClr val="6699FF"/>
    <a:srgbClr val="0000FF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 varScale="1">
        <p:scale>
          <a:sx n="103" d="100"/>
          <a:sy n="103" d="100"/>
        </p:scale>
        <p:origin x="14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-3552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 userDrawn="1"/>
        </p:nvGrpSpPr>
        <p:grpSpPr>
          <a:xfrm>
            <a:off x="6559512" y="5775562"/>
            <a:ext cx="2584494" cy="1082438"/>
            <a:chOff x="7106131" y="5775562"/>
            <a:chExt cx="2799869" cy="1082438"/>
          </a:xfrm>
        </p:grpSpPr>
        <p:sp>
          <p:nvSpPr>
            <p:cNvPr id="25" name="AutoShape 34"/>
            <p:cNvSpPr>
              <a:spLocks noChangeArrowheads="1"/>
            </p:cNvSpPr>
            <p:nvPr userDrawn="1"/>
          </p:nvSpPr>
          <p:spPr bwMode="auto">
            <a:xfrm flipH="1">
              <a:off x="7106131" y="6442620"/>
              <a:ext cx="2799869" cy="415380"/>
            </a:xfrm>
            <a:prstGeom prst="rtTriangle">
              <a:avLst/>
            </a:prstGeom>
            <a:solidFill>
              <a:srgbClr val="85AEFF"/>
            </a:solidFill>
            <a:ln>
              <a:noFill/>
            </a:ln>
            <a:effectLst>
              <a:outerShdw blurRad="50800" dist="279400" dir="10800000" algn="br" rotWithShape="0">
                <a:schemeClr val="tx1">
                  <a:lumMod val="65000"/>
                  <a:lumOff val="35000"/>
                  <a:alpha val="40000"/>
                </a:schemeClr>
              </a:outerShdw>
            </a:effec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6" name="AutoShape 37"/>
            <p:cNvSpPr>
              <a:spLocks noChangeArrowheads="1"/>
            </p:cNvSpPr>
            <p:nvPr userDrawn="1"/>
          </p:nvSpPr>
          <p:spPr bwMode="auto">
            <a:xfrm flipH="1">
              <a:off x="8801638" y="5775562"/>
              <a:ext cx="1103249" cy="108243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63500" dir="11400000" sx="110000" sy="110000" algn="ctr" rotWithShape="0">
                <a:schemeClr val="bg2">
                  <a:alpha val="69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+mn-ea"/>
                <a:ea typeface="+mn-ea"/>
              </a:endParaRPr>
            </a:p>
          </p:txBody>
        </p:sp>
        <p:sp>
          <p:nvSpPr>
            <p:cNvPr id="27" name="AutoShape 38"/>
            <p:cNvSpPr>
              <a:spLocks noChangeArrowheads="1"/>
            </p:cNvSpPr>
            <p:nvPr userDrawn="1"/>
          </p:nvSpPr>
          <p:spPr bwMode="auto">
            <a:xfrm flipH="1">
              <a:off x="8897379" y="5869106"/>
              <a:ext cx="1007508" cy="988894"/>
            </a:xfrm>
            <a:prstGeom prst="rtTriangle">
              <a:avLst/>
            </a:prstGeom>
            <a:solidFill>
              <a:srgbClr val="0067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+mn-ea"/>
                <a:ea typeface="+mn-ea"/>
              </a:endParaRPr>
            </a:p>
          </p:txBody>
        </p:sp>
      </p:grpSp>
      <p:sp>
        <p:nvSpPr>
          <p:cNvPr id="3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78167" y="6573072"/>
            <a:ext cx="250068" cy="19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lvl1pPr>
              <a:defRPr kumimoji="0" lang="en-US" altLang="ko-KR" sz="1292" smtClean="0">
                <a:solidFill>
                  <a:schemeClr val="bg1"/>
                </a:solidFill>
                <a:latin typeface="+mn-ea"/>
                <a:ea typeface="+mn-ea"/>
                <a:cs typeface="ＨＧｺﾞｼｯｸE-PRO"/>
              </a:defRPr>
            </a:lvl1pPr>
          </a:lstStyle>
          <a:p>
            <a:fld id="{01834800-E070-401A-9581-E51835AC1A76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C3A7981A-B3C4-4A50-89FE-D9240114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60" y="365449"/>
            <a:ext cx="8250114" cy="71214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l">
              <a:defRPr lang="ko-KR" altLang="en-US" sz="2954" b="1" kern="1200" dirty="0">
                <a:solidFill>
                  <a:srgbClr val="000099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DF85535-5103-4547-82CC-1D28C6EA697B}"/>
              </a:ext>
            </a:extLst>
          </p:cNvPr>
          <p:cNvSpPr/>
          <p:nvPr userDrawn="1"/>
        </p:nvSpPr>
        <p:spPr bwMode="auto">
          <a:xfrm>
            <a:off x="446943" y="1140063"/>
            <a:ext cx="8250114" cy="80907"/>
          </a:xfrm>
          <a:prstGeom prst="rect">
            <a:avLst/>
          </a:prstGeom>
          <a:solidFill>
            <a:srgbClr val="005A9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44083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8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텍스트 개체 틀 4">
            <a:extLst>
              <a:ext uri="{FF2B5EF4-FFF2-40B4-BE49-F238E27FC236}">
                <a16:creationId xmlns:a16="http://schemas.microsoft.com/office/drawing/2014/main" id="{01B99386-CE61-4447-AE75-40E6634D0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7060" y="1314513"/>
            <a:ext cx="8248655" cy="5250256"/>
          </a:xfrm>
        </p:spPr>
        <p:txBody>
          <a:bodyPr/>
          <a:lstStyle>
            <a:lvl1pPr marL="316531" indent="-316531">
              <a:buFont typeface="Wingdings" panose="05000000000000000000" pitchFamily="2" charset="2"/>
              <a:buChar char="v"/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FBC1AD-9AC4-407D-9081-E55F3A478362}"/>
              </a:ext>
            </a:extLst>
          </p:cNvPr>
          <p:cNvSpPr/>
          <p:nvPr userDrawn="1"/>
        </p:nvSpPr>
        <p:spPr bwMode="auto">
          <a:xfrm>
            <a:off x="-1" y="0"/>
            <a:ext cx="1979713" cy="128526"/>
          </a:xfrm>
          <a:prstGeom prst="rect">
            <a:avLst/>
          </a:prstGeom>
          <a:solidFill>
            <a:schemeClr val="accent2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3031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  <p:sldLayoutId id="2147483676" r:id="rId5"/>
  </p:sldLayoutIdLst>
  <p:transition spd="med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hyoo@cbnu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281113" y="1793875"/>
            <a:ext cx="7343774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ko-KR" altLang="en-US" sz="3600" b="1" i="0" dirty="0">
                <a:effectLst/>
                <a:latin typeface="Open Sans" panose="020B0606030504020204" pitchFamily="34" charset="0"/>
              </a:rPr>
              <a:t>산업 빅데이터 분석 실제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강좌소개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강사</a:t>
            </a:r>
            <a:endParaRPr lang="en-US" altLang="ko-KR" dirty="0"/>
          </a:p>
          <a:p>
            <a:pPr lvl="1"/>
            <a:r>
              <a:rPr lang="ko-KR" altLang="en-US" dirty="0"/>
              <a:t>류관희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khyoo@cbnu.ac.kr</a:t>
            </a:r>
            <a:r>
              <a:rPr lang="en-US" altLang="ko-KR" dirty="0"/>
              <a:t>, 261-2788)</a:t>
            </a:r>
          </a:p>
          <a:p>
            <a:pPr lvl="1"/>
            <a:r>
              <a:rPr lang="ko-KR" altLang="en-US" dirty="0"/>
              <a:t>연구실</a:t>
            </a:r>
            <a:r>
              <a:rPr lang="en-US" altLang="ko-KR"/>
              <a:t>(S4-1-222</a:t>
            </a:r>
            <a:r>
              <a:rPr lang="ko-KR" altLang="en-US"/>
              <a:t>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강의 시간</a:t>
            </a:r>
            <a:endParaRPr lang="en-US" altLang="ko-KR" dirty="0"/>
          </a:p>
          <a:p>
            <a:pPr lvl="1"/>
            <a:r>
              <a:rPr lang="ko-KR" altLang="en-US"/>
              <a:t>월요일</a:t>
            </a:r>
            <a:r>
              <a:rPr lang="en-US" altLang="ko-KR" dirty="0"/>
              <a:t>: 11</a:t>
            </a:r>
            <a:r>
              <a:rPr lang="ko-KR" altLang="en-US" dirty="0"/>
              <a:t>교시</a:t>
            </a:r>
            <a:r>
              <a:rPr lang="en-US" altLang="ko-KR" dirty="0"/>
              <a:t>~13</a:t>
            </a:r>
            <a:r>
              <a:rPr lang="ko-KR" altLang="en-US" dirty="0"/>
              <a:t>교시</a:t>
            </a:r>
            <a:r>
              <a:rPr lang="en-US" altLang="ko-KR" dirty="0"/>
              <a:t>(</a:t>
            </a:r>
            <a:r>
              <a:rPr lang="ko-KR" altLang="en-US" dirty="0"/>
              <a:t>오후 </a:t>
            </a:r>
            <a:r>
              <a:rPr lang="en-US" altLang="ko-KR" dirty="0"/>
              <a:t>7:00~10:00)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강의방법</a:t>
            </a:r>
            <a:endParaRPr lang="en-US" altLang="ko-KR" dirty="0"/>
          </a:p>
          <a:p>
            <a:pPr lvl="1"/>
            <a:r>
              <a:rPr lang="ko-KR" altLang="en-US" dirty="0"/>
              <a:t>대면강의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57150" indent="0">
              <a:buNone/>
            </a:pPr>
            <a:r>
              <a:rPr lang="ko-KR" altLang="en-US" dirty="0"/>
              <a:t>홈페이지</a:t>
            </a:r>
            <a:r>
              <a:rPr lang="en-US" altLang="ko-KR" dirty="0"/>
              <a:t>: ecampus.cbnu.ac.kr</a:t>
            </a:r>
          </a:p>
        </p:txBody>
      </p:sp>
    </p:spTree>
    <p:extLst>
      <p:ext uri="{BB962C8B-B14F-4D97-AF65-F5344CB8AC3E}">
        <p14:creationId xmlns:p14="http://schemas.microsoft.com/office/powerpoint/2010/main" val="22533936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1552BF-EC48-4015-9E80-A74645E34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081" y="6573072"/>
            <a:ext cx="189154" cy="198837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36FB94-7641-43CA-872E-F4D1238C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2A1195E-85E7-40FE-92C5-1F4FCB5B7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35166"/>
              </p:ext>
            </p:extLst>
          </p:nvPr>
        </p:nvGraphicFramePr>
        <p:xfrm>
          <a:off x="431159" y="1036119"/>
          <a:ext cx="8256015" cy="475719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49739">
                  <a:extLst>
                    <a:ext uri="{9D8B030D-6E8A-4147-A177-3AD203B41FA5}">
                      <a16:colId xmlns:a16="http://schemas.microsoft.com/office/drawing/2014/main" val="1477151053"/>
                    </a:ext>
                  </a:extLst>
                </a:gridCol>
                <a:gridCol w="5583390">
                  <a:extLst>
                    <a:ext uri="{9D8B030D-6E8A-4147-A177-3AD203B41FA5}">
                      <a16:colId xmlns:a16="http://schemas.microsoft.com/office/drawing/2014/main" val="542197456"/>
                    </a:ext>
                  </a:extLst>
                </a:gridCol>
                <a:gridCol w="1522886">
                  <a:extLst>
                    <a:ext uri="{9D8B030D-6E8A-4147-A177-3AD203B41FA5}">
                      <a16:colId xmlns:a16="http://schemas.microsoft.com/office/drawing/2014/main" val="3230089872"/>
                    </a:ext>
                  </a:extLst>
                </a:gridCol>
              </a:tblGrid>
              <a:tr h="372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Topic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Presenter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929373"/>
                  </a:ext>
                </a:extLst>
              </a:tr>
              <a:tr h="398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 Week,</a:t>
                      </a:r>
                    </a:p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2023.09.05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dirty="0"/>
                        <a:t>강의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소개 및 빅데이터 분석 소개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u="none" strike="noStrike" dirty="0">
                          <a:effectLst/>
                        </a:rPr>
                        <a:t>Kwan-Hee Yoo</a:t>
                      </a:r>
                    </a:p>
                  </a:txBody>
                  <a:tcPr marL="5020" marR="5020" marT="5020" marB="0" anchor="ctr"/>
                </a:tc>
                <a:extLst>
                  <a:ext uri="{0D108BD9-81ED-4DB2-BD59-A6C34878D82A}">
                    <a16:rowId xmlns:a16="http://schemas.microsoft.com/office/drawing/2014/main" val="1715329458"/>
                  </a:ext>
                </a:extLst>
              </a:tr>
              <a:tr h="398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 Week</a:t>
                      </a:r>
                    </a:p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2023.09.12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/>
                        <a:t>파이션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1, </a:t>
                      </a:r>
                      <a:r>
                        <a:rPr lang="ko-KR" altLang="en-US" sz="1400" dirty="0" err="1"/>
                        <a:t>파이션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2</a:t>
                      </a: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Kwan-Hee Yoo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extLst>
                  <a:ext uri="{0D108BD9-81ED-4DB2-BD59-A6C34878D82A}">
                    <a16:rowId xmlns:a16="http://schemas.microsoft.com/office/drawing/2014/main" val="887916836"/>
                  </a:ext>
                </a:extLst>
              </a:tr>
              <a:tr h="398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3 Week</a:t>
                      </a:r>
                    </a:p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2023.09.19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 Class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extLst>
                  <a:ext uri="{0D108BD9-81ED-4DB2-BD59-A6C34878D82A}">
                    <a16:rowId xmlns:a16="http://schemas.microsoft.com/office/drawing/2014/main" val="1059334669"/>
                  </a:ext>
                </a:extLst>
              </a:tr>
              <a:tr h="5958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4 Week</a:t>
                      </a:r>
                    </a:p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2023.09.26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dirty="0" err="1"/>
                        <a:t>Numpy</a:t>
                      </a:r>
                      <a:r>
                        <a:rPr lang="en-US" altLang="ko-KR" sz="1400" dirty="0"/>
                        <a:t> &amp; Pandas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extLst>
                  <a:ext uri="{0D108BD9-81ED-4DB2-BD59-A6C34878D82A}">
                    <a16:rowId xmlns:a16="http://schemas.microsoft.com/office/drawing/2014/main" val="2141278809"/>
                  </a:ext>
                </a:extLst>
              </a:tr>
              <a:tr h="398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 Week</a:t>
                      </a:r>
                    </a:p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2023.10.03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 Class 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extLst>
                  <a:ext uri="{0D108BD9-81ED-4DB2-BD59-A6C34878D82A}">
                    <a16:rowId xmlns:a16="http://schemas.microsoft.com/office/drawing/2014/main" val="393306832"/>
                  </a:ext>
                </a:extLst>
              </a:tr>
              <a:tr h="79281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u="none" strike="noStrike" dirty="0">
                          <a:effectLst/>
                        </a:rPr>
                        <a:t>6 Week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u="none" strike="noStrike" dirty="0">
                          <a:effectLst/>
                        </a:rPr>
                        <a:t>2023.10.10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dirty="0" err="1"/>
                        <a:t>Plotly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&amp; Matplotlib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extLst>
                  <a:ext uri="{0D108BD9-81ED-4DB2-BD59-A6C34878D82A}">
                    <a16:rowId xmlns:a16="http://schemas.microsoft.com/office/drawing/2014/main" val="1913137737"/>
                  </a:ext>
                </a:extLst>
              </a:tr>
              <a:tr h="9897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7 Week</a:t>
                      </a:r>
                    </a:p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2023.10.17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탐색적데이터분석</a:t>
                      </a:r>
                      <a:endParaRPr lang="en-US" altLang="ko-KR" sz="13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extLst>
                  <a:ext uri="{0D108BD9-81ED-4DB2-BD59-A6C34878D82A}">
                    <a16:rowId xmlns:a16="http://schemas.microsoft.com/office/drawing/2014/main" val="2709898966"/>
                  </a:ext>
                </a:extLst>
              </a:tr>
              <a:tr h="398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8 Week</a:t>
                      </a:r>
                    </a:p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2023.10.24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dirty="0"/>
                        <a:t>회귀분석 모델 및 평가 모델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20" marR="5020" marT="5020" marB="0" anchor="ctr"/>
                </a:tc>
                <a:extLst>
                  <a:ext uri="{0D108BD9-81ED-4DB2-BD59-A6C34878D82A}">
                    <a16:rowId xmlns:a16="http://schemas.microsoft.com/office/drawing/2014/main" val="2911344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30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1552BF-EC48-4015-9E80-A74645E34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081" y="6573072"/>
            <a:ext cx="189154" cy="198837"/>
          </a:xfrm>
        </p:spPr>
        <p:txBody>
          <a:bodyPr/>
          <a:lstStyle/>
          <a:p>
            <a:fld id="{01834800-E070-401A-9581-E51835AC1A76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36FB94-7641-43CA-872E-F4D1238C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2A1195E-85E7-40FE-92C5-1F4FCB5B7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12626"/>
              </p:ext>
            </p:extLst>
          </p:nvPr>
        </p:nvGraphicFramePr>
        <p:xfrm>
          <a:off x="437059" y="1481574"/>
          <a:ext cx="8250115" cy="357048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76778">
                  <a:extLst>
                    <a:ext uri="{9D8B030D-6E8A-4147-A177-3AD203B41FA5}">
                      <a16:colId xmlns:a16="http://schemas.microsoft.com/office/drawing/2014/main" val="1477151053"/>
                    </a:ext>
                  </a:extLst>
                </a:gridCol>
                <a:gridCol w="5383983">
                  <a:extLst>
                    <a:ext uri="{9D8B030D-6E8A-4147-A177-3AD203B41FA5}">
                      <a16:colId xmlns:a16="http://schemas.microsoft.com/office/drawing/2014/main" val="542197456"/>
                    </a:ext>
                  </a:extLst>
                </a:gridCol>
                <a:gridCol w="1589354">
                  <a:extLst>
                    <a:ext uri="{9D8B030D-6E8A-4147-A177-3AD203B41FA5}">
                      <a16:colId xmlns:a16="http://schemas.microsoft.com/office/drawing/2014/main" val="2197790060"/>
                    </a:ext>
                  </a:extLst>
                </a:gridCol>
              </a:tblGrid>
              <a:tr h="37246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Date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Topic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Presentor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929373"/>
                  </a:ext>
                </a:extLst>
              </a:tr>
              <a:tr h="398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9 Week</a:t>
                      </a:r>
                    </a:p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2023.10.31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중간고사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extLst>
                  <a:ext uri="{0D108BD9-81ED-4DB2-BD59-A6C34878D82A}">
                    <a16:rowId xmlns:a16="http://schemas.microsoft.com/office/drawing/2014/main" val="1715329458"/>
                  </a:ext>
                </a:extLst>
              </a:tr>
              <a:tr h="5958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10 Week</a:t>
                      </a:r>
                    </a:p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2023.11.07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dirty="0"/>
                        <a:t>분류분석 모델 및 평가 모델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extLst>
                  <a:ext uri="{0D108BD9-81ED-4DB2-BD59-A6C34878D82A}">
                    <a16:rowId xmlns:a16="http://schemas.microsoft.com/office/drawing/2014/main" val="3005285486"/>
                  </a:ext>
                </a:extLst>
              </a:tr>
              <a:tr h="5958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11 Week</a:t>
                      </a:r>
                    </a:p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2023.11.14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계획서 발표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extLst>
                  <a:ext uri="{0D108BD9-81ED-4DB2-BD59-A6C34878D82A}">
                    <a16:rowId xmlns:a16="http://schemas.microsoft.com/office/drawing/2014/main" val="2240559659"/>
                  </a:ext>
                </a:extLst>
              </a:tr>
              <a:tr h="398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12 Week</a:t>
                      </a:r>
                    </a:p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2023.11.21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dirty="0"/>
                        <a:t>군집분석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extLst>
                  <a:ext uri="{0D108BD9-81ED-4DB2-BD59-A6C34878D82A}">
                    <a16:rowId xmlns:a16="http://schemas.microsoft.com/office/drawing/2014/main" val="3846641681"/>
                  </a:ext>
                </a:extLst>
              </a:tr>
              <a:tr h="398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13 Week</a:t>
                      </a:r>
                    </a:p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2023.11.28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객체</a:t>
                      </a:r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분류 모델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20" marR="5020" marT="5020" marB="0" anchor="ctr"/>
                </a:tc>
                <a:extLst>
                  <a:ext uri="{0D108BD9-81ED-4DB2-BD59-A6C34878D82A}">
                    <a16:rowId xmlns:a16="http://schemas.microsoft.com/office/drawing/2014/main" val="887916836"/>
                  </a:ext>
                </a:extLst>
              </a:tr>
              <a:tr h="398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14 Week</a:t>
                      </a:r>
                    </a:p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2023.12.05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객체 탐지 모델</a:t>
                      </a: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extLst>
                  <a:ext uri="{0D108BD9-81ED-4DB2-BD59-A6C34878D82A}">
                    <a16:rowId xmlns:a16="http://schemas.microsoft.com/office/drawing/2014/main" val="1059334669"/>
                  </a:ext>
                </a:extLst>
              </a:tr>
              <a:tr h="3989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15 Week</a:t>
                      </a:r>
                    </a:p>
                    <a:p>
                      <a:pPr algn="ctr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2023.12.12</a:t>
                      </a: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Final Project Presentation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20" marR="5020" marT="5020" marB="0" anchor="ctr"/>
                </a:tc>
                <a:extLst>
                  <a:ext uri="{0D108BD9-81ED-4DB2-BD59-A6C34878D82A}">
                    <a16:rowId xmlns:a16="http://schemas.microsoft.com/office/drawing/2014/main" val="1188260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27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및 평가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5366064"/>
          </a:xfrm>
        </p:spPr>
        <p:txBody>
          <a:bodyPr/>
          <a:lstStyle/>
          <a:p>
            <a:r>
              <a:rPr lang="ko-KR" altLang="en-US" dirty="0"/>
              <a:t>프로젝트</a:t>
            </a:r>
            <a:endParaRPr lang="en-US" altLang="ko-KR" dirty="0"/>
          </a:p>
          <a:p>
            <a:pPr lvl="1"/>
            <a:r>
              <a:rPr lang="ko-KR" altLang="en-US" dirty="0"/>
              <a:t>과제</a:t>
            </a:r>
            <a:r>
              <a:rPr lang="en-US" altLang="ko-KR" dirty="0"/>
              <a:t>: </a:t>
            </a:r>
            <a:r>
              <a:rPr lang="ko-KR" altLang="en-US" dirty="0"/>
              <a:t>데이터 준비 및 데이터분석 항목</a:t>
            </a:r>
            <a:endParaRPr lang="en-US" altLang="ko-KR" dirty="0"/>
          </a:p>
          <a:p>
            <a:pPr lvl="1"/>
            <a:r>
              <a:rPr lang="ko-KR" altLang="en-US" dirty="0"/>
              <a:t>최종프로젝트</a:t>
            </a:r>
            <a:r>
              <a:rPr lang="en-US" altLang="ko-KR" dirty="0"/>
              <a:t>: </a:t>
            </a:r>
            <a:r>
              <a:rPr lang="ko-KR" altLang="en-US" dirty="0"/>
              <a:t>데이터 분석 결과</a:t>
            </a:r>
            <a:endParaRPr lang="en-US" altLang="ko-KR" dirty="0"/>
          </a:p>
          <a:p>
            <a:r>
              <a:rPr lang="ko-KR" altLang="en-US" dirty="0"/>
              <a:t>강의평가</a:t>
            </a:r>
            <a:endParaRPr lang="en-US" altLang="ko-KR" dirty="0"/>
          </a:p>
          <a:p>
            <a:pPr lvl="1"/>
            <a:r>
              <a:rPr lang="ko-KR" altLang="en-US" dirty="0"/>
              <a:t>출석</a:t>
            </a:r>
            <a:r>
              <a:rPr lang="en-US" altLang="ko-KR" dirty="0"/>
              <a:t>(10%)</a:t>
            </a:r>
          </a:p>
          <a:p>
            <a:pPr lvl="1"/>
            <a:r>
              <a:rPr lang="ko-KR" altLang="en-US" dirty="0"/>
              <a:t>중간고사</a:t>
            </a:r>
            <a:r>
              <a:rPr lang="en-US" altLang="ko-KR" dirty="0"/>
              <a:t>(40%), </a:t>
            </a:r>
            <a:r>
              <a:rPr lang="ko-KR" altLang="en-US" dirty="0"/>
              <a:t>기말프로젝트</a:t>
            </a:r>
            <a:r>
              <a:rPr lang="en-US" altLang="ko-KR" dirty="0"/>
              <a:t>(50%)</a:t>
            </a:r>
          </a:p>
        </p:txBody>
      </p:sp>
    </p:spTree>
    <p:extLst>
      <p:ext uri="{BB962C8B-B14F-4D97-AF65-F5344CB8AC3E}">
        <p14:creationId xmlns:p14="http://schemas.microsoft.com/office/powerpoint/2010/main" val="83617296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1696</TotalTime>
  <Words>182</Words>
  <Application>Microsoft Office PowerPoint</Application>
  <PresentationFormat>화면 슬라이드 쇼(4:3)</PresentationFormat>
  <Paragraphs>77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D2Coding</vt:lpstr>
      <vt:lpstr>굴림</vt:lpstr>
      <vt:lpstr>Arial</vt:lpstr>
      <vt:lpstr>Century Schoolbook</vt:lpstr>
      <vt:lpstr>Comic Sans MS</vt:lpstr>
      <vt:lpstr>Open Sans</vt:lpstr>
      <vt:lpstr>Symbol</vt:lpstr>
      <vt:lpstr>Wingdings</vt:lpstr>
      <vt:lpstr>맑은 고딕</vt:lpstr>
      <vt:lpstr>1_Crayons</vt:lpstr>
      <vt:lpstr>PowerPoint 프레젠테이션</vt:lpstr>
      <vt:lpstr>강좌소개</vt:lpstr>
      <vt:lpstr>Schedule</vt:lpstr>
      <vt:lpstr>Schedule</vt:lpstr>
      <vt:lpstr>강의 및 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KWAN-HEE Yoo</cp:lastModifiedBy>
  <cp:revision>182</cp:revision>
  <dcterms:created xsi:type="dcterms:W3CDTF">2007-06-29T06:43:39Z</dcterms:created>
  <dcterms:modified xsi:type="dcterms:W3CDTF">2024-09-02T02:09:00Z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