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0"/>
  </p:notesMasterIdLst>
  <p:sldIdLst>
    <p:sldId id="256" r:id="rId3"/>
    <p:sldId id="276" r:id="rId4"/>
    <p:sldId id="283" r:id="rId5"/>
    <p:sldId id="284" r:id="rId6"/>
    <p:sldId id="286" r:id="rId7"/>
    <p:sldId id="287" r:id="rId8"/>
    <p:sldId id="285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6"/>
    <p:restoredTop sz="94800"/>
  </p:normalViewPr>
  <p:slideViewPr>
    <p:cSldViewPr snapToGrid="0">
      <p:cViewPr varScale="1">
        <p:scale>
          <a:sx n="106" d="100"/>
          <a:sy n="106" d="100"/>
        </p:scale>
        <p:origin x="110" y="77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090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2acde712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0f2acde71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43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87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4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81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95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80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" y="-1"/>
            <a:ext cx="906053" cy="566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458140" y="4715008"/>
            <a:ext cx="685860" cy="428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82505" y="109902"/>
            <a:ext cx="98855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Merriweather"/>
              </a:rPr>
              <a:t>강화학습</a:t>
            </a:r>
            <a:endParaRPr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4" name="Google Shape;54;p13"/>
          <p:cNvSpPr txBox="1"/>
          <p:nvPr/>
        </p:nvSpPr>
        <p:spPr>
          <a:xfrm flipH="1">
            <a:off x="8530210" y="4742793"/>
            <a:ext cx="43182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0" y="0"/>
            <a:ext cx="439341" cy="5143500"/>
          </a:xfrm>
          <a:prstGeom prst="rect">
            <a:avLst/>
          </a:prstGeom>
          <a:solidFill>
            <a:srgbClr val="1D055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439341" y="0"/>
            <a:ext cx="2839640" cy="5143500"/>
          </a:xfrm>
          <a:prstGeom prst="rect">
            <a:avLst/>
          </a:prstGeom>
          <a:solidFill>
            <a:srgbClr val="0C22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3278981" y="0"/>
            <a:ext cx="3278981" cy="5143500"/>
          </a:xfrm>
          <a:prstGeom prst="rect">
            <a:avLst/>
          </a:prstGeom>
          <a:solidFill>
            <a:srgbClr val="1234D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24"/>
          <p:cNvSpPr txBox="1"/>
          <p:nvPr/>
        </p:nvSpPr>
        <p:spPr>
          <a:xfrm>
            <a:off x="845345" y="1277591"/>
            <a:ext cx="4084916" cy="9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강화학습</a:t>
            </a:r>
            <a:r>
              <a:rPr lang="id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 </a:t>
            </a:r>
            <a:endParaRPr sz="6600" b="0" i="0" u="none" strike="noStrike" cap="none" dirty="0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79" name="Google Shape;79;p24"/>
          <p:cNvSpPr/>
          <p:nvPr/>
        </p:nvSpPr>
        <p:spPr>
          <a:xfrm>
            <a:off x="6557963" y="0"/>
            <a:ext cx="258603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24"/>
          <p:cNvSpPr txBox="1"/>
          <p:nvPr/>
        </p:nvSpPr>
        <p:spPr>
          <a:xfrm rot="-5400000">
            <a:off x="-1078587" y="3600726"/>
            <a:ext cx="2608572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ontserrat"/>
                <a:sym typeface="Montserrat"/>
              </a:rPr>
              <a:t>충북대학교 산업인공지능학과</a:t>
            </a:r>
            <a:endParaRPr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Google Shape;81;p24"/>
          <p:cNvCxnSpPr/>
          <p:nvPr/>
        </p:nvCxnSpPr>
        <p:spPr>
          <a:xfrm>
            <a:off x="1240125" y="4898000"/>
            <a:ext cx="4790361" cy="0"/>
          </a:xfrm>
          <a:prstGeom prst="straightConnector1">
            <a:avLst/>
          </a:prstGeom>
          <a:noFill/>
          <a:ln w="12700" cap="flat" cmpd="sng">
            <a:solidFill>
              <a:srgbClr val="F2F2F2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4"/>
          <p:cNvSpPr/>
          <p:nvPr/>
        </p:nvSpPr>
        <p:spPr>
          <a:xfrm>
            <a:off x="1240125" y="4898001"/>
            <a:ext cx="553046" cy="61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7;p24">
            <a:extLst>
              <a:ext uri="{FF2B5EF4-FFF2-40B4-BE49-F238E27FC236}">
                <a16:creationId xmlns:a16="http://schemas.microsoft.com/office/drawing/2014/main" xmlns="" id="{74103298-91DA-8DDD-04F1-2AC675AC5C20}"/>
              </a:ext>
            </a:extLst>
          </p:cNvPr>
          <p:cNvSpPr txBox="1"/>
          <p:nvPr/>
        </p:nvSpPr>
        <p:spPr>
          <a:xfrm>
            <a:off x="1177230" y="2548322"/>
            <a:ext cx="5014770" cy="4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Quiz-Policy Gradient Method</a:t>
            </a:r>
          </a:p>
        </p:txBody>
      </p:sp>
      <p:sp>
        <p:nvSpPr>
          <p:cNvPr id="4" name="Google Shape;77;p24">
            <a:extLst>
              <a:ext uri="{FF2B5EF4-FFF2-40B4-BE49-F238E27FC236}">
                <a16:creationId xmlns:a16="http://schemas.microsoft.com/office/drawing/2014/main" xmlns="" id="{CE57C926-AC8E-335B-F2A8-D64A3ED0BB8D}"/>
              </a:ext>
            </a:extLst>
          </p:cNvPr>
          <p:cNvSpPr txBox="1"/>
          <p:nvPr/>
        </p:nvSpPr>
        <p:spPr>
          <a:xfrm>
            <a:off x="1177230" y="3502697"/>
            <a:ext cx="4084916" cy="81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학과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산업인공지능학과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학번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2024254022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이름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정현일</a:t>
            </a:r>
            <a:endParaRPr sz="1800"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5" name="Google Shape;77;p24">
            <a:extLst>
              <a:ext uri="{FF2B5EF4-FFF2-40B4-BE49-F238E27FC236}">
                <a16:creationId xmlns:a16="http://schemas.microsoft.com/office/drawing/2014/main" xmlns="" id="{5A81A8CC-A816-4713-31DF-8AEBB005A0F9}"/>
              </a:ext>
            </a:extLst>
          </p:cNvPr>
          <p:cNvSpPr txBox="1"/>
          <p:nvPr/>
        </p:nvSpPr>
        <p:spPr>
          <a:xfrm>
            <a:off x="1177230" y="4497942"/>
            <a:ext cx="4084916" cy="26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2025.05.20.</a:t>
            </a:r>
            <a:endParaRPr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Actor-Critic 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en-US" altLang="ko-KR" sz="1200" dirty="0">
                <a:latin typeface="+mn-ea"/>
                <a:ea typeface="+mn-ea"/>
              </a:rPr>
              <a:t>Mountain Car </a:t>
            </a:r>
            <a:r>
              <a:rPr lang="ko-KR" altLang="en-US" sz="1200" dirty="0">
                <a:latin typeface="+mn-ea"/>
                <a:ea typeface="+mn-ea"/>
              </a:rPr>
              <a:t>문제에 적용하되</a:t>
            </a:r>
            <a:r>
              <a:rPr lang="en-US" altLang="ko-KR" sz="1200" dirty="0">
                <a:latin typeface="+mn-ea"/>
                <a:ea typeface="+mn-ea"/>
              </a:rPr>
              <a:t>, Hyper-parameter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r>
              <a:rPr lang="ko-KR" altLang="en-US" sz="1200" dirty="0">
                <a:latin typeface="+mn-ea"/>
                <a:ea typeface="+mn-ea"/>
              </a:rPr>
              <a:t> 변경하여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최대의 </a:t>
            </a:r>
            <a:r>
              <a:rPr lang="en-US" altLang="ko-KR" sz="1200" dirty="0">
                <a:latin typeface="+mn-ea"/>
                <a:ea typeface="+mn-ea"/>
              </a:rPr>
              <a:t>total reward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endParaRPr lang="en-US" altLang="ko-KR" sz="12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n-ea"/>
                <a:ea typeface="+mn-ea"/>
              </a:rPr>
              <a:t>갖는 </a:t>
            </a:r>
            <a:r>
              <a:rPr lang="en-US" altLang="ko-KR" sz="1200" dirty="0">
                <a:latin typeface="+mn-ea"/>
                <a:ea typeface="+mn-ea"/>
              </a:rPr>
              <a:t>policy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r>
              <a:rPr lang="ko-KR" altLang="en-US" sz="1200" dirty="0">
                <a:latin typeface="+mn-ea"/>
                <a:ea typeface="+mn-ea"/>
              </a:rPr>
              <a:t> 결정하라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3AC4187-46B5-1858-8F4C-DEF03BB9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13124"/>
              </p:ext>
            </p:extLst>
          </p:nvPr>
        </p:nvGraphicFramePr>
        <p:xfrm>
          <a:off x="6286499" y="1088390"/>
          <a:ext cx="2362448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24">
                  <a:extLst>
                    <a:ext uri="{9D8B030D-6E8A-4147-A177-3AD203B41FA5}">
                      <a16:colId xmlns:a16="http://schemas.microsoft.com/office/drawing/2014/main" xmlns="" val="2050057694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xmlns="" val="349809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Hyper-parameter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7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661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lr_pi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0.0002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1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lr_v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0.0005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37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3000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2683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DBBB925-F1F7-CAA7-A427-E46ED4C9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9" y="1088390"/>
            <a:ext cx="4529973" cy="32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문제점 및 해결책</a:t>
            </a:r>
            <a:endParaRPr lang="en-US" altLang="ko-KR" sz="1600" b="1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xmlns="" id="{47CC3899-0DFB-1EAF-9C60-705318ED5E24}"/>
              </a:ext>
            </a:extLst>
          </p:cNvPr>
          <p:cNvSpPr txBox="1">
            <a:spLocks/>
          </p:cNvSpPr>
          <p:nvPr/>
        </p:nvSpPr>
        <p:spPr>
          <a:xfrm>
            <a:off x="788276" y="901881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기존 보상의 문제점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611C81EF-4BAF-C481-29AF-D0CD3FCFAC99}"/>
              </a:ext>
            </a:extLst>
          </p:cNvPr>
          <p:cNvSpPr txBox="1">
            <a:spLocks/>
          </p:cNvSpPr>
          <p:nvPr/>
        </p:nvSpPr>
        <p:spPr>
          <a:xfrm>
            <a:off x="1046939" y="1274898"/>
            <a:ext cx="4583976" cy="7008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대부분의 에피소드에서 </a:t>
            </a:r>
            <a:r>
              <a:rPr lang="en-US" altLang="ko-KR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200 </a:t>
            </a:r>
            <a:r>
              <a:rPr lang="ko-KR" altLang="en-US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스텝 동안 목표에 도달하지 못함</a:t>
            </a:r>
            <a:endParaRPr lang="en-US" altLang="ko-KR" sz="1200" b="0" i="0" dirty="0">
              <a:solidFill>
                <a:srgbClr val="232425"/>
              </a:solidFill>
              <a:effectLst/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평균 보상이 거의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-200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임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기본 보상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(-1)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은 학습에 충분한 정보를 제공하지 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0F68744-81E0-59BF-7257-550CC23F166E}"/>
              </a:ext>
            </a:extLst>
          </p:cNvPr>
          <p:cNvSpPr txBox="1">
            <a:spLocks/>
          </p:cNvSpPr>
          <p:nvPr/>
        </p:nvSpPr>
        <p:spPr>
          <a:xfrm>
            <a:off x="788276" y="1975757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>
                <a:latin typeface="+mn-ea"/>
                <a:ea typeface="+mn-ea"/>
              </a:rPr>
              <a:t>해결책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A69F7659-7AF2-68DD-3A39-EF4F9F30307B}"/>
              </a:ext>
            </a:extLst>
          </p:cNvPr>
          <p:cNvSpPr txBox="1">
            <a:spLocks/>
          </p:cNvSpPr>
          <p:nvPr/>
        </p:nvSpPr>
        <p:spPr>
          <a:xfrm>
            <a:off x="1046939" y="2348775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위치와 속도를 활용한 보상 함수 재설계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AD4A876-22D2-9DCA-7F6F-641ED341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02" y="2852317"/>
            <a:ext cx="3845378" cy="2291183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D0B5E05-FE1D-77A2-6620-AE4F05AD533D}"/>
              </a:ext>
            </a:extLst>
          </p:cNvPr>
          <p:cNvSpPr txBox="1">
            <a:spLocks/>
          </p:cNvSpPr>
          <p:nvPr/>
        </p:nvSpPr>
        <p:spPr>
          <a:xfrm>
            <a:off x="5630915" y="1097845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 typeface="Wingdings" pitchFamily="2" charset="2"/>
              <a:buChar char="Ø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차원 연속 공간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[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속도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85405CDC-6C0D-A6A1-C4C2-F18C8237163B}"/>
              </a:ext>
            </a:extLst>
          </p:cNvPr>
          <p:cNvSpPr txBox="1">
            <a:spLocks/>
          </p:cNvSpPr>
          <p:nvPr/>
        </p:nvSpPr>
        <p:spPr>
          <a:xfrm>
            <a:off x="5884008" y="1399637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</a:t>
            </a:r>
            <a:r>
              <a:rPr lang="en" altLang="ko-KR" sz="1200" dirty="0">
                <a:solidFill>
                  <a:srgbClr val="232425"/>
                </a:solidFill>
                <a:latin typeface="+mn-ea"/>
                <a:ea typeface="+mn-ea"/>
              </a:rPr>
              <a:t>Position): -1.2 ~ 0.6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범위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속도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</a:t>
            </a:r>
            <a:r>
              <a:rPr lang="en" altLang="ko-KR" sz="1200" dirty="0">
                <a:solidFill>
                  <a:srgbClr val="232425"/>
                </a:solidFill>
                <a:latin typeface="+mn-ea"/>
                <a:ea typeface="+mn-ea"/>
              </a:rPr>
              <a:t>Velocity): -0.07 ~ 0.07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범위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397F920F-4DA1-3589-7406-6E4E71FB70E7}"/>
              </a:ext>
            </a:extLst>
          </p:cNvPr>
          <p:cNvSpPr txBox="1">
            <a:spLocks/>
          </p:cNvSpPr>
          <p:nvPr/>
        </p:nvSpPr>
        <p:spPr>
          <a:xfrm>
            <a:off x="5630915" y="1889588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71450">
              <a:buFont typeface="Wingdings" pitchFamily="2" charset="2"/>
              <a:buChar char="Ø"/>
              <a:defRPr sz="1200">
                <a:solidFill>
                  <a:srgbClr val="232425"/>
                </a:solidFill>
                <a:latin typeface="-apple-syste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행동 공간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" altLang="ko-KR" dirty="0">
                <a:latin typeface="+mn-ea"/>
                <a:ea typeface="+mn-ea"/>
              </a:rPr>
              <a:t>Action Space)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FEA61964-22F6-6885-6227-9E3FEBF52F3A}"/>
              </a:ext>
            </a:extLst>
          </p:cNvPr>
          <p:cNvSpPr txBox="1">
            <a:spLocks/>
          </p:cNvSpPr>
          <p:nvPr/>
        </p:nvSpPr>
        <p:spPr>
          <a:xfrm>
            <a:off x="5884008" y="2191379"/>
            <a:ext cx="4366109" cy="972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0: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왼쪽으로 가속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1: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멈춤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2: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오른쪽으로 가속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7E7825C-AE74-1AB6-22E0-C9AD9F0E2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39" y="2591729"/>
            <a:ext cx="3594443" cy="23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32425"/>
                </a:solidFill>
                <a:latin typeface="+mn-ea"/>
                <a:ea typeface="+mn-ea"/>
              </a:rPr>
              <a:t>Keras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활용 </a:t>
            </a: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Actor-Critic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모델 구현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8A75A06A-1D21-BBF4-897C-8A8ECE67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97037"/>
              </p:ext>
            </p:extLst>
          </p:nvPr>
        </p:nvGraphicFramePr>
        <p:xfrm>
          <a:off x="6286499" y="1088390"/>
          <a:ext cx="236244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24">
                  <a:extLst>
                    <a:ext uri="{9D8B030D-6E8A-4147-A177-3AD203B41FA5}">
                      <a16:colId xmlns:a16="http://schemas.microsoft.com/office/drawing/2014/main" xmlns="" val="2050057694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xmlns="" val="349809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Hyper-parameter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7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0.99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661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1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1000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2683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4ECB1D8-EB7F-A582-302F-3AE85B9A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08" y="632756"/>
            <a:ext cx="4075788" cy="43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CEAF79-42FA-8CE7-CE4B-809A4975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7" y="916257"/>
            <a:ext cx="3402732" cy="2055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0D4C30-F380-15A7-A25F-DCD8DC56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67" y="3299206"/>
            <a:ext cx="3321038" cy="17021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필요 라이브러리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71605444-8FDA-D435-9AC1-D3071EB4E3B9}"/>
              </a:ext>
            </a:extLst>
          </p:cNvPr>
          <p:cNvSpPr txBox="1">
            <a:spLocks/>
          </p:cNvSpPr>
          <p:nvPr/>
        </p:nvSpPr>
        <p:spPr>
          <a:xfrm>
            <a:off x="213384" y="2948865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2.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" altLang="ko-KR" sz="1200" dirty="0">
                <a:latin typeface="+mn-ea"/>
                <a:ea typeface="+mn-ea"/>
              </a:rPr>
              <a:t>Actor-Critic </a:t>
            </a:r>
            <a:r>
              <a:rPr lang="ko-KR" altLang="en-US" sz="1200" dirty="0">
                <a:latin typeface="+mn-ea"/>
                <a:ea typeface="+mn-ea"/>
              </a:rPr>
              <a:t>모델 생성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278F909-840B-9384-655B-99E178775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159" y="961609"/>
            <a:ext cx="3355940" cy="76959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227483B0-F4BA-7100-0C60-4520285EF8A3}"/>
              </a:ext>
            </a:extLst>
          </p:cNvPr>
          <p:cNvSpPr txBox="1">
            <a:spLocks/>
          </p:cNvSpPr>
          <p:nvPr/>
        </p:nvSpPr>
        <p:spPr>
          <a:xfrm>
            <a:off x="4128550" y="624205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3.</a:t>
            </a:r>
            <a:r>
              <a:rPr lang="ko-KR" altLang="en-US" sz="1200" dirty="0">
                <a:latin typeface="+mn-ea"/>
                <a:ea typeface="+mn-ea"/>
              </a:rPr>
              <a:t> 모델 및 </a:t>
            </a:r>
            <a:r>
              <a:rPr lang="ko-KR" altLang="en-US" sz="1200" dirty="0" err="1">
                <a:latin typeface="+mn-ea"/>
                <a:ea typeface="+mn-ea"/>
              </a:rPr>
              <a:t>옵티마이저</a:t>
            </a:r>
            <a:r>
              <a:rPr lang="ko-KR" altLang="en-US" sz="1200" dirty="0">
                <a:latin typeface="+mn-ea"/>
                <a:ea typeface="+mn-ea"/>
              </a:rPr>
              <a:t> 설정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9DB6862-4DEE-A2C5-868B-A54EB7F0F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159" y="2082908"/>
            <a:ext cx="3579195" cy="292435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C8D62F31-44C0-50FD-DEA4-BA29237E2E42}"/>
              </a:ext>
            </a:extLst>
          </p:cNvPr>
          <p:cNvSpPr txBox="1">
            <a:spLocks/>
          </p:cNvSpPr>
          <p:nvPr/>
        </p:nvSpPr>
        <p:spPr>
          <a:xfrm>
            <a:off x="4128550" y="1709891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4.</a:t>
            </a:r>
            <a:r>
              <a:rPr lang="ko-KR" altLang="en-US" sz="1200" dirty="0">
                <a:latin typeface="+mn-ea"/>
                <a:ea typeface="+mn-ea"/>
              </a:rPr>
              <a:t> 학습 함수 생성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29B7F452-CF29-82D2-4B9F-3D141DC9D3BB}"/>
              </a:ext>
            </a:extLst>
          </p:cNvPr>
          <p:cNvSpPr txBox="1">
            <a:spLocks/>
          </p:cNvSpPr>
          <p:nvPr/>
        </p:nvSpPr>
        <p:spPr>
          <a:xfrm>
            <a:off x="7744165" y="2896444"/>
            <a:ext cx="154403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가치 함수 손실 계산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DE7FAC4E-9FAF-95DB-F9E1-04C79DEC55F0}"/>
              </a:ext>
            </a:extLst>
          </p:cNvPr>
          <p:cNvSpPr txBox="1">
            <a:spLocks/>
          </p:cNvSpPr>
          <p:nvPr/>
        </p:nvSpPr>
        <p:spPr>
          <a:xfrm>
            <a:off x="7698983" y="3587614"/>
            <a:ext cx="154403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정책 함수 손실 계산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9E49DFF4-B5F6-672A-289C-6987AD36125A}"/>
              </a:ext>
            </a:extLst>
          </p:cNvPr>
          <p:cNvSpPr txBox="1">
            <a:spLocks/>
          </p:cNvSpPr>
          <p:nvPr/>
        </p:nvSpPr>
        <p:spPr>
          <a:xfrm>
            <a:off x="7698984" y="4401150"/>
            <a:ext cx="1612810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그래디언트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 계산 및 적용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81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5.</a:t>
            </a:r>
            <a:r>
              <a:rPr lang="ko-KR" altLang="en-US" sz="1200" dirty="0">
                <a:latin typeface="+mn-ea"/>
                <a:ea typeface="+mn-ea"/>
              </a:rPr>
              <a:t> 학습 루틴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7CD3E7F-DE17-2D39-FB57-F3AACD11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4" y="898041"/>
            <a:ext cx="3684541" cy="39338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BABFD-B329-D31F-6F06-56CB0645EC83}"/>
              </a:ext>
            </a:extLst>
          </p:cNvPr>
          <p:cNvSpPr txBox="1"/>
          <p:nvPr/>
        </p:nvSpPr>
        <p:spPr>
          <a:xfrm>
            <a:off x="3270801" y="1947442"/>
            <a:ext cx="8034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Agent </a:t>
            </a:r>
            <a:r>
              <a:rPr kumimoji="1" lang="ko-KR" altLang="en-US" sz="700" dirty="0">
                <a:solidFill>
                  <a:schemeClr val="bg1"/>
                </a:solidFill>
              </a:rPr>
              <a:t>행동선택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B0A6A28-3F0B-0116-A3A6-DD086BD3A223}"/>
              </a:ext>
            </a:extLst>
          </p:cNvPr>
          <p:cNvSpPr txBox="1"/>
          <p:nvPr/>
        </p:nvSpPr>
        <p:spPr>
          <a:xfrm>
            <a:off x="3179851" y="1520640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 err="1">
                <a:solidFill>
                  <a:schemeClr val="bg1"/>
                </a:solidFill>
              </a:rPr>
              <a:t>산악차</a:t>
            </a:r>
            <a:r>
              <a:rPr kumimoji="1" lang="ko-KR" altLang="en-US" sz="700" dirty="0">
                <a:solidFill>
                  <a:schemeClr val="bg1"/>
                </a:solidFill>
              </a:rPr>
              <a:t> 프레임 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8FE64E7-2900-6972-7943-C7735A418A78}"/>
              </a:ext>
            </a:extLst>
          </p:cNvPr>
          <p:cNvSpPr txBox="1"/>
          <p:nvPr/>
        </p:nvSpPr>
        <p:spPr>
          <a:xfrm>
            <a:off x="2862826" y="2664921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보상 설계 수정사항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8D391A4-7BBD-2F25-9935-EFB3349519B0}"/>
              </a:ext>
            </a:extLst>
          </p:cNvPr>
          <p:cNvSpPr txBox="1"/>
          <p:nvPr/>
        </p:nvSpPr>
        <p:spPr>
          <a:xfrm>
            <a:off x="2793747" y="4103349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학습에 반영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3161D7C-40EB-E19F-E8F3-6582786EF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94" y="898041"/>
            <a:ext cx="3684541" cy="1657581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B39C6456-BFAA-307C-470B-74F9F9D64106}"/>
              </a:ext>
            </a:extLst>
          </p:cNvPr>
          <p:cNvSpPr txBox="1">
            <a:spLocks/>
          </p:cNvSpPr>
          <p:nvPr/>
        </p:nvSpPr>
        <p:spPr>
          <a:xfrm>
            <a:off x="4856047" y="581900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6.</a:t>
            </a:r>
            <a:r>
              <a:rPr lang="ko-KR" altLang="en-US" sz="1200" dirty="0">
                <a:latin typeface="+mn-ea"/>
                <a:ea typeface="+mn-ea"/>
              </a:rPr>
              <a:t> 상태 저장 및 </a:t>
            </a:r>
            <a:r>
              <a:rPr lang="ko-KR" altLang="en-US" sz="1200" dirty="0" err="1">
                <a:latin typeface="+mn-ea"/>
                <a:ea typeface="+mn-ea"/>
              </a:rPr>
              <a:t>보상값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plot</a:t>
            </a:r>
            <a:r>
              <a:rPr lang="ko-KR" altLang="en-US" sz="1200" dirty="0">
                <a:latin typeface="+mn-ea"/>
                <a:ea typeface="+mn-ea"/>
              </a:rPr>
              <a:t>출력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9E21A14B-132E-80EB-FD8B-B472FD77B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54" y="3185228"/>
            <a:ext cx="3585019" cy="1060231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E3C9941E-848A-5AD0-CEBD-B61D2B92AC0B}"/>
              </a:ext>
            </a:extLst>
          </p:cNvPr>
          <p:cNvSpPr txBox="1">
            <a:spLocks/>
          </p:cNvSpPr>
          <p:nvPr/>
        </p:nvSpPr>
        <p:spPr>
          <a:xfrm>
            <a:off x="4901194" y="2764948"/>
            <a:ext cx="3318626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7.</a:t>
            </a:r>
            <a:r>
              <a:rPr lang="ko-KR" altLang="en-US" sz="1200" dirty="0">
                <a:latin typeface="+mn-ea"/>
                <a:ea typeface="+mn-ea"/>
              </a:rPr>
              <a:t> 이미지 </a:t>
            </a:r>
            <a:r>
              <a:rPr lang="ko-KR" altLang="en-US" sz="1200" dirty="0" err="1">
                <a:latin typeface="+mn-ea"/>
                <a:ea typeface="+mn-ea"/>
              </a:rPr>
              <a:t>저장및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산악차</a:t>
            </a:r>
            <a:r>
              <a:rPr lang="ko-KR" altLang="en-US" sz="1200" dirty="0">
                <a:latin typeface="+mn-ea"/>
                <a:ea typeface="+mn-ea"/>
              </a:rPr>
              <a:t> 첫 장면 시각화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0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Mountain car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최적의 보상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동영상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" name="그림 5" descr="스케치, 도표, 라인, 디자인이(가) 표시된 사진&#10;&#10;자동 생성된 설명">
            <a:extLst>
              <a:ext uri="{FF2B5EF4-FFF2-40B4-BE49-F238E27FC236}">
                <a16:creationId xmlns:a16="http://schemas.microsoft.com/office/drawing/2014/main" xmlns="" id="{4EC74A80-2541-039D-9AF6-5B016888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39" y="541218"/>
            <a:ext cx="5951461" cy="39676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E3C9941E-848A-5AD0-CEBD-B61D2B92AC0B}"/>
              </a:ext>
            </a:extLst>
          </p:cNvPr>
          <p:cNvSpPr txBox="1">
            <a:spLocks/>
          </p:cNvSpPr>
          <p:nvPr/>
        </p:nvSpPr>
        <p:spPr>
          <a:xfrm>
            <a:off x="4332394" y="4770483"/>
            <a:ext cx="3318626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※ F5 </a:t>
            </a:r>
            <a:r>
              <a:rPr lang="ko-KR" altLang="en-US" sz="1200" dirty="0" smtClean="0">
                <a:latin typeface="+mn-ea"/>
                <a:ea typeface="+mn-ea"/>
              </a:rPr>
              <a:t>발표자 모드에서 이미지 </a:t>
            </a:r>
            <a:r>
              <a:rPr lang="en-US" altLang="ko-KR" sz="1200" dirty="0" smtClean="0">
                <a:latin typeface="+mn-ea"/>
                <a:ea typeface="+mn-ea"/>
              </a:rPr>
              <a:t>PLAY</a:t>
            </a:r>
            <a:r>
              <a:rPr lang="ko-KR" altLang="en-US" sz="1200" dirty="0" err="1" smtClean="0">
                <a:latin typeface="+mn-ea"/>
                <a:ea typeface="+mn-ea"/>
              </a:rPr>
              <a:t>이됩니다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7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0E30"/>
      </a:accent1>
      <a:accent2>
        <a:srgbClr val="5603AD"/>
      </a:accent2>
      <a:accent3>
        <a:srgbClr val="3A0CA3"/>
      </a:accent3>
      <a:accent4>
        <a:srgbClr val="4361EE"/>
      </a:accent4>
      <a:accent5>
        <a:srgbClr val="FF29C2"/>
      </a:accent5>
      <a:accent6>
        <a:srgbClr val="04CC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216</Words>
  <Application>Microsoft Office PowerPoint</Application>
  <PresentationFormat>화면 슬라이드 쇼(16:9)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-apple-system</vt:lpstr>
      <vt:lpstr>Montserrat</vt:lpstr>
      <vt:lpstr>Wingdings</vt:lpstr>
      <vt:lpstr>Arial</vt:lpstr>
      <vt:lpstr>Merriweather</vt:lpstr>
      <vt:lpstr>맑은 고딕</vt:lpstr>
      <vt:lpstr>Apple SD Gothic Neo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/>
  <cp:lastModifiedBy>user</cp:lastModifiedBy>
  <cp:revision>167</cp:revision>
  <cp:lastPrinted>2025-05-13T14:26:09Z</cp:lastPrinted>
  <dcterms:modified xsi:type="dcterms:W3CDTF">2025-05-20T08:24:24Z</dcterms:modified>
  <cp:category/>
</cp:coreProperties>
</file>