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7" r:id="rId3"/>
    <p:sldId id="257" r:id="rId4"/>
    <p:sldId id="267" r:id="rId5"/>
    <p:sldId id="276" r:id="rId6"/>
    <p:sldId id="291" r:id="rId7"/>
    <p:sldId id="292" r:id="rId8"/>
    <p:sldId id="293" r:id="rId9"/>
    <p:sldId id="287" r:id="rId10"/>
    <p:sldId id="288" r:id="rId11"/>
    <p:sldId id="289" r:id="rId12"/>
    <p:sldId id="270" r:id="rId13"/>
    <p:sldId id="271" r:id="rId14"/>
    <p:sldId id="284" r:id="rId15"/>
    <p:sldId id="274" r:id="rId16"/>
    <p:sldId id="275" r:id="rId17"/>
    <p:sldId id="272" r:id="rId18"/>
    <p:sldId id="273" r:id="rId19"/>
    <p:sldId id="262" r:id="rId20"/>
    <p:sldId id="278" r:id="rId21"/>
    <p:sldId id="279" r:id="rId22"/>
    <p:sldId id="290" r:id="rId23"/>
    <p:sldId id="280" r:id="rId24"/>
    <p:sldId id="281" r:id="rId25"/>
    <p:sldId id="286" r:id="rId26"/>
    <p:sldId id="285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Kfzdl-LSZt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34077" y="1668958"/>
            <a:ext cx="7766936" cy="1646302"/>
          </a:xfrm>
        </p:spPr>
        <p:txBody>
          <a:bodyPr/>
          <a:lstStyle/>
          <a:p>
            <a:pPr algn="ctr"/>
            <a:r>
              <a:rPr lang="ko-KR" altLang="en-US" dirty="0" smtClean="0"/>
              <a:t>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프로젝트 최종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11750" y="3578884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프로젝트 명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영화 예매 프로그램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916994" y="4675783"/>
            <a:ext cx="3111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컴퓨터 공학부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201211327 </a:t>
            </a:r>
            <a:r>
              <a:rPr lang="ko-KR" altLang="en-US" dirty="0" err="1" smtClean="0"/>
              <a:t>김교신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201211348 </a:t>
            </a:r>
            <a:r>
              <a:rPr lang="ko-KR" altLang="en-US" dirty="0" smtClean="0"/>
              <a:t>박성준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28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9843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 dirty="0" smtClean="0"/>
              <a:t>2. </a:t>
            </a:r>
            <a:r>
              <a:rPr lang="ko-KR" altLang="en-US" sz="2400" dirty="0" smtClean="0"/>
              <a:t>주요 코드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핵심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94169" y="1537737"/>
            <a:ext cx="8596668" cy="3880773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b="1" dirty="0" smtClean="0"/>
              <a:t>package </a:t>
            </a:r>
            <a:r>
              <a:rPr lang="en-US" altLang="ko-KR" b="1" dirty="0" err="1" smtClean="0"/>
              <a:t>my_reserve</a:t>
            </a:r>
            <a:r>
              <a:rPr lang="en-US" altLang="ko-KR" b="1" dirty="0" smtClean="0"/>
              <a:t>;</a:t>
            </a:r>
            <a:endParaRPr lang="ko-KR" altLang="en-US" dirty="0" smtClean="0"/>
          </a:p>
          <a:p>
            <a:r>
              <a:rPr lang="en-US" altLang="ko-KR" b="1" dirty="0" smtClean="0"/>
              <a:t>public class </a:t>
            </a:r>
            <a:r>
              <a:rPr lang="en-US" altLang="ko-KR" b="1" dirty="0" err="1" smtClean="0"/>
              <a:t>ReserveVo</a:t>
            </a:r>
            <a:r>
              <a:rPr lang="en-US" altLang="ko-KR" b="1" dirty="0" smtClean="0"/>
              <a:t> {     -- </a:t>
            </a:r>
            <a:r>
              <a:rPr lang="en-US" altLang="ko-KR" b="1" dirty="0" err="1" smtClean="0"/>
              <a:t>usebean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을 사용하면 이와같은 </a:t>
            </a:r>
            <a:r>
              <a:rPr lang="en-US" altLang="ko-KR" b="1" dirty="0" err="1" smtClean="0"/>
              <a:t>getter,setter</a:t>
            </a:r>
            <a:r>
              <a:rPr lang="ko-KR" altLang="en-US" b="1" dirty="0" smtClean="0"/>
              <a:t>를 가진 클래스의 변수에 </a:t>
            </a:r>
            <a:r>
              <a:rPr lang="ko-KR" altLang="en-US" b="1" dirty="0" err="1" smtClean="0"/>
              <a:t>웹페이지</a:t>
            </a:r>
            <a:r>
              <a:rPr lang="ko-KR" altLang="en-US" b="1" dirty="0" smtClean="0"/>
              <a:t>         </a:t>
            </a:r>
            <a:endParaRPr lang="en-US" altLang="ko-KR" b="1" dirty="0" smtClean="0"/>
          </a:p>
          <a:p>
            <a:r>
              <a:rPr lang="en-US" altLang="ko-KR" b="1" dirty="0" smtClean="0"/>
              <a:t>                                          </a:t>
            </a:r>
            <a:r>
              <a:rPr lang="ko-KR" altLang="en-US" b="1" dirty="0" smtClean="0"/>
              <a:t>에서 같은이름을 가진 변수의 값을 가져와 저장해준다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dirty="0" smtClean="0"/>
              <a:t>  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selecting;</a:t>
            </a:r>
          </a:p>
          <a:p>
            <a:r>
              <a:rPr lang="en-US" altLang="ko-KR" dirty="0" smtClean="0"/>
              <a:t>   String </a:t>
            </a:r>
            <a:r>
              <a:rPr lang="en-US" altLang="ko-KR" dirty="0" err="1" smtClean="0"/>
              <a:t>s_num</a:t>
            </a:r>
            <a:r>
              <a:rPr lang="en-US" altLang="ko-KR" dirty="0" smtClean="0"/>
              <a:t>;</a:t>
            </a:r>
            <a:endParaRPr lang="ko-KR" altLang="en-US" dirty="0" smtClean="0"/>
          </a:p>
          <a:p>
            <a:r>
              <a:rPr lang="en-US" altLang="ko-KR" b="1" dirty="0" smtClean="0"/>
              <a:t>public String </a:t>
            </a:r>
            <a:r>
              <a:rPr lang="en-US" altLang="ko-KR" b="1" dirty="0" err="1" smtClean="0"/>
              <a:t>getS_num</a:t>
            </a:r>
            <a:r>
              <a:rPr lang="en-US" altLang="ko-KR" b="1" dirty="0" smtClean="0"/>
              <a:t>() {</a:t>
            </a:r>
          </a:p>
          <a:p>
            <a:r>
              <a:rPr lang="en-US" altLang="ko-KR" b="1" dirty="0" smtClean="0"/>
              <a:t>return </a:t>
            </a:r>
            <a:r>
              <a:rPr lang="en-US" altLang="ko-KR" b="1" dirty="0" err="1" smtClean="0"/>
              <a:t>s_num</a:t>
            </a:r>
            <a:r>
              <a:rPr lang="en-US" altLang="ko-KR" b="1" dirty="0" smtClean="0"/>
              <a:t>;</a:t>
            </a:r>
            <a:r>
              <a:rPr lang="en-US" altLang="ko-KR" dirty="0" smtClean="0"/>
              <a:t>}</a:t>
            </a:r>
            <a:endParaRPr lang="ko-KR" altLang="en-US" dirty="0" smtClean="0"/>
          </a:p>
          <a:p>
            <a:r>
              <a:rPr lang="en-US" altLang="ko-KR" b="1" dirty="0" smtClean="0"/>
              <a:t>public void </a:t>
            </a:r>
            <a:r>
              <a:rPr lang="en-US" altLang="ko-KR" b="1" dirty="0" err="1" smtClean="0"/>
              <a:t>setS_num</a:t>
            </a:r>
            <a:r>
              <a:rPr lang="en-US" altLang="ko-KR" b="1" dirty="0" smtClean="0"/>
              <a:t>(String </a:t>
            </a:r>
            <a:r>
              <a:rPr lang="en-US" altLang="ko-KR" b="1" dirty="0" err="1" smtClean="0"/>
              <a:t>s_num</a:t>
            </a:r>
            <a:r>
              <a:rPr lang="en-US" altLang="ko-KR" b="1" dirty="0" smtClean="0"/>
              <a:t>) {</a:t>
            </a:r>
          </a:p>
          <a:p>
            <a:r>
              <a:rPr lang="en-US" altLang="ko-KR" b="1" dirty="0" err="1" smtClean="0"/>
              <a:t>this.s_num</a:t>
            </a:r>
            <a:r>
              <a:rPr lang="en-US" altLang="ko-KR" b="1" dirty="0" smtClean="0"/>
              <a:t> = </a:t>
            </a:r>
            <a:r>
              <a:rPr lang="en-US" altLang="ko-KR" b="1" dirty="0" err="1" smtClean="0"/>
              <a:t>s_num</a:t>
            </a:r>
            <a:r>
              <a:rPr lang="en-US" altLang="ko-KR" b="1" dirty="0" smtClean="0"/>
              <a:t>;</a:t>
            </a:r>
            <a:r>
              <a:rPr lang="en-US" altLang="ko-KR" dirty="0" smtClean="0"/>
              <a:t>}</a:t>
            </a:r>
            <a:endParaRPr lang="ko-KR" altLang="en-US" dirty="0" smtClean="0"/>
          </a:p>
          <a:p>
            <a:r>
              <a:rPr lang="en-US" altLang="ko-KR" b="1" dirty="0" smtClean="0"/>
              <a:t>public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getSelecting</a:t>
            </a:r>
            <a:r>
              <a:rPr lang="en-US" altLang="ko-KR" b="1" dirty="0" smtClean="0"/>
              <a:t>() {</a:t>
            </a:r>
          </a:p>
          <a:p>
            <a:r>
              <a:rPr lang="en-US" altLang="ko-KR" b="1" dirty="0" smtClean="0"/>
              <a:t>return selecting;</a:t>
            </a:r>
            <a:r>
              <a:rPr lang="en-US" altLang="ko-KR" dirty="0" smtClean="0"/>
              <a:t>}</a:t>
            </a:r>
            <a:endParaRPr lang="ko-KR" altLang="en-US" dirty="0" smtClean="0"/>
          </a:p>
          <a:p>
            <a:r>
              <a:rPr lang="en-US" altLang="ko-KR" b="1" dirty="0" smtClean="0"/>
              <a:t>public void </a:t>
            </a:r>
            <a:r>
              <a:rPr lang="en-US" altLang="ko-KR" b="1" dirty="0" err="1" smtClean="0"/>
              <a:t>setSelecting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selecting) {</a:t>
            </a:r>
          </a:p>
          <a:p>
            <a:r>
              <a:rPr lang="en-US" altLang="ko-KR" b="1" dirty="0" err="1" smtClean="0"/>
              <a:t>this.selecting</a:t>
            </a:r>
            <a:r>
              <a:rPr lang="en-US" altLang="ko-KR" b="1" dirty="0" smtClean="0"/>
              <a:t> = selecting;</a:t>
            </a:r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916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9843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 dirty="0" smtClean="0"/>
              <a:t>2. </a:t>
            </a:r>
            <a:r>
              <a:rPr lang="ko-KR" altLang="en-US" sz="2400" dirty="0" smtClean="0"/>
              <a:t>주요 코드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핵심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94169" y="1537737"/>
            <a:ext cx="8596668" cy="3880773"/>
          </a:xfrm>
        </p:spPr>
        <p:txBody>
          <a:bodyPr>
            <a:normAutofit fontScale="40000" lnSpcReduction="20000"/>
          </a:bodyPr>
          <a:lstStyle/>
          <a:p>
            <a:r>
              <a:rPr lang="en-US" altLang="ko-KR" b="1" dirty="0" smtClean="0"/>
              <a:t>public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reserveM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TheaterVo</a:t>
            </a:r>
            <a:r>
              <a:rPr lang="en-US" altLang="ko-KR" b="1" dirty="0" smtClean="0"/>
              <a:t> vo1,ReserveVo vo2){     </a:t>
            </a:r>
          </a:p>
          <a:p>
            <a:r>
              <a:rPr lang="en-US" altLang="ko-KR" dirty="0" smtClean="0"/>
              <a:t>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j=0;</a:t>
            </a:r>
            <a:r>
              <a:rPr lang="en-US" altLang="ko-KR" dirty="0" smtClean="0"/>
              <a:t> Connection </a:t>
            </a:r>
            <a:r>
              <a:rPr lang="en-US" altLang="ko-KR" dirty="0" err="1" smtClean="0"/>
              <a:t>conn</a:t>
            </a:r>
            <a:r>
              <a:rPr lang="en-US" altLang="ko-KR" dirty="0" smtClean="0"/>
              <a:t> = </a:t>
            </a:r>
            <a:r>
              <a:rPr lang="en-US" altLang="ko-KR" b="1" dirty="0" smtClean="0"/>
              <a:t>null;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PreparedStatement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ps</a:t>
            </a:r>
            <a:r>
              <a:rPr lang="en-US" altLang="ko-KR" dirty="0" smtClean="0"/>
              <a:t> = </a:t>
            </a:r>
            <a:r>
              <a:rPr lang="en-US" altLang="ko-KR" b="1" dirty="0" smtClean="0"/>
              <a:t>null;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rs</a:t>
            </a:r>
            <a:r>
              <a:rPr lang="en-US" altLang="ko-KR" dirty="0" smtClean="0"/>
              <a:t> = </a:t>
            </a:r>
            <a:r>
              <a:rPr lang="en-US" altLang="ko-KR" b="1" dirty="0" smtClean="0"/>
              <a:t>null;</a:t>
            </a:r>
          </a:p>
          <a:p>
            <a:r>
              <a:rPr lang="en-US" altLang="ko-KR" dirty="0" smtClean="0"/>
              <a:t> </a:t>
            </a:r>
            <a:r>
              <a:rPr lang="en-US" altLang="ko-KR" b="1" dirty="0" smtClean="0"/>
              <a:t>try{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conn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ConnUtil.</a:t>
            </a:r>
            <a:r>
              <a:rPr lang="en-US" altLang="ko-KR" i="1" dirty="0" err="1" smtClean="0"/>
              <a:t>getConnection</a:t>
            </a:r>
            <a:r>
              <a:rPr lang="en-US" altLang="ko-KR" i="1" dirty="0" smtClean="0"/>
              <a:t>();</a:t>
            </a:r>
          </a:p>
          <a:p>
            <a:r>
              <a:rPr lang="en-US" altLang="ko-KR" dirty="0" smtClean="0"/>
              <a:t> String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= "select * from theater where </a:t>
            </a:r>
            <a:r>
              <a:rPr lang="en-US" altLang="ko-KR" dirty="0" err="1" smtClean="0"/>
              <a:t>movietitles</a:t>
            </a:r>
            <a:r>
              <a:rPr lang="en-US" altLang="ko-KR" dirty="0" smtClean="0"/>
              <a:t> = ?";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ps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conn.prepareStatement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ps.setString</a:t>
            </a:r>
            <a:r>
              <a:rPr lang="en-US" altLang="ko-KR" dirty="0" smtClean="0"/>
              <a:t>(1, vo1.getMovietitles());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rs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ps.executeQuery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</a:t>
            </a:r>
            <a:r>
              <a:rPr lang="en-US" altLang="ko-KR" b="1" dirty="0" smtClean="0"/>
              <a:t>while(</a:t>
            </a:r>
            <a:r>
              <a:rPr lang="en-US" altLang="ko-KR" b="1" dirty="0" err="1" smtClean="0"/>
              <a:t>rs.next</a:t>
            </a:r>
            <a:r>
              <a:rPr lang="en-US" altLang="ko-KR" b="1" dirty="0" smtClean="0"/>
              <a:t>()){</a:t>
            </a:r>
          </a:p>
          <a:p>
            <a:r>
              <a:rPr lang="en-US" altLang="ko-KR" b="1" dirty="0" smtClean="0"/>
              <a:t>if(vo2.getSelecting()==j){</a:t>
            </a:r>
          </a:p>
          <a:p>
            <a:r>
              <a:rPr lang="en-US" altLang="ko-KR" dirty="0" smtClean="0"/>
              <a:t>s1=</a:t>
            </a:r>
            <a:r>
              <a:rPr lang="en-US" altLang="ko-KR" dirty="0" err="1" smtClean="0"/>
              <a:t>rs.getString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movietitles</a:t>
            </a:r>
            <a:r>
              <a:rPr lang="en-US" altLang="ko-KR" dirty="0" smtClean="0"/>
              <a:t>");</a:t>
            </a:r>
          </a:p>
          <a:p>
            <a:r>
              <a:rPr lang="en-US" altLang="ko-KR" dirty="0" smtClean="0"/>
              <a:t>s2=</a:t>
            </a:r>
            <a:r>
              <a:rPr lang="en-US" altLang="ko-KR" dirty="0" err="1" smtClean="0"/>
              <a:t>rs.getString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moviedimension</a:t>
            </a:r>
            <a:r>
              <a:rPr lang="en-US" altLang="ko-KR" dirty="0" smtClean="0"/>
              <a:t>");  j++;</a:t>
            </a:r>
            <a:r>
              <a:rPr lang="ko-KR" altLang="en-US" dirty="0" smtClean="0"/>
              <a:t> </a:t>
            </a:r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 }</a:t>
            </a:r>
            <a:r>
              <a:rPr lang="en-US" altLang="ko-KR" b="1" dirty="0" smtClean="0"/>
              <a:t>catch(Exception e){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e.printStackTrace</a:t>
            </a:r>
            <a:r>
              <a:rPr lang="en-US" altLang="ko-KR" dirty="0" smtClean="0"/>
              <a:t>();</a:t>
            </a:r>
            <a:r>
              <a:rPr lang="ko-KR" altLang="en-US" dirty="0" smtClean="0"/>
              <a:t> </a:t>
            </a:r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 </a:t>
            </a:r>
            <a:r>
              <a:rPr lang="en-US" altLang="ko-KR" b="1" dirty="0" smtClean="0"/>
              <a:t>finally</a:t>
            </a:r>
            <a:r>
              <a:rPr lang="en-US" altLang="ko-KR" b="1" u="sng" dirty="0" smtClean="0"/>
              <a:t>{</a:t>
            </a:r>
            <a:r>
              <a:rPr lang="en-US" altLang="ko-KR" u="sng" dirty="0" smtClean="0"/>
              <a:t> </a:t>
            </a:r>
            <a:r>
              <a:rPr lang="en-US" altLang="ko-KR" u="sng" dirty="0" err="1" smtClean="0"/>
              <a:t>ConnUtil.</a:t>
            </a:r>
            <a:r>
              <a:rPr lang="en-US" altLang="ko-KR" i="1" u="sng" dirty="0" err="1" smtClean="0"/>
              <a:t>close</a:t>
            </a:r>
            <a:r>
              <a:rPr lang="en-US" altLang="ko-KR" i="1" u="sng" dirty="0" smtClean="0"/>
              <a:t>(</a:t>
            </a:r>
            <a:r>
              <a:rPr lang="en-US" altLang="ko-KR" i="1" u="sng" dirty="0" err="1" smtClean="0"/>
              <a:t>ps,conn</a:t>
            </a:r>
            <a:r>
              <a:rPr lang="en-US" altLang="ko-KR" i="1" u="sng" dirty="0" smtClean="0"/>
              <a:t>);</a:t>
            </a:r>
          </a:p>
          <a:p>
            <a:r>
              <a:rPr lang="en-US" altLang="ko-KR" u="sng" dirty="0" smtClean="0"/>
              <a:t> </a:t>
            </a:r>
            <a:r>
              <a:rPr lang="en-US" altLang="ko-KR" b="1" u="sng" dirty="0" smtClean="0"/>
              <a:t>if(s2=="2D"){return 1000;</a:t>
            </a:r>
            <a:r>
              <a:rPr lang="en-US" altLang="ko-KR" u="sng" dirty="0" smtClean="0"/>
              <a:t>}</a:t>
            </a:r>
          </a:p>
          <a:p>
            <a:r>
              <a:rPr lang="en-US" altLang="ko-KR" u="sng" dirty="0" smtClean="0"/>
              <a:t> </a:t>
            </a:r>
            <a:r>
              <a:rPr lang="en-US" altLang="ko-KR" b="1" u="sng" dirty="0" smtClean="0"/>
              <a:t>else{</a:t>
            </a:r>
            <a:r>
              <a:rPr lang="en-US" altLang="ko-KR" u="sng" dirty="0" smtClean="0"/>
              <a:t> </a:t>
            </a:r>
            <a:r>
              <a:rPr lang="en-US" altLang="ko-KR" b="1" u="sng" dirty="0" smtClean="0"/>
              <a:t>return 1400;</a:t>
            </a:r>
            <a:r>
              <a:rPr lang="ko-KR" altLang="en-US" u="sng" dirty="0" smtClean="0"/>
              <a:t> </a:t>
            </a:r>
            <a:r>
              <a:rPr lang="en-US" altLang="ko-KR" u="sng" dirty="0" smtClean="0"/>
              <a:t>}</a:t>
            </a:r>
            <a:r>
              <a:rPr lang="ko-KR" altLang="en-US" u="sng" dirty="0" smtClean="0"/>
              <a:t> </a:t>
            </a:r>
            <a:r>
              <a:rPr lang="en-US" altLang="ko-KR" u="sng" dirty="0" smtClean="0"/>
              <a:t>}</a:t>
            </a:r>
            <a:r>
              <a:rPr lang="ko-KR" altLang="en-US" dirty="0" smtClean="0"/>
              <a:t> </a:t>
            </a:r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90766" y="1622853"/>
            <a:ext cx="5025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Get,set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클래스에서 값을 참조해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에서 자료를 찾거나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16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50594" y="238664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3. </a:t>
            </a:r>
            <a:r>
              <a:rPr lang="ko-KR" altLang="en-US" sz="2400" dirty="0" smtClean="0"/>
              <a:t>구현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로그인 화면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052"/>
            <a:ext cx="12192000" cy="558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0242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 dirty="0" smtClean="0"/>
              <a:t>3. </a:t>
            </a:r>
            <a:r>
              <a:rPr lang="ko-KR" altLang="en-US" sz="2400" dirty="0" smtClean="0"/>
              <a:t>구현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회원가입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27" y="1184223"/>
            <a:ext cx="10305095" cy="56737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77264" y="357809"/>
            <a:ext cx="8596668" cy="649357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 dirty="0" smtClean="0"/>
              <a:t>3.</a:t>
            </a:r>
            <a:r>
              <a:rPr lang="ko-KR" altLang="en-US" sz="2400" dirty="0" smtClean="0"/>
              <a:t>구현 로그인 다음화면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24" y="1007166"/>
            <a:ext cx="10747948" cy="566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9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6340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 dirty="0" smtClean="0"/>
              <a:t>3.</a:t>
            </a:r>
            <a:r>
              <a:rPr lang="ko-KR" altLang="en-US" sz="2400" dirty="0" smtClean="0"/>
              <a:t>구현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관리자</a:t>
            </a:r>
            <a:r>
              <a:rPr lang="en-US" altLang="ko-KR" sz="2400" dirty="0" smtClean="0"/>
              <a:t>(Admin)</a:t>
            </a:r>
            <a:r>
              <a:rPr lang="ko-KR" altLang="en-US" sz="2400" dirty="0" smtClean="0"/>
              <a:t> 페이지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00" y="1155940"/>
            <a:ext cx="10109891" cy="569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0460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 dirty="0" smtClean="0"/>
              <a:t>3.</a:t>
            </a:r>
            <a:r>
              <a:rPr lang="ko-KR" altLang="en-US" sz="2400" dirty="0" smtClean="0"/>
              <a:t>구현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관리자</a:t>
            </a:r>
            <a:r>
              <a:rPr lang="en-US" altLang="ko-KR" sz="2400" dirty="0" smtClean="0"/>
              <a:t>)-</a:t>
            </a:r>
            <a:r>
              <a:rPr lang="ko-KR" altLang="en-US" sz="2400" dirty="0" smtClean="0"/>
              <a:t>영화입력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확인 및 삭제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68832"/>
            <a:ext cx="5666282" cy="56891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283" y="1207604"/>
            <a:ext cx="6525717" cy="568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6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70029" y="609600"/>
            <a:ext cx="8596668" cy="468702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 dirty="0" smtClean="0"/>
              <a:t>3. </a:t>
            </a:r>
            <a:r>
              <a:rPr lang="ko-KR" altLang="en-US" sz="2400" dirty="0" smtClean="0"/>
              <a:t>구현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관리자</a:t>
            </a:r>
            <a:r>
              <a:rPr lang="en-US" altLang="ko-KR" sz="2400" dirty="0" smtClean="0"/>
              <a:t>)-</a:t>
            </a:r>
            <a:r>
              <a:rPr lang="ko-KR" altLang="en-US" sz="2400" dirty="0" smtClean="0"/>
              <a:t>영화관 관리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027" y="1184222"/>
            <a:ext cx="7451946" cy="56737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51893" y="267252"/>
            <a:ext cx="8596668" cy="607391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 dirty="0" smtClean="0"/>
              <a:t>3. </a:t>
            </a:r>
            <a:r>
              <a:rPr lang="ko-KR" altLang="en-US" sz="2400" dirty="0" smtClean="0"/>
              <a:t>구현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관리자</a:t>
            </a:r>
            <a:r>
              <a:rPr lang="en-US" altLang="ko-KR" sz="2400" dirty="0" smtClean="0"/>
              <a:t>) – </a:t>
            </a:r>
            <a:r>
              <a:rPr lang="ko-KR" altLang="en-US" sz="2400" dirty="0" smtClean="0"/>
              <a:t>팝콘 추가 확인 및 삭제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9056"/>
            <a:ext cx="5668027" cy="54189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027" y="1439056"/>
            <a:ext cx="6523973" cy="54189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98755" y="144706"/>
            <a:ext cx="8596668" cy="623920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 dirty="0" smtClean="0"/>
              <a:t>3. </a:t>
            </a:r>
            <a:r>
              <a:rPr lang="ko-KR" altLang="en-US" sz="2400" dirty="0" smtClean="0"/>
              <a:t>구현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일반 고객 로그인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영화예매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7402"/>
            <a:ext cx="5861154" cy="56505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916" y="1207402"/>
            <a:ext cx="6510084" cy="565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4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주요 내용 및 구현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673893"/>
            <a:ext cx="8596668" cy="1290534"/>
          </a:xfrm>
        </p:spPr>
        <p:txBody>
          <a:bodyPr/>
          <a:lstStyle/>
          <a:p>
            <a:r>
              <a:rPr lang="ko-KR" altLang="en-US" dirty="0"/>
              <a:t>회원의 정보를 관리하고 포인트</a:t>
            </a:r>
            <a:r>
              <a:rPr lang="en-US" altLang="ko-KR" dirty="0"/>
              <a:t>, </a:t>
            </a:r>
            <a:r>
              <a:rPr lang="ko-KR" altLang="en-US" dirty="0"/>
              <a:t>할인 등의 혜택을 구현한다</a:t>
            </a:r>
            <a:endParaRPr lang="en-US" altLang="ko-KR" dirty="0"/>
          </a:p>
          <a:p>
            <a:r>
              <a:rPr lang="ko-KR" altLang="en-US" dirty="0"/>
              <a:t>현재 상영하는 영화의 시간</a:t>
            </a:r>
            <a:r>
              <a:rPr lang="en-US" altLang="ko-KR" dirty="0"/>
              <a:t>, </a:t>
            </a:r>
            <a:r>
              <a:rPr lang="ko-KR" altLang="en-US" dirty="0"/>
              <a:t>상영관정보</a:t>
            </a:r>
            <a:r>
              <a:rPr lang="en-US" altLang="ko-KR" dirty="0"/>
              <a:t>, </a:t>
            </a:r>
            <a:r>
              <a:rPr lang="ko-KR" altLang="en-US" dirty="0"/>
              <a:t>좌석을 알 수 있다</a:t>
            </a:r>
            <a:endParaRPr lang="en-US" altLang="ko-KR" dirty="0"/>
          </a:p>
          <a:p>
            <a:r>
              <a:rPr lang="ko-KR" altLang="en-US" dirty="0"/>
              <a:t>남은 좌석이 있으면 예매를 할 수 있게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8149" y="3154764"/>
            <a:ext cx="38523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운영체제</a:t>
            </a:r>
            <a:r>
              <a:rPr lang="en-US" altLang="ko-KR" dirty="0"/>
              <a:t> </a:t>
            </a:r>
            <a:r>
              <a:rPr lang="en-US" altLang="ko-KR" dirty="0" smtClean="0"/>
              <a:t>: Windows 8.1</a:t>
            </a:r>
          </a:p>
          <a:p>
            <a:r>
              <a:rPr lang="en-US" altLang="ko-KR" dirty="0" smtClean="0"/>
              <a:t>DB :MySQL</a:t>
            </a:r>
          </a:p>
          <a:p>
            <a:r>
              <a:rPr lang="en-US" altLang="ko-KR" dirty="0" smtClean="0"/>
              <a:t>Eclipse</a:t>
            </a:r>
          </a:p>
          <a:p>
            <a:r>
              <a:rPr lang="en-US" altLang="ko-KR" dirty="0" smtClean="0"/>
              <a:t>Apache Tomcat 8.1</a:t>
            </a:r>
          </a:p>
          <a:p>
            <a:r>
              <a:rPr lang="en-US" altLang="ko-KR" dirty="0" smtClean="0"/>
              <a:t>JSP JAVA </a:t>
            </a:r>
          </a:p>
        </p:txBody>
      </p:sp>
    </p:spTree>
    <p:extLst>
      <p:ext uri="{BB962C8B-B14F-4D97-AF65-F5344CB8AC3E}">
        <p14:creationId xmlns:p14="http://schemas.microsoft.com/office/powerpoint/2010/main" val="113431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59127" y="371061"/>
            <a:ext cx="8596668" cy="689113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 dirty="0" smtClean="0"/>
              <a:t>3.</a:t>
            </a:r>
            <a:r>
              <a:rPr lang="ko-KR" altLang="en-US" sz="2400" dirty="0" smtClean="0"/>
              <a:t>구현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영화예매 및 결제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097" y="1203229"/>
            <a:ext cx="9373412" cy="565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2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51894" y="416488"/>
            <a:ext cx="8596668" cy="795130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 dirty="0" smtClean="0"/>
              <a:t>3. </a:t>
            </a:r>
            <a:r>
              <a:rPr lang="ko-KR" altLang="en-US" sz="2400" dirty="0" smtClean="0"/>
              <a:t>구현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영화결제 및 확인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취소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034" y="1211618"/>
            <a:ext cx="8573243" cy="563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8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400" dirty="0" smtClean="0"/>
              <a:t>팝콘예약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580" y="1678898"/>
            <a:ext cx="6176942" cy="493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35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4012" y="172278"/>
            <a:ext cx="8596668" cy="702366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 dirty="0" smtClean="0"/>
              <a:t>3. </a:t>
            </a:r>
            <a:r>
              <a:rPr lang="ko-KR" altLang="en-US" sz="2400" dirty="0" smtClean="0"/>
              <a:t>구현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팝콘 예약 확인 및 취소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3401"/>
            <a:ext cx="8167745" cy="553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7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8725" y="2703444"/>
            <a:ext cx="8596668" cy="70236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2400" dirty="0" smtClean="0"/>
              <a:t>4. </a:t>
            </a:r>
            <a:r>
              <a:rPr lang="ko-KR" altLang="en-US" sz="2400" dirty="0" smtClean="0"/>
              <a:t>시연 </a:t>
            </a:r>
            <a:r>
              <a:rPr lang="ko-KR" altLang="en-US" sz="2400" dirty="0" smtClean="0"/>
              <a:t>영상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>
                <a:hlinkClick r:id="rId2"/>
              </a:rPr>
              <a:t>https://youtu.be/Kfzdl-LSZtE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417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9843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 dirty="0" smtClean="0"/>
              <a:t>6. </a:t>
            </a:r>
            <a:r>
              <a:rPr lang="ko-KR" altLang="en-US" sz="2400" dirty="0" smtClean="0"/>
              <a:t>프로젝트 보완 점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94169" y="1537737"/>
            <a:ext cx="8596668" cy="3880773"/>
          </a:xfrm>
        </p:spPr>
        <p:txBody>
          <a:bodyPr/>
          <a:lstStyle/>
          <a:p>
            <a:r>
              <a:rPr lang="ko-KR" altLang="en-US" dirty="0" smtClean="0"/>
              <a:t>실제적인 결제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카드결제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현금결제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대한 </a:t>
            </a:r>
            <a:r>
              <a:rPr lang="ko-KR" altLang="en-US" dirty="0" smtClean="0"/>
              <a:t>보완</a:t>
            </a:r>
            <a:endParaRPr lang="en-US" altLang="ko-KR" dirty="0" smtClean="0"/>
          </a:p>
          <a:p>
            <a:r>
              <a:rPr lang="ko-KR" altLang="en-US" dirty="0" smtClean="0"/>
              <a:t>사용자 인터페이스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16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9843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 dirty="0" smtClean="0"/>
              <a:t>7. </a:t>
            </a:r>
            <a:r>
              <a:rPr lang="ko-KR" altLang="en-US" sz="2400" dirty="0" smtClean="0"/>
              <a:t>향후 계획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기대효과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활용방안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94169" y="1537737"/>
            <a:ext cx="8596668" cy="3880773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향후 계획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복수좌석 예약기능 추가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기대 효과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- </a:t>
            </a:r>
            <a:r>
              <a:rPr lang="ko-KR" altLang="en-US" dirty="0" smtClean="0"/>
              <a:t>웹사이트에서 영화예매 및 팝콘예약 기능으로 영화시간에 딱 맞춰 가거나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줄을 서서 기다릴 필요가 없어진다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활용방안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영화관람 전 웹사이트 접속을 통한 간편한 영화예매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팝콘예약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16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57995" y="2849217"/>
            <a:ext cx="8596668" cy="834887"/>
          </a:xfrm>
        </p:spPr>
        <p:txBody>
          <a:bodyPr>
            <a:noAutofit/>
          </a:bodyPr>
          <a:lstStyle/>
          <a:p>
            <a:pPr algn="ctr"/>
            <a:r>
              <a:rPr lang="en-US" altLang="ko-KR" sz="8000" dirty="0" smtClean="0"/>
              <a:t>Q&amp;A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98779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200" dirty="0" smtClean="0"/>
              <a:t>1 . </a:t>
            </a:r>
            <a:r>
              <a:rPr lang="ko-KR" altLang="en-US" sz="3200" dirty="0" smtClean="0"/>
              <a:t>설계</a:t>
            </a:r>
            <a:endParaRPr lang="en-US" altLang="ko-KR" sz="3200" dirty="0" smtClean="0"/>
          </a:p>
          <a:p>
            <a:pPr>
              <a:buNone/>
            </a:pPr>
            <a:r>
              <a:rPr lang="en-US" altLang="ko-KR" sz="3200" dirty="0" smtClean="0"/>
              <a:t>			- </a:t>
            </a:r>
            <a:r>
              <a:rPr lang="ko-KR" altLang="en-US" sz="3200" dirty="0" smtClean="0"/>
              <a:t>테이블 및 관계</a:t>
            </a:r>
            <a:endParaRPr lang="en-US" altLang="ko-KR" sz="3200" dirty="0" smtClean="0"/>
          </a:p>
          <a:p>
            <a:pPr>
              <a:buNone/>
            </a:pPr>
            <a:r>
              <a:rPr lang="en-US" altLang="ko-KR" sz="3200" dirty="0" smtClean="0"/>
              <a:t>	    	- </a:t>
            </a:r>
            <a:r>
              <a:rPr lang="ko-KR" altLang="en-US" sz="3200" dirty="0" smtClean="0"/>
              <a:t>구성도</a:t>
            </a:r>
            <a:endParaRPr lang="en-US" altLang="ko-KR" sz="3200" dirty="0" smtClean="0"/>
          </a:p>
          <a:p>
            <a:pPr>
              <a:buNone/>
            </a:pPr>
            <a:r>
              <a:rPr lang="en-US" altLang="ko-KR" sz="3200" dirty="0"/>
              <a:t> </a:t>
            </a:r>
            <a:r>
              <a:rPr lang="en-US" altLang="ko-KR" sz="3200" dirty="0" smtClean="0"/>
              <a:t>      - </a:t>
            </a:r>
            <a:r>
              <a:rPr lang="ko-KR" altLang="en-US" sz="3200" dirty="0" smtClean="0"/>
              <a:t>기능별 함수 및 클래스</a:t>
            </a:r>
            <a:endParaRPr lang="en-US" altLang="ko-KR" sz="3200" dirty="0" smtClean="0"/>
          </a:p>
          <a:p>
            <a:r>
              <a:rPr lang="en-US" altLang="ko-KR" sz="3200" dirty="0" smtClean="0"/>
              <a:t>2. </a:t>
            </a:r>
            <a:r>
              <a:rPr lang="ko-KR" altLang="en-US" sz="3200" dirty="0" smtClean="0"/>
              <a:t>구현 및 시연 동영상</a:t>
            </a:r>
            <a:endParaRPr lang="en-US" altLang="ko-KR" sz="3200" dirty="0" smtClean="0"/>
          </a:p>
          <a:p>
            <a:r>
              <a:rPr lang="en-US" altLang="ko-KR" sz="3200" dirty="0" smtClean="0"/>
              <a:t>3. </a:t>
            </a:r>
            <a:r>
              <a:rPr lang="ko-KR" altLang="en-US" sz="3200" dirty="0" smtClean="0"/>
              <a:t>아쉬운 점</a:t>
            </a:r>
            <a:endParaRPr lang="en-US" altLang="ko-KR" sz="3200" dirty="0" smtClean="0"/>
          </a:p>
          <a:p>
            <a:pPr>
              <a:buNone/>
            </a:pPr>
            <a:endParaRPr lang="en-US" altLang="ko-KR" sz="32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50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251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ea typeface="+mn-ea"/>
              </a:rPr>
              <a:t>1-2. </a:t>
            </a:r>
            <a:r>
              <a:rPr lang="ko-KR" altLang="en-US" sz="2400" dirty="0" smtClean="0">
                <a:ea typeface="+mn-ea"/>
              </a:rPr>
              <a:t>테이블 관계도</a:t>
            </a:r>
            <a:endParaRPr lang="ko-KR" altLang="en-US" sz="2400" dirty="0">
              <a:ea typeface="+mn-ea"/>
            </a:endParaRPr>
          </a:p>
        </p:txBody>
      </p:sp>
      <p:sp>
        <p:nvSpPr>
          <p:cNvPr id="1027" name="tower"/>
          <p:cNvSpPr>
            <a:spLocks noEditPoints="1" noChangeArrowheads="1"/>
          </p:cNvSpPr>
          <p:nvPr/>
        </p:nvSpPr>
        <p:spPr bwMode="auto">
          <a:xfrm>
            <a:off x="1602261" y="1510871"/>
            <a:ext cx="1775253" cy="1051097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tower"/>
          <p:cNvSpPr>
            <a:spLocks noEditPoints="1" noChangeArrowheads="1"/>
          </p:cNvSpPr>
          <p:nvPr/>
        </p:nvSpPr>
        <p:spPr bwMode="auto">
          <a:xfrm>
            <a:off x="5939481" y="4299379"/>
            <a:ext cx="1775253" cy="1051097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tower"/>
          <p:cNvSpPr>
            <a:spLocks noEditPoints="1" noChangeArrowheads="1"/>
          </p:cNvSpPr>
          <p:nvPr/>
        </p:nvSpPr>
        <p:spPr bwMode="auto">
          <a:xfrm>
            <a:off x="1536357" y="4369401"/>
            <a:ext cx="1775253" cy="1051097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tower"/>
          <p:cNvSpPr>
            <a:spLocks noEditPoints="1" noChangeArrowheads="1"/>
          </p:cNvSpPr>
          <p:nvPr/>
        </p:nvSpPr>
        <p:spPr bwMode="auto">
          <a:xfrm>
            <a:off x="5898293" y="1490276"/>
            <a:ext cx="1775253" cy="1051097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1680519" y="1952367"/>
            <a:ext cx="1375719" cy="329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 정보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050692" y="4757350"/>
            <a:ext cx="1297460" cy="329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예매 정보</a:t>
            </a:r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1655804" y="4810896"/>
            <a:ext cx="1161536" cy="329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상영관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984789" y="1940010"/>
            <a:ext cx="1363362" cy="329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영화정보</a:t>
            </a:r>
            <a:endParaRPr lang="ko-KR" altLang="en-US" dirty="0"/>
          </a:p>
        </p:txBody>
      </p:sp>
      <p:cxnSp>
        <p:nvCxnSpPr>
          <p:cNvPr id="46" name="꺾인 연결선 45"/>
          <p:cNvCxnSpPr>
            <a:stCxn id="37" idx="4"/>
          </p:cNvCxnSpPr>
          <p:nvPr/>
        </p:nvCxnSpPr>
        <p:spPr>
          <a:xfrm flipV="1">
            <a:off x="3311610" y="2372497"/>
            <a:ext cx="2578444" cy="25637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4020065" y="3550508"/>
            <a:ext cx="996778" cy="972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영화 예매 시 선택된 영화 타이틀에 해당되는 상영관 정보만을 보여준다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cxnSp>
        <p:nvCxnSpPr>
          <p:cNvPr id="52" name="꺾인 연결선 51"/>
          <p:cNvCxnSpPr>
            <a:stCxn id="36" idx="9"/>
            <a:endCxn id="1027" idx="4"/>
          </p:cNvCxnSpPr>
          <p:nvPr/>
        </p:nvCxnSpPr>
        <p:spPr>
          <a:xfrm flipH="1" flipV="1">
            <a:off x="3377514" y="2077733"/>
            <a:ext cx="2561967" cy="2782620"/>
          </a:xfrm>
          <a:prstGeom prst="bentConnector3">
            <a:avLst>
              <a:gd name="adj1" fmla="val 182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486400" y="2995036"/>
            <a:ext cx="996778" cy="811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로그인 되어있는 회원의 </a:t>
            </a:r>
            <a:r>
              <a:rPr lang="en-US" altLang="ko-KR" sz="900" dirty="0" smtClean="0"/>
              <a:t>ID</a:t>
            </a:r>
            <a:r>
              <a:rPr lang="ko-KR" altLang="en-US" sz="900" dirty="0" smtClean="0"/>
              <a:t>를 가져와 저장한다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cxnSp>
        <p:nvCxnSpPr>
          <p:cNvPr id="65" name="직선 화살표 연결선 64"/>
          <p:cNvCxnSpPr>
            <a:stCxn id="36" idx="8"/>
            <a:endCxn id="37" idx="5"/>
          </p:cNvCxnSpPr>
          <p:nvPr/>
        </p:nvCxnSpPr>
        <p:spPr>
          <a:xfrm flipH="1" flipV="1">
            <a:off x="3311610" y="5314220"/>
            <a:ext cx="2627871" cy="36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4341341" y="5033320"/>
            <a:ext cx="996778" cy="881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선택된 상영관 정보를 가져오거나 잔여좌석 상태를 변경시켜 준다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17" name="tower"/>
          <p:cNvSpPr>
            <a:spLocks noEditPoints="1" noChangeArrowheads="1"/>
          </p:cNvSpPr>
          <p:nvPr/>
        </p:nvSpPr>
        <p:spPr bwMode="auto">
          <a:xfrm>
            <a:off x="8267604" y="2866382"/>
            <a:ext cx="1775253" cy="1051097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317808" y="3290593"/>
            <a:ext cx="1363362" cy="329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포인트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8567352" y="4514927"/>
            <a:ext cx="996778" cy="811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영화 결제 시 포인트가 쌓이고 취소 시 포인트가 깎인다</a:t>
            </a:r>
            <a:endParaRPr lang="ko-KR" altLang="en-US" sz="900" dirty="0"/>
          </a:p>
        </p:txBody>
      </p:sp>
      <p:cxnSp>
        <p:nvCxnSpPr>
          <p:cNvPr id="4" name="직선 연결선 3"/>
          <p:cNvCxnSpPr>
            <a:stCxn id="36" idx="4"/>
            <a:endCxn id="19" idx="1"/>
          </p:cNvCxnSpPr>
          <p:nvPr/>
        </p:nvCxnSpPr>
        <p:spPr>
          <a:xfrm>
            <a:off x="7714734" y="4866241"/>
            <a:ext cx="852618" cy="5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19" idx="0"/>
            <a:endCxn id="17" idx="7"/>
          </p:cNvCxnSpPr>
          <p:nvPr/>
        </p:nvCxnSpPr>
        <p:spPr>
          <a:xfrm flipV="1">
            <a:off x="9065741" y="3917479"/>
            <a:ext cx="70586" cy="59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1-2 </a:t>
            </a:r>
            <a:r>
              <a:rPr lang="ko-KR" altLang="en-US" sz="2400" dirty="0" smtClean="0"/>
              <a:t>구성도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52423" y="3323087"/>
            <a:ext cx="897147" cy="3231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endParaRPr lang="ko-KR" alt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1052423" y="1509495"/>
            <a:ext cx="957532" cy="3231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2474007" y="1330236"/>
            <a:ext cx="897147" cy="55399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endParaRPr lang="en-US" altLang="ko-KR" sz="1500" dirty="0" smtClean="0"/>
          </a:p>
          <a:p>
            <a:pPr algn="ctr"/>
            <a:r>
              <a:rPr lang="en-US" altLang="ko-KR" sz="1500" dirty="0" smtClean="0"/>
              <a:t>(</a:t>
            </a:r>
            <a:r>
              <a:rPr lang="ko-KR" altLang="en-US" sz="1500" dirty="0" smtClean="0"/>
              <a:t>관리자</a:t>
            </a:r>
            <a:r>
              <a:rPr lang="en-US" altLang="ko-KR" sz="1500" dirty="0" smtClean="0"/>
              <a:t>)</a:t>
            </a:r>
            <a:endParaRPr lang="ko-KR" altLang="en-US" sz="1500" dirty="0"/>
          </a:p>
        </p:txBody>
      </p:sp>
      <p:sp>
        <p:nvSpPr>
          <p:cNvPr id="18" name="TextBox 17"/>
          <p:cNvSpPr txBox="1"/>
          <p:nvPr/>
        </p:nvSpPr>
        <p:spPr>
          <a:xfrm>
            <a:off x="2474007" y="4864312"/>
            <a:ext cx="897147" cy="55399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endParaRPr lang="en-US" altLang="ko-KR" sz="1500" dirty="0" smtClean="0"/>
          </a:p>
          <a:p>
            <a:pPr algn="ctr"/>
            <a:r>
              <a:rPr lang="en-US" altLang="ko-KR" sz="1500" dirty="0" smtClean="0"/>
              <a:t>(</a:t>
            </a:r>
            <a:r>
              <a:rPr lang="ko-KR" altLang="en-US" sz="1500" dirty="0" smtClean="0"/>
              <a:t>고객</a:t>
            </a:r>
            <a:r>
              <a:rPr lang="en-US" altLang="ko-KR" sz="1500" dirty="0" smtClean="0"/>
              <a:t>)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4532762" y="1347912"/>
            <a:ext cx="1166010" cy="3231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mtClean="0"/>
              <a:t>상영관정보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4624365" y="609600"/>
            <a:ext cx="982805" cy="3231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영화정보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4624365" y="2141996"/>
            <a:ext cx="988749" cy="3231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mtClean="0"/>
              <a:t>팝콘정보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7037813" y="1222325"/>
            <a:ext cx="897147" cy="7848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입력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수정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삭제</a:t>
            </a:r>
            <a:endParaRPr lang="en-US" altLang="ko-KR" sz="15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4624365" y="3971027"/>
            <a:ext cx="982805" cy="3231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영화예약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4624364" y="4876180"/>
            <a:ext cx="982805" cy="3231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팝콘예약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624363" y="5800058"/>
            <a:ext cx="982805" cy="3231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예약정보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7812" y="4351855"/>
            <a:ext cx="897147" cy="3231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결제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6365" y="5811925"/>
            <a:ext cx="1053766" cy="3231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mtClean="0"/>
              <a:t>예약취소</a:t>
            </a:r>
            <a:endParaRPr lang="ko-KR" altLang="en-US" sz="1500" dirty="0"/>
          </a:p>
        </p:txBody>
      </p:sp>
      <p:cxnSp>
        <p:nvCxnSpPr>
          <p:cNvPr id="29" name="직선 연결선 28"/>
          <p:cNvCxnSpPr>
            <a:stCxn id="3" idx="3"/>
            <a:endCxn id="17" idx="1"/>
          </p:cNvCxnSpPr>
          <p:nvPr/>
        </p:nvCxnSpPr>
        <p:spPr>
          <a:xfrm flipV="1">
            <a:off x="1949570" y="1607235"/>
            <a:ext cx="524437" cy="1877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3" idx="3"/>
            <a:endCxn id="18" idx="1"/>
          </p:cNvCxnSpPr>
          <p:nvPr/>
        </p:nvCxnSpPr>
        <p:spPr>
          <a:xfrm>
            <a:off x="1949570" y="3484670"/>
            <a:ext cx="524437" cy="1656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3" idx="0"/>
          </p:cNvCxnSpPr>
          <p:nvPr/>
        </p:nvCxnSpPr>
        <p:spPr>
          <a:xfrm flipH="1">
            <a:off x="1500997" y="1832660"/>
            <a:ext cx="30192" cy="1490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7" idx="3"/>
            <a:endCxn id="20" idx="1"/>
          </p:cNvCxnSpPr>
          <p:nvPr/>
        </p:nvCxnSpPr>
        <p:spPr>
          <a:xfrm flipV="1">
            <a:off x="3371154" y="771183"/>
            <a:ext cx="1253211" cy="836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7" idx="3"/>
            <a:endCxn id="19" idx="1"/>
          </p:cNvCxnSpPr>
          <p:nvPr/>
        </p:nvCxnSpPr>
        <p:spPr>
          <a:xfrm flipV="1">
            <a:off x="3371154" y="1509495"/>
            <a:ext cx="1161608" cy="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7" idx="3"/>
            <a:endCxn id="21" idx="1"/>
          </p:cNvCxnSpPr>
          <p:nvPr/>
        </p:nvCxnSpPr>
        <p:spPr>
          <a:xfrm>
            <a:off x="3371154" y="1607235"/>
            <a:ext cx="1253211" cy="6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0" idx="3"/>
            <a:endCxn id="22" idx="1"/>
          </p:cNvCxnSpPr>
          <p:nvPr/>
        </p:nvCxnSpPr>
        <p:spPr>
          <a:xfrm>
            <a:off x="5607170" y="771183"/>
            <a:ext cx="1430643" cy="843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9" idx="3"/>
            <a:endCxn id="22" idx="1"/>
          </p:cNvCxnSpPr>
          <p:nvPr/>
        </p:nvCxnSpPr>
        <p:spPr>
          <a:xfrm>
            <a:off x="5698772" y="1509495"/>
            <a:ext cx="1339041" cy="105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21" idx="3"/>
            <a:endCxn id="22" idx="1"/>
          </p:cNvCxnSpPr>
          <p:nvPr/>
        </p:nvCxnSpPr>
        <p:spPr>
          <a:xfrm flipV="1">
            <a:off x="5613114" y="1614740"/>
            <a:ext cx="1424699" cy="688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8" idx="3"/>
            <a:endCxn id="23" idx="1"/>
          </p:cNvCxnSpPr>
          <p:nvPr/>
        </p:nvCxnSpPr>
        <p:spPr>
          <a:xfrm flipV="1">
            <a:off x="3371154" y="4132610"/>
            <a:ext cx="1253211" cy="1008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18" idx="3"/>
            <a:endCxn id="24" idx="1"/>
          </p:cNvCxnSpPr>
          <p:nvPr/>
        </p:nvCxnSpPr>
        <p:spPr>
          <a:xfrm flipV="1">
            <a:off x="3371154" y="5037763"/>
            <a:ext cx="1253210" cy="103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18" idx="3"/>
            <a:endCxn id="25" idx="1"/>
          </p:cNvCxnSpPr>
          <p:nvPr/>
        </p:nvCxnSpPr>
        <p:spPr>
          <a:xfrm>
            <a:off x="3371154" y="5141311"/>
            <a:ext cx="1253209" cy="820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25" idx="3"/>
            <a:endCxn id="27" idx="1"/>
          </p:cNvCxnSpPr>
          <p:nvPr/>
        </p:nvCxnSpPr>
        <p:spPr>
          <a:xfrm>
            <a:off x="5607168" y="5961641"/>
            <a:ext cx="1429197" cy="11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3"/>
            <a:endCxn id="26" idx="1"/>
          </p:cNvCxnSpPr>
          <p:nvPr/>
        </p:nvCxnSpPr>
        <p:spPr>
          <a:xfrm flipV="1">
            <a:off x="5607169" y="4513438"/>
            <a:ext cx="1430643" cy="524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23" idx="3"/>
            <a:endCxn id="26" idx="1"/>
          </p:cNvCxnSpPr>
          <p:nvPr/>
        </p:nvCxnSpPr>
        <p:spPr>
          <a:xfrm>
            <a:off x="5607170" y="4132610"/>
            <a:ext cx="1430642" cy="380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5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기능별 함수 및 클래스</a:t>
            </a:r>
            <a:r>
              <a:rPr lang="en-US" altLang="ko-KR" sz="2400" dirty="0" smtClean="0"/>
              <a:t>(1)</a:t>
            </a: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329931"/>
              </p:ext>
            </p:extLst>
          </p:nvPr>
        </p:nvGraphicFramePr>
        <p:xfrm>
          <a:off x="533348" y="1499656"/>
          <a:ext cx="8618890" cy="4979538"/>
        </p:xfrm>
        <a:graphic>
          <a:graphicData uri="http://schemas.openxmlformats.org/drawingml/2006/table">
            <a:tbl>
              <a:tblPr/>
              <a:tblGrid>
                <a:gridCol w="1583061"/>
                <a:gridCol w="1934853"/>
                <a:gridCol w="5100976"/>
              </a:tblGrid>
              <a:tr h="3959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Arial" charset="0"/>
                        </a:rPr>
                        <a:t>클래스</a:t>
                      </a:r>
                    </a:p>
                  </a:txBody>
                  <a:tcPr marL="90000" marR="90000" marT="46816" marB="46816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Arial" charset="0"/>
                        </a:rPr>
                        <a:t>메소드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Arial" charset="0"/>
                      </a:endParaRPr>
                    </a:p>
                  </a:txBody>
                  <a:tcPr marL="90000" marR="90000" marT="46816" marB="46816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Arial" charset="0"/>
                        </a:rPr>
                        <a:t>역할</a:t>
                      </a:r>
                    </a:p>
                  </a:txBody>
                  <a:tcPr marL="90000" marR="90000" marT="46816" marB="46816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65814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>
                          <a:tab pos="53975" algn="l"/>
                          <a:tab pos="190500" algn="l"/>
                        </a:tabLst>
                      </a:pPr>
                      <a:r>
                        <a:rPr lang="en-US" alt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Memver_D</a:t>
                      </a:r>
                      <a:endParaRPr lang="ko-KR" sz="1200" kern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err="1" smtClean="0">
                          <a:effectLst/>
                          <a:latin typeface="+mn-ea"/>
                          <a:ea typeface="+mn-ea"/>
                        </a:rPr>
                        <a:t>Login_check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입력된 정보를 확인해 회원이면 </a:t>
                      </a:r>
                      <a:r>
                        <a:rPr lang="ko-KR" altLang="en-US" sz="120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로그인이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되게합니다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만약 아이디가 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Admin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 경우 영화정보 및 상영관정보를 수정 </a:t>
                      </a:r>
                      <a:endParaRPr lang="en-US" altLang="ko-KR" sz="1200" kern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하는 관리자 페이지가 나올 수 있게 합니다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5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err="1" smtClean="0">
                          <a:effectLst/>
                          <a:latin typeface="+mn-ea"/>
                          <a:ea typeface="+mn-ea"/>
                        </a:rPr>
                        <a:t>Insert_member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입력된 정보를 바탕으로 새로운 회원을 테이블에 저장합니다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err="1" smtClean="0">
                          <a:effectLst/>
                          <a:latin typeface="+mn-ea"/>
                          <a:ea typeface="+mn-ea"/>
                        </a:rPr>
                        <a:t>Delete_member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현재 로그인 되어있는 회원의 정보를 테이블에서 삭제합니다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89">
                <a:tc row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Memver_V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getter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저장된 정보를 가져다 줍니다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setter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입력된 정보를 가져와서 저장해 줍니다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149">
                <a:tc rowSpan="3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Movie_D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show_movie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현재 테이블에 저장된 영화의 정보를 보여줍니다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ko-KR" sz="1200" kern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1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Insert_movie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테이블에 영화정보를 저장합니다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ko-KR" sz="1200" kern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6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Delete_movie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테이블에 저장된 영화정보를 삭제합니다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이때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상영관 테이블의 같은 타이틀의 영화들은</a:t>
                      </a:r>
                      <a:endParaRPr lang="en-US" altLang="ko-KR" sz="1200" kern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함께 삭제됩니다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ko-KR" sz="1200" kern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984">
                <a:tc row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Movie_V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Getter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위의 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getter, setter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와 동일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Setter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149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ConnUtil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getConnection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와 연결해줍니다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ko-KR" sz="1200" kern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92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기능별 함수 및 클래스</a:t>
            </a:r>
            <a:r>
              <a:rPr lang="en-US" altLang="ko-KR" sz="2400" dirty="0" smtClean="0"/>
              <a:t>(2)</a:t>
            </a:r>
            <a:endParaRPr lang="ko-KR" altLang="en-US" sz="2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99398"/>
              </p:ext>
            </p:extLst>
          </p:nvPr>
        </p:nvGraphicFramePr>
        <p:xfrm>
          <a:off x="533348" y="1499656"/>
          <a:ext cx="8618890" cy="4593353"/>
        </p:xfrm>
        <a:graphic>
          <a:graphicData uri="http://schemas.openxmlformats.org/drawingml/2006/table">
            <a:tbl>
              <a:tblPr/>
              <a:tblGrid>
                <a:gridCol w="1583061"/>
                <a:gridCol w="1934853"/>
                <a:gridCol w="5100976"/>
              </a:tblGrid>
              <a:tr h="3587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Arial" charset="0"/>
                        </a:rPr>
                        <a:t>클래스</a:t>
                      </a:r>
                    </a:p>
                  </a:txBody>
                  <a:tcPr marL="90000" marR="90000" marT="46816" marB="46816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Arial" charset="0"/>
                        </a:rPr>
                        <a:t>메소드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Arial" charset="0"/>
                      </a:endParaRPr>
                    </a:p>
                  </a:txBody>
                  <a:tcPr marL="90000" marR="90000" marT="46816" marB="46816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Arial" charset="0"/>
                        </a:rPr>
                        <a:t>역할</a:t>
                      </a:r>
                    </a:p>
                  </a:txBody>
                  <a:tcPr marL="90000" marR="90000" marT="46816" marB="46816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069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>
                          <a:tab pos="53975" algn="l"/>
                          <a:tab pos="190500" algn="l"/>
                        </a:tabLst>
                      </a:pPr>
                      <a:r>
                        <a:rPr lang="en-US" alt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SelectM</a:t>
                      </a:r>
                      <a:endParaRPr lang="ko-KR" sz="1200" kern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err="1" smtClean="0">
                          <a:effectLst/>
                          <a:latin typeface="+mn-ea"/>
                          <a:ea typeface="+mn-ea"/>
                        </a:rPr>
                        <a:t>showSelct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저장된 상영관 정보를 보여줍니다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err="1" smtClean="0">
                          <a:effectLst/>
                          <a:latin typeface="+mn-ea"/>
                          <a:ea typeface="+mn-ea"/>
                        </a:rPr>
                        <a:t>insertSelect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상영관 정보를 테이블에 넣어줍니다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836">
                <a:tc row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SelectV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Getter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위의 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getter, setter</a:t>
                      </a:r>
                      <a:r>
                        <a:rPr lang="en-US" altLang="ko-KR" sz="1200" kern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동일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Setter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5459">
                <a:tc rowSpan="3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ReserveM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showReserve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예매정보 테이블의 정보를 보여줍니다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예매정보 확인 및 취소 때 이용됩니다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ko-KR" sz="1200" kern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21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reserveM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예매 시 선택된 상영관 정보를 가져와 상영관 테이블의 잔여좌석</a:t>
                      </a:r>
                      <a:endParaRPr lang="en-US" altLang="ko-KR" sz="1200" kern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r>
                        <a:rPr lang="ko-KR" altLang="en-US" sz="120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컬럼을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조작해주고 선택된 정보와 로그인</a:t>
                      </a:r>
                      <a:r>
                        <a:rPr lang="ko-KR" altLang="en-US" sz="1200" kern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되어있는 아이디의</a:t>
                      </a:r>
                      <a:endParaRPr lang="en-US" altLang="ko-KR" sz="1200" kern="0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r>
                        <a:rPr lang="ko-KR" altLang="en-US" sz="1200" kern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정보를 가져와 예매정보 테이블에 넣어줍니다</a:t>
                      </a:r>
                      <a:r>
                        <a:rPr lang="en-US" altLang="ko-KR" sz="1200" kern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ko-KR" sz="1200" kern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7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cancelM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위와 반대로 예매정보 테이블에서 아이디를 확인해 </a:t>
                      </a:r>
                      <a:endParaRPr lang="en-US" altLang="ko-KR" sz="1200" kern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예매정보를 삭제해주고</a:t>
                      </a:r>
                      <a:r>
                        <a:rPr lang="ko-KR" altLang="en-US" sz="1200" kern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잔여좌석의 수를 조작해 줍니다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ko-KR" sz="1200" kern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651">
                <a:tc row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ReserveV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Getter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>
                          <a:tab pos="117475" algn="l"/>
                          <a:tab pos="296863" algn="l"/>
                        </a:tabLst>
                        <a:defRPr/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위의 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getter, setter</a:t>
                      </a:r>
                      <a:r>
                        <a:rPr lang="en-US" altLang="ko-KR" sz="1200" kern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동일</a:t>
                      </a:r>
                      <a:endParaRPr lang="ko-KR" altLang="ko-KR" sz="1200" kern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6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setter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endParaRPr lang="ko-KR" altLang="ko-KR" sz="1200" kern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559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endParaRPr lang="ko-KR" altLang="ko-KR" sz="1200" kern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87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기능별 함수 및 클래스</a:t>
            </a:r>
            <a:r>
              <a:rPr lang="en-US" altLang="ko-KR" sz="2400" dirty="0" smtClean="0"/>
              <a:t>(3)</a:t>
            </a: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75938"/>
              </p:ext>
            </p:extLst>
          </p:nvPr>
        </p:nvGraphicFramePr>
        <p:xfrm>
          <a:off x="533348" y="1499656"/>
          <a:ext cx="8618890" cy="4979538"/>
        </p:xfrm>
        <a:graphic>
          <a:graphicData uri="http://schemas.openxmlformats.org/drawingml/2006/table">
            <a:tbl>
              <a:tblPr/>
              <a:tblGrid>
                <a:gridCol w="1583061"/>
                <a:gridCol w="1934853"/>
                <a:gridCol w="5100976"/>
              </a:tblGrid>
              <a:tr h="3959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Arial" charset="0"/>
                        </a:rPr>
                        <a:t>클래스</a:t>
                      </a:r>
                    </a:p>
                  </a:txBody>
                  <a:tcPr marL="90000" marR="90000" marT="46816" marB="46816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Arial" charset="0"/>
                        </a:rPr>
                        <a:t>메소드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Arial" charset="0"/>
                      </a:endParaRPr>
                    </a:p>
                  </a:txBody>
                  <a:tcPr marL="90000" marR="90000" marT="46816" marB="46816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Arial" charset="0"/>
                        </a:rPr>
                        <a:t>역할</a:t>
                      </a:r>
                    </a:p>
                  </a:txBody>
                  <a:tcPr marL="90000" marR="90000" marT="46816" marB="46816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90665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>
                          <a:tab pos="53975" algn="l"/>
                          <a:tab pos="190500" algn="l"/>
                        </a:tabLst>
                      </a:pPr>
                      <a:r>
                        <a:rPr lang="en-US" alt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Popcorn_D</a:t>
                      </a:r>
                      <a:endParaRPr lang="ko-KR" sz="1200" kern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err="1" smtClean="0">
                          <a:effectLst/>
                          <a:latin typeface="+mn-ea"/>
                          <a:ea typeface="+mn-ea"/>
                        </a:rPr>
                        <a:t>Insert_popcorn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입력된 정보를 바탕으로 새로운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팝콘정보를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테이블에 저장합니다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err="1" smtClean="0">
                          <a:effectLst/>
                          <a:latin typeface="+mn-ea"/>
                          <a:ea typeface="+mn-ea"/>
                        </a:rPr>
                        <a:t>Delete_popcorn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팝콘의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정보를 테이블에서 삭제합니다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89">
                <a:tc row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Popcorn_V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getter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저장된 정보를 가져다 줍니다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setter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입력된 정보를 가져와서 저장해 줍니다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149">
                <a:tc rowSpan="3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Theater_D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Show_theater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현재 테이블에 저장된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영화관의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정보를 보여줍니다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ko-KR" sz="1200" kern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1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Insert_theater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테이블에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영화관정보를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저장합니다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ko-KR" sz="1200" kern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6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Delete_theater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테이블에 저장된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영화관정보를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삭제합니다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이때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상영관 테이블의 같은 타이틀의 영화들은</a:t>
                      </a:r>
                      <a:endParaRPr lang="en-US" altLang="ko-KR" sz="1200" kern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함께 삭제됩니다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ko-KR" sz="1200" kern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984">
                <a:tc row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Theater_V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Getter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위의 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getter, setter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와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동일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01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Setter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854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9843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 dirty="0" smtClean="0"/>
              <a:t>2. </a:t>
            </a:r>
            <a:r>
              <a:rPr lang="ko-KR" altLang="en-US" sz="2400" dirty="0" smtClean="0"/>
              <a:t>주요 코드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핵심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94169" y="1537737"/>
            <a:ext cx="8596668" cy="3880773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 id=</a:t>
            </a:r>
            <a:r>
              <a:rPr lang="en-US" altLang="ko-KR" i="1" dirty="0" smtClean="0"/>
              <a:t>"</a:t>
            </a:r>
            <a:r>
              <a:rPr lang="en-US" altLang="ko-KR" i="1" dirty="0" err="1" smtClean="0"/>
              <a:t>md</a:t>
            </a:r>
            <a:r>
              <a:rPr lang="en-US" altLang="ko-KR" i="1" dirty="0" smtClean="0"/>
              <a:t>" class="</a:t>
            </a:r>
            <a:r>
              <a:rPr lang="en-US" altLang="ko-KR" i="1" dirty="0" err="1" smtClean="0"/>
              <a:t>my_movie.MovieDao</a:t>
            </a:r>
            <a:r>
              <a:rPr lang="en-US" altLang="ko-KR" i="1" dirty="0" smtClean="0"/>
              <a:t>"/&gt;  -- </a:t>
            </a:r>
            <a:r>
              <a:rPr lang="en-US" altLang="ko-KR" i="1" dirty="0" err="1" smtClean="0"/>
              <a:t>usebean</a:t>
            </a:r>
            <a:r>
              <a:rPr lang="ko-KR" altLang="en-US" i="1" dirty="0" smtClean="0"/>
              <a:t>으로 클래스를 가져오는 동시에 준다</a:t>
            </a:r>
            <a:endParaRPr lang="en-US" altLang="ko-KR" dirty="0" smtClean="0"/>
          </a:p>
          <a:p>
            <a:r>
              <a:rPr lang="en-US" altLang="ko-KR" dirty="0" smtClean="0"/>
              <a:t>&lt;form action=</a:t>
            </a:r>
            <a:r>
              <a:rPr lang="en-US" altLang="ko-KR" i="1" dirty="0" smtClean="0"/>
              <a:t>"reserveb.jsp" name="form" method="post"&gt;</a:t>
            </a:r>
            <a:endParaRPr lang="en-US" altLang="ko-KR" dirty="0" smtClean="0"/>
          </a:p>
          <a:p>
            <a:r>
              <a:rPr lang="ko-KR" altLang="en-US" dirty="0" smtClean="0"/>
              <a:t>영화 목록 </a:t>
            </a:r>
            <a:r>
              <a:rPr lang="en-US" altLang="ko-KR" dirty="0" smtClean="0"/>
              <a:t>: &lt;select name=</a:t>
            </a:r>
            <a:r>
              <a:rPr lang="en-US" altLang="ko-KR" i="1" dirty="0" smtClean="0"/>
              <a:t>"</a:t>
            </a:r>
            <a:r>
              <a:rPr lang="en-US" altLang="ko-KR" i="1" dirty="0" err="1" smtClean="0"/>
              <a:t>movietitles</a:t>
            </a:r>
            <a:r>
              <a:rPr lang="en-US" altLang="ko-KR" i="1" dirty="0" smtClean="0"/>
              <a:t>"&gt;</a:t>
            </a:r>
          </a:p>
          <a:p>
            <a:r>
              <a:rPr lang="en-US" altLang="ko-KR" dirty="0" smtClean="0"/>
              <a:t>   &lt;%</a:t>
            </a:r>
            <a:r>
              <a:rPr lang="en-US" altLang="ko-KR" dirty="0" err="1" smtClean="0"/>
              <a:t>md.showMovie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   String s1;</a:t>
            </a:r>
          </a:p>
          <a:p>
            <a:r>
              <a:rPr lang="en-US" altLang="ko-KR" dirty="0" smtClean="0"/>
              <a:t>   </a:t>
            </a:r>
            <a:r>
              <a:rPr lang="en-US" altLang="ko-KR" b="1" dirty="0" smtClean="0"/>
              <a:t>for(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=0;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&lt;</a:t>
            </a:r>
            <a:r>
              <a:rPr lang="en-US" altLang="ko-KR" b="1" dirty="0" err="1" smtClean="0"/>
              <a:t>md.i</a:t>
            </a:r>
            <a:r>
              <a:rPr lang="en-US" altLang="ko-KR" b="1" dirty="0" smtClean="0"/>
              <a:t>;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++)</a:t>
            </a:r>
          </a:p>
          <a:p>
            <a:r>
              <a:rPr lang="ko-KR" altLang="en-US" dirty="0" smtClean="0"/>
              <a:t>   </a:t>
            </a:r>
            <a:r>
              <a:rPr lang="en-US" altLang="ko-KR" dirty="0" smtClean="0"/>
              <a:t>{</a:t>
            </a:r>
          </a:p>
          <a:p>
            <a:r>
              <a:rPr lang="ko-KR" altLang="en-US" dirty="0" smtClean="0"/>
              <a:t>   </a:t>
            </a:r>
            <a:r>
              <a:rPr lang="en-US" altLang="ko-KR" dirty="0" smtClean="0"/>
              <a:t>%&gt;</a:t>
            </a:r>
          </a:p>
          <a:p>
            <a:r>
              <a:rPr lang="en-US" altLang="ko-KR" dirty="0" smtClean="0"/>
              <a:t>       &lt;option value=</a:t>
            </a:r>
            <a:r>
              <a:rPr lang="en-US" altLang="ko-KR" i="1" dirty="0" smtClean="0"/>
              <a:t>"&lt;%=</a:t>
            </a:r>
            <a:r>
              <a:rPr lang="en-US" altLang="ko-KR" i="1" dirty="0" err="1" smtClean="0"/>
              <a:t>md.mtitle</a:t>
            </a:r>
            <a:r>
              <a:rPr lang="en-US" altLang="ko-KR" i="1" dirty="0" smtClean="0"/>
              <a:t>[</a:t>
            </a:r>
            <a:r>
              <a:rPr lang="en-US" altLang="ko-KR" i="1" dirty="0" err="1" smtClean="0"/>
              <a:t>i</a:t>
            </a:r>
            <a:r>
              <a:rPr lang="en-US" altLang="ko-KR" i="1" dirty="0" smtClean="0"/>
              <a:t>] %&gt;"&gt;&lt;%=</a:t>
            </a:r>
            <a:r>
              <a:rPr lang="en-US" altLang="ko-KR" i="1" dirty="0" err="1" smtClean="0"/>
              <a:t>md.mtitle</a:t>
            </a:r>
            <a:r>
              <a:rPr lang="en-US" altLang="ko-KR" i="1" dirty="0" smtClean="0"/>
              <a:t>[</a:t>
            </a:r>
            <a:r>
              <a:rPr lang="en-US" altLang="ko-KR" i="1" dirty="0" err="1" smtClean="0"/>
              <a:t>i</a:t>
            </a:r>
            <a:r>
              <a:rPr lang="en-US" altLang="ko-KR" i="1" dirty="0" smtClean="0"/>
              <a:t>] %&gt; &lt;/option&gt; -- </a:t>
            </a:r>
            <a:r>
              <a:rPr lang="ko-KR" altLang="en-US" i="1" dirty="0" smtClean="0"/>
              <a:t>데이터베이스에서 받아온 값으로 </a:t>
            </a:r>
            <a:r>
              <a:rPr lang="ko-KR" altLang="en-US" i="1" dirty="0" err="1" smtClean="0"/>
              <a:t>선택값</a:t>
            </a:r>
            <a:r>
              <a:rPr lang="ko-KR" altLang="en-US" i="1" dirty="0" smtClean="0"/>
              <a:t> 출력</a:t>
            </a:r>
            <a:endParaRPr lang="en-US" altLang="ko-KR" i="1" dirty="0" smtClean="0"/>
          </a:p>
          <a:p>
            <a:r>
              <a:rPr lang="en-US" altLang="ko-KR" dirty="0" smtClean="0"/>
              <a:t>&lt;%} %&gt;</a:t>
            </a:r>
            <a:r>
              <a:rPr lang="ko-KR" altLang="en-US" dirty="0" smtClean="0"/>
              <a:t>    </a:t>
            </a:r>
          </a:p>
          <a:p>
            <a:r>
              <a:rPr lang="en-US" altLang="ko-KR" dirty="0" smtClean="0"/>
              <a:t>     &lt;/select&gt;</a:t>
            </a:r>
          </a:p>
          <a:p>
            <a:r>
              <a:rPr lang="en-US" altLang="ko-KR" dirty="0" smtClean="0"/>
              <a:t>&lt;input type=</a:t>
            </a:r>
            <a:r>
              <a:rPr lang="en-US" altLang="ko-KR" i="1" dirty="0" smtClean="0"/>
              <a:t>"submit" value="</a:t>
            </a:r>
            <a:r>
              <a:rPr lang="ko-KR" altLang="en-US" i="1" dirty="0" smtClean="0"/>
              <a:t>선택완료</a:t>
            </a:r>
            <a:r>
              <a:rPr lang="en-US" altLang="ko-KR" i="1" dirty="0" smtClean="0"/>
              <a:t>"&gt;</a:t>
            </a:r>
          </a:p>
          <a:p>
            <a:r>
              <a:rPr lang="en-US" altLang="ko-KR" i="1" dirty="0" smtClean="0"/>
              <a:t>&lt;/form&gt;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16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1079</TotalTime>
  <Words>906</Words>
  <Application>Microsoft Office PowerPoint</Application>
  <PresentationFormat>와이드스크린</PresentationFormat>
  <Paragraphs>213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HY그래픽M</vt:lpstr>
      <vt:lpstr>맑은 고딕</vt:lpstr>
      <vt:lpstr>Arial</vt:lpstr>
      <vt:lpstr>Trebuchet MS</vt:lpstr>
      <vt:lpstr>Wingdings 3</vt:lpstr>
      <vt:lpstr>패싯</vt:lpstr>
      <vt:lpstr>프로그래밍 프로젝트 최종 발표</vt:lpstr>
      <vt:lpstr>프로젝트 주요 내용 및 구현 환경</vt:lpstr>
      <vt:lpstr>목차</vt:lpstr>
      <vt:lpstr>1-2. 테이블 관계도</vt:lpstr>
      <vt:lpstr>1-2 구성도</vt:lpstr>
      <vt:lpstr>기능별 함수 및 클래스(1)</vt:lpstr>
      <vt:lpstr>기능별 함수 및 클래스(2)</vt:lpstr>
      <vt:lpstr>기능별 함수 및 클래스(3)</vt:lpstr>
      <vt:lpstr>2. 주요 코드 / 핵심</vt:lpstr>
      <vt:lpstr>2. 주요 코드 / 핵심</vt:lpstr>
      <vt:lpstr>2. 주요 코드 / 핵심</vt:lpstr>
      <vt:lpstr>3. 구현(로그인 화면)</vt:lpstr>
      <vt:lpstr>3. 구현(회원가입)</vt:lpstr>
      <vt:lpstr>3.구현 로그인 다음화면</vt:lpstr>
      <vt:lpstr>3.구현(관리자(Admin) 페이지)</vt:lpstr>
      <vt:lpstr>3.구현(관리자)-영화입력, 확인 및 삭제</vt:lpstr>
      <vt:lpstr>3. 구현(관리자)-영화관 관리</vt:lpstr>
      <vt:lpstr>3. 구현(관리자) – 팝콘 추가 확인 및 삭제</vt:lpstr>
      <vt:lpstr>3. 구현(일반 고객 로그인) 영화예매</vt:lpstr>
      <vt:lpstr>3.구현-영화예매 및 결제</vt:lpstr>
      <vt:lpstr>3. 구현 (영화결제 및 확인,취소)</vt:lpstr>
      <vt:lpstr>팝콘예약</vt:lpstr>
      <vt:lpstr>3. 구현 (팝콘 예약 확인 및 취소)</vt:lpstr>
      <vt:lpstr>4. 시연 영상 https://youtu.be/Kfzdl-LSZtE </vt:lpstr>
      <vt:lpstr>6. 프로젝트 보완 점</vt:lpstr>
      <vt:lpstr>7. 향후 계획, 기대효과, 활용방안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프프 1차 발표</dc:title>
  <dc:creator>JUNE</dc:creator>
  <cp:lastModifiedBy>JUNE</cp:lastModifiedBy>
  <cp:revision>83</cp:revision>
  <dcterms:created xsi:type="dcterms:W3CDTF">2015-04-26T11:19:12Z</dcterms:created>
  <dcterms:modified xsi:type="dcterms:W3CDTF">2015-06-18T06:30:01Z</dcterms:modified>
</cp:coreProperties>
</file>