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9144000" cy="6858000" type="screen4x3"/>
  <p:notesSz cx="6784975" cy="9856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3" autoAdjust="0"/>
    <p:restoredTop sz="94660"/>
  </p:normalViewPr>
  <p:slideViewPr>
    <p:cSldViewPr>
      <p:cViewPr varScale="1">
        <p:scale>
          <a:sx n="93" d="100"/>
          <a:sy n="93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9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9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8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6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29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64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4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A6EA-15E6-4C42-8BE7-472BFD0EC2E9}" type="datetimeFigureOut">
              <a:rPr lang="ko-KR" altLang="en-US" smtClean="0"/>
              <a:t>2024-06-19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5F2D0-3DA7-4065-B1DC-16E5F7B56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5496" y="44624"/>
            <a:ext cx="6118983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물류정보관리사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실기를 위한</a:t>
            </a:r>
            <a:r>
              <a:rPr lang="en-US" altLang="ko-KR" dirty="0" smtClean="0"/>
              <a:t>) </a:t>
            </a:r>
            <a:r>
              <a:rPr lang="ko-KR" altLang="en-US" dirty="0"/>
              <a:t>기초학습</a:t>
            </a:r>
            <a:r>
              <a:rPr lang="en-US" altLang="ko-KR" dirty="0"/>
              <a:t>(</a:t>
            </a:r>
            <a:r>
              <a:rPr lang="ko-KR" altLang="en-US" dirty="0"/>
              <a:t>회계</a:t>
            </a:r>
            <a:r>
              <a:rPr lang="en-US" altLang="ko-KR" dirty="0"/>
              <a:t>)</a:t>
            </a:r>
            <a:r>
              <a:rPr lang="en-US" altLang="ko-KR" sz="1200" dirty="0"/>
              <a:t>  </a:t>
            </a:r>
            <a:r>
              <a:rPr lang="en-US" altLang="ko-KR" sz="1200" dirty="0" smtClean="0"/>
              <a:t>2024.06.18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chj</a:t>
            </a:r>
            <a:endParaRPr lang="ko-KR" altLang="en-US" sz="1200" dirty="0"/>
          </a:p>
        </p:txBody>
      </p:sp>
      <p:cxnSp>
        <p:nvCxnSpPr>
          <p:cNvPr id="126" name="직선 연결선 125"/>
          <p:cNvCxnSpPr/>
          <p:nvPr/>
        </p:nvCxnSpPr>
        <p:spPr>
          <a:xfrm>
            <a:off x="107504" y="404664"/>
            <a:ext cx="88569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31912" y="422325"/>
            <a:ext cx="8560568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회계 </a:t>
            </a:r>
            <a:r>
              <a:rPr lang="en-US" altLang="ko-KR" sz="600" dirty="0"/>
              <a:t>: </a:t>
            </a:r>
            <a:r>
              <a:rPr lang="ko-KR" altLang="en-US" sz="600" dirty="0"/>
              <a:t>정보이용자들이 합리적인 의사결정을 할 수 있도록 기업의 경제적 활동을 식별</a:t>
            </a:r>
            <a:r>
              <a:rPr lang="en-US" altLang="ko-KR" sz="600" dirty="0"/>
              <a:t>,</a:t>
            </a:r>
            <a:r>
              <a:rPr lang="ko-KR" altLang="en-US" sz="600" dirty="0"/>
              <a:t>측정</a:t>
            </a:r>
            <a:r>
              <a:rPr lang="en-US" altLang="ko-KR" sz="600" dirty="0"/>
              <a:t>,</a:t>
            </a:r>
            <a:r>
              <a:rPr lang="ko-KR" altLang="en-US" sz="600" dirty="0"/>
              <a:t>기록하여 정보 이용자에게 전달하는 과정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504" y="606991"/>
            <a:ext cx="2430474" cy="184666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1. </a:t>
            </a:r>
            <a:r>
              <a:rPr lang="ko-KR" altLang="en-US" sz="600" dirty="0"/>
              <a:t>기업회계기준</a:t>
            </a:r>
            <a:r>
              <a:rPr lang="en-US" altLang="ko-KR" sz="600" dirty="0"/>
              <a:t>(IFRS): International  Financial Report Standards.</a:t>
            </a:r>
            <a:endParaRPr lang="ko-KR" altLang="en-US" sz="600" dirty="0"/>
          </a:p>
        </p:txBody>
      </p:sp>
      <p:sp>
        <p:nvSpPr>
          <p:cNvPr id="45" name="TextBox 44"/>
          <p:cNvSpPr txBox="1"/>
          <p:nvPr/>
        </p:nvSpPr>
        <p:spPr>
          <a:xfrm>
            <a:off x="35496" y="1056251"/>
            <a:ext cx="4104451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2. </a:t>
            </a:r>
            <a:r>
              <a:rPr lang="ko-KR" altLang="en-US" sz="600" dirty="0"/>
              <a:t>거래의 이중성 </a:t>
            </a:r>
            <a:r>
              <a:rPr lang="en-US" altLang="ko-KR" sz="600" dirty="0"/>
              <a:t>: </a:t>
            </a:r>
            <a:r>
              <a:rPr lang="ko-KR" altLang="en-US" sz="600" dirty="0"/>
              <a:t>회계상의 거래는 반드시 원인과 결과라고 하는 대립관계로 </a:t>
            </a:r>
            <a:r>
              <a:rPr lang="ko-KR" altLang="en-US" sz="600" dirty="0" err="1"/>
              <a:t>차변과</a:t>
            </a:r>
            <a:r>
              <a:rPr lang="ko-KR" altLang="en-US" sz="600" dirty="0"/>
              <a:t> 대변에 나누어 나타난다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46" name="TextBox 45"/>
          <p:cNvSpPr txBox="1"/>
          <p:nvPr/>
        </p:nvSpPr>
        <p:spPr>
          <a:xfrm>
            <a:off x="215516" y="800026"/>
            <a:ext cx="410445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(</a:t>
            </a:r>
            <a:r>
              <a:rPr lang="ko-KR" altLang="en-US" sz="600" dirty="0"/>
              <a:t>한국채택국제회계기준 </a:t>
            </a:r>
            <a:r>
              <a:rPr lang="en-US" altLang="ko-KR" sz="600" dirty="0"/>
              <a:t>K-IFRS(100</a:t>
            </a:r>
            <a:r>
              <a:rPr lang="ko-KR" altLang="en-US" sz="600" dirty="0" err="1"/>
              <a:t>억이상</a:t>
            </a:r>
            <a:r>
              <a:rPr lang="en-US" altLang="ko-KR" sz="600" dirty="0"/>
              <a:t>),</a:t>
            </a:r>
            <a:r>
              <a:rPr lang="ko-KR" altLang="en-US" sz="600" dirty="0"/>
              <a:t>한국회계기준 </a:t>
            </a:r>
            <a:r>
              <a:rPr lang="en-US" altLang="ko-KR" sz="600" dirty="0"/>
              <a:t>K-GAAP(100</a:t>
            </a:r>
            <a:r>
              <a:rPr lang="ko-KR" altLang="en-US" sz="600" dirty="0" err="1"/>
              <a:t>억이하</a:t>
            </a:r>
            <a:r>
              <a:rPr lang="en-US" altLang="ko-KR" sz="600" dirty="0"/>
              <a:t>).</a:t>
            </a:r>
            <a:endParaRPr lang="ko-KR" altLang="en-US" sz="600" dirty="0"/>
          </a:p>
        </p:txBody>
      </p:sp>
      <p:sp>
        <p:nvSpPr>
          <p:cNvPr id="47" name="TextBox 46"/>
          <p:cNvSpPr txBox="1"/>
          <p:nvPr/>
        </p:nvSpPr>
        <p:spPr>
          <a:xfrm>
            <a:off x="5004046" y="676915"/>
            <a:ext cx="3752374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금융감독원 전자공시시스템에서 기업의 회계정보를 </a:t>
            </a:r>
            <a:r>
              <a:rPr lang="ko-KR" altLang="en-US" sz="1000" dirty="0" err="1"/>
              <a:t>볼수있다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 flipH="1">
            <a:off x="4427983" y="1010925"/>
            <a:ext cx="1" cy="5755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5491" y="1251950"/>
            <a:ext cx="410445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3. </a:t>
            </a:r>
            <a:r>
              <a:rPr lang="ko-KR" altLang="en-US" sz="600" dirty="0"/>
              <a:t>대차 평균의 원리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차변과</a:t>
            </a:r>
            <a:r>
              <a:rPr lang="ko-KR" altLang="en-US" sz="600" dirty="0"/>
              <a:t> 대변은 금액이 반드시 일치하게 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53" name="TextBox 52"/>
          <p:cNvSpPr txBox="1"/>
          <p:nvPr/>
        </p:nvSpPr>
        <p:spPr>
          <a:xfrm>
            <a:off x="35491" y="1421808"/>
            <a:ext cx="410445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4. </a:t>
            </a:r>
            <a:r>
              <a:rPr lang="ko-KR" altLang="en-US" sz="600" dirty="0"/>
              <a:t>분개</a:t>
            </a:r>
            <a:r>
              <a:rPr lang="en-US" altLang="ko-KR" sz="600" dirty="0"/>
              <a:t>(journalizing) : </a:t>
            </a:r>
            <a:r>
              <a:rPr lang="ko-KR" altLang="en-US" sz="600" dirty="0"/>
              <a:t>거래를 계정기입의 법칙에 따라 계정과목과 금액을 확정한 후</a:t>
            </a:r>
            <a:r>
              <a:rPr lang="en-US" altLang="ko-KR" sz="600" dirty="0"/>
              <a:t>, </a:t>
            </a:r>
            <a:r>
              <a:rPr lang="ko-KR" altLang="en-US" sz="600" dirty="0"/>
              <a:t>회계장부에 기록하는 행위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491" y="1633766"/>
            <a:ext cx="410445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5. </a:t>
            </a:r>
            <a:r>
              <a:rPr lang="ko-KR" altLang="en-US" sz="600" dirty="0"/>
              <a:t>전표</a:t>
            </a:r>
            <a:r>
              <a:rPr lang="en-US" altLang="ko-KR" sz="600" dirty="0"/>
              <a:t> : </a:t>
            </a:r>
            <a:r>
              <a:rPr lang="ko-KR" altLang="en-US" sz="600" dirty="0"/>
              <a:t>분개를 하기 직전의 명세서</a:t>
            </a:r>
            <a:r>
              <a:rPr lang="en-US" altLang="ko-KR" sz="600" dirty="0"/>
              <a:t>(</a:t>
            </a:r>
            <a:r>
              <a:rPr lang="ko-KR" altLang="en-US" sz="600" dirty="0"/>
              <a:t>분개와 거의 동시에 진행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55" name="TextBox 54"/>
          <p:cNvSpPr txBox="1"/>
          <p:nvPr/>
        </p:nvSpPr>
        <p:spPr>
          <a:xfrm>
            <a:off x="30480" y="1783298"/>
            <a:ext cx="4397503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6. </a:t>
            </a:r>
            <a:r>
              <a:rPr lang="ko-KR" altLang="en-US" sz="600" dirty="0"/>
              <a:t>계정</a:t>
            </a:r>
            <a:r>
              <a:rPr lang="en-US" altLang="ko-KR" sz="600" dirty="0"/>
              <a:t>(a/c)account : </a:t>
            </a:r>
            <a:r>
              <a:rPr lang="ko-KR" altLang="en-US" sz="600" dirty="0"/>
              <a:t>거래가 발생하면 자산</a:t>
            </a:r>
            <a:r>
              <a:rPr lang="en-US" altLang="ko-KR" sz="600" dirty="0"/>
              <a:t>,</a:t>
            </a:r>
            <a:r>
              <a:rPr lang="ko-KR" altLang="en-US" sz="600" dirty="0"/>
              <a:t>부채</a:t>
            </a:r>
            <a:r>
              <a:rPr lang="en-US" altLang="ko-KR" sz="600" dirty="0"/>
              <a:t>,</a:t>
            </a:r>
            <a:r>
              <a:rPr lang="ko-KR" altLang="en-US" sz="600" dirty="0"/>
              <a:t>자본</a:t>
            </a:r>
            <a:r>
              <a:rPr lang="en-US" altLang="ko-KR" sz="600" dirty="0"/>
              <a:t>,</a:t>
            </a:r>
            <a:r>
              <a:rPr lang="ko-KR" altLang="en-US" sz="600" dirty="0"/>
              <a:t>수익</a:t>
            </a:r>
            <a:r>
              <a:rPr lang="en-US" altLang="ko-KR" sz="600" dirty="0"/>
              <a:t>,</a:t>
            </a:r>
            <a:r>
              <a:rPr lang="ko-KR" altLang="en-US" sz="600" dirty="0"/>
              <a:t>비용의 각 종류별로 구분하여 기록</a:t>
            </a:r>
            <a:r>
              <a:rPr lang="en-US" altLang="ko-KR" sz="600" dirty="0"/>
              <a:t>, </a:t>
            </a:r>
            <a:r>
              <a:rPr lang="ko-KR" altLang="en-US" sz="600" dirty="0"/>
              <a:t>계산하기 위한 특수한 계산단위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196" y="2047702"/>
            <a:ext cx="410445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7. </a:t>
            </a:r>
            <a:r>
              <a:rPr lang="ko-KR" altLang="en-US" sz="600" dirty="0"/>
              <a:t>계정과목</a:t>
            </a:r>
            <a:r>
              <a:rPr lang="en-US" altLang="ko-KR" sz="600" dirty="0"/>
              <a:t>(account name) : </a:t>
            </a:r>
            <a:r>
              <a:rPr lang="ko-KR" altLang="en-US" sz="600" dirty="0"/>
              <a:t>계정의 이름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96" y="2208989"/>
            <a:ext cx="4104456" cy="553998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8. </a:t>
            </a:r>
            <a:r>
              <a:rPr lang="ko-KR" altLang="en-US" sz="600" dirty="0" err="1"/>
              <a:t>재무재표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매일매일 발생된 회계상 거래를 기초로 일정기간 동안의 성과회계보고서</a:t>
            </a:r>
            <a:endParaRPr lang="en-US" altLang="ko-KR" sz="600" dirty="0"/>
          </a:p>
          <a:p>
            <a:r>
              <a:rPr lang="en-US" altLang="ko-KR" sz="600" dirty="0"/>
              <a:t>               </a:t>
            </a:r>
            <a:r>
              <a:rPr lang="ko-KR" altLang="en-US" sz="600" dirty="0"/>
              <a:t> </a:t>
            </a:r>
            <a:r>
              <a:rPr lang="en-US" altLang="ko-KR" sz="600" dirty="0"/>
              <a:t>– </a:t>
            </a:r>
            <a:r>
              <a:rPr lang="ko-KR" altLang="en-US" sz="600" dirty="0" err="1"/>
              <a:t>재무상태표</a:t>
            </a:r>
            <a:r>
              <a:rPr lang="en-US" altLang="ko-KR" sz="600" dirty="0"/>
              <a:t>-</a:t>
            </a:r>
            <a:r>
              <a:rPr lang="ko-KR" altLang="en-US" sz="600" dirty="0"/>
              <a:t>체격</a:t>
            </a:r>
            <a:endParaRPr lang="en-US" altLang="ko-KR" sz="600" dirty="0"/>
          </a:p>
          <a:p>
            <a:r>
              <a:rPr lang="en-US" altLang="ko-KR" sz="600" dirty="0"/>
              <a:t>                --</a:t>
            </a:r>
            <a:r>
              <a:rPr lang="ko-KR" altLang="en-US" sz="600" dirty="0"/>
              <a:t>손익계산서</a:t>
            </a:r>
            <a:r>
              <a:rPr lang="en-US" altLang="ko-KR" sz="600" dirty="0"/>
              <a:t>-</a:t>
            </a:r>
            <a:r>
              <a:rPr lang="ko-KR" altLang="en-US" sz="600" dirty="0"/>
              <a:t>체력</a:t>
            </a:r>
            <a:endParaRPr lang="en-US" altLang="ko-KR" sz="600" dirty="0"/>
          </a:p>
          <a:p>
            <a:r>
              <a:rPr lang="en-US" altLang="ko-KR" sz="600" dirty="0"/>
              <a:t>                --</a:t>
            </a:r>
            <a:r>
              <a:rPr lang="ko-KR" altLang="en-US" sz="600" dirty="0"/>
              <a:t>자본변동표</a:t>
            </a:r>
            <a:r>
              <a:rPr lang="en-US" altLang="ko-KR" sz="600" dirty="0"/>
              <a:t>-</a:t>
            </a:r>
            <a:r>
              <a:rPr lang="ko-KR" altLang="en-US" sz="600" dirty="0"/>
              <a:t>자본변동상황</a:t>
            </a:r>
            <a:endParaRPr lang="en-US" altLang="ko-KR" sz="600" dirty="0"/>
          </a:p>
          <a:p>
            <a:r>
              <a:rPr lang="en-US" altLang="ko-KR" sz="600" dirty="0"/>
              <a:t>                --</a:t>
            </a:r>
            <a:r>
              <a:rPr lang="ko-KR" altLang="en-US" sz="600" dirty="0" err="1"/>
              <a:t>현금흐름표</a:t>
            </a:r>
            <a:r>
              <a:rPr lang="en-US" altLang="ko-KR" sz="600" dirty="0"/>
              <a:t>-</a:t>
            </a:r>
            <a:r>
              <a:rPr lang="ko-KR" altLang="en-US" sz="600" dirty="0"/>
              <a:t>혈액순환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31" y="2087988"/>
            <a:ext cx="1143938" cy="77091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483768" y="2667791"/>
            <a:ext cx="85453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9. </a:t>
            </a:r>
            <a:r>
              <a:rPr lang="ko-KR" altLang="en-US" sz="600" dirty="0"/>
              <a:t>거래의 </a:t>
            </a:r>
            <a:r>
              <a:rPr lang="en-US" altLang="ko-KR" sz="600" dirty="0"/>
              <a:t>8</a:t>
            </a:r>
            <a:r>
              <a:rPr lang="ko-KR" altLang="en-US" sz="600" dirty="0"/>
              <a:t>요소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213" y="2996545"/>
            <a:ext cx="410445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&lt;</a:t>
            </a:r>
            <a:r>
              <a:rPr lang="ko-KR" altLang="en-US" sz="600" dirty="0"/>
              <a:t>용어정리</a:t>
            </a:r>
            <a:r>
              <a:rPr lang="en-US" altLang="ko-KR" sz="600" dirty="0"/>
              <a:t>&gt;</a:t>
            </a:r>
            <a:endParaRPr lang="ko-KR" altLang="en-US" sz="6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510" y="3177550"/>
            <a:ext cx="4176458" cy="49000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600" dirty="0"/>
              <a:t>부기</a:t>
            </a:r>
            <a:r>
              <a:rPr lang="en-US" altLang="ko-KR" sz="600" dirty="0"/>
              <a:t>(book-keeping) : “</a:t>
            </a:r>
            <a:r>
              <a:rPr lang="ko-KR" altLang="en-US" sz="600" dirty="0"/>
              <a:t>장부기입</a:t>
            </a:r>
            <a:r>
              <a:rPr lang="en-US" altLang="ko-KR" sz="600" dirty="0"/>
              <a:t>” </a:t>
            </a:r>
            <a:r>
              <a:rPr lang="ko-KR" altLang="en-US" sz="600" dirty="0" err="1"/>
              <a:t>재무재표를</a:t>
            </a:r>
            <a:r>
              <a:rPr lang="ko-KR" altLang="en-US" sz="600" dirty="0"/>
              <a:t> 만드는 근거가 되도록 하루하루를 기록하는 것</a:t>
            </a:r>
            <a:r>
              <a:rPr lang="en-US" altLang="ko-KR" sz="600" dirty="0"/>
              <a:t>.</a:t>
            </a:r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600" dirty="0"/>
              <a:t>단식부기 </a:t>
            </a:r>
            <a:r>
              <a:rPr lang="en-US" altLang="ko-KR" sz="600" dirty="0"/>
              <a:t>: </a:t>
            </a:r>
            <a:r>
              <a:rPr lang="ko-KR" altLang="en-US" sz="600" dirty="0"/>
              <a:t>돈이 나가고 </a:t>
            </a:r>
            <a:r>
              <a:rPr lang="ko-KR" altLang="en-US" sz="600" dirty="0" err="1"/>
              <a:t>들어오는것을</a:t>
            </a:r>
            <a:r>
              <a:rPr lang="ko-KR" altLang="en-US" sz="600" dirty="0"/>
              <a:t> 결과만 </a:t>
            </a:r>
            <a:r>
              <a:rPr lang="ko-KR" altLang="en-US" sz="600" dirty="0" err="1"/>
              <a:t>기록하는것</a:t>
            </a:r>
            <a:endParaRPr lang="en-US" altLang="ko-KR" sz="600" dirty="0"/>
          </a:p>
          <a:p>
            <a:pPr marL="685800" lvl="1" indent="-228600">
              <a:lnSpc>
                <a:spcPct val="150000"/>
              </a:lnSpc>
              <a:buAutoNum type="arabicPeriod"/>
            </a:pPr>
            <a:r>
              <a:rPr lang="ko-KR" altLang="en-US" sz="600" dirty="0"/>
              <a:t>복식부기 </a:t>
            </a:r>
            <a:r>
              <a:rPr lang="en-US" altLang="ko-KR" sz="600" dirty="0"/>
              <a:t>: </a:t>
            </a:r>
            <a:r>
              <a:rPr lang="ko-KR" altLang="en-US" sz="600" dirty="0"/>
              <a:t>돈이 나가고 들어오면 원인과 결과를 </a:t>
            </a:r>
            <a:r>
              <a:rPr lang="ko-KR" altLang="en-US" sz="600" dirty="0" err="1"/>
              <a:t>다적는것</a:t>
            </a:r>
            <a:endParaRPr lang="en-US" altLang="ko-KR" sz="600" dirty="0"/>
          </a:p>
        </p:txBody>
      </p:sp>
      <p:sp>
        <p:nvSpPr>
          <p:cNvPr id="62" name="TextBox 61"/>
          <p:cNvSpPr txBox="1"/>
          <p:nvPr/>
        </p:nvSpPr>
        <p:spPr>
          <a:xfrm>
            <a:off x="35496" y="3645024"/>
            <a:ext cx="4176458" cy="312149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2. </a:t>
            </a:r>
            <a:r>
              <a:rPr lang="ko-KR" altLang="en-US" sz="600" dirty="0"/>
              <a:t>거래 </a:t>
            </a:r>
            <a:r>
              <a:rPr lang="en-US" altLang="ko-KR" sz="600" dirty="0"/>
              <a:t>: </a:t>
            </a:r>
            <a:r>
              <a:rPr lang="ko-KR" altLang="en-US" sz="600" dirty="0"/>
              <a:t>자산</a:t>
            </a:r>
            <a:r>
              <a:rPr lang="en-US" altLang="ko-KR" sz="600" dirty="0"/>
              <a:t>, </a:t>
            </a:r>
            <a:r>
              <a:rPr lang="ko-KR" altLang="en-US" sz="600" dirty="0"/>
              <a:t>부채</a:t>
            </a:r>
            <a:r>
              <a:rPr lang="en-US" altLang="ko-KR" sz="600" dirty="0"/>
              <a:t>, </a:t>
            </a:r>
            <a:r>
              <a:rPr lang="ko-KR" altLang="en-US" sz="600" dirty="0"/>
              <a:t>자본의 증감</a:t>
            </a:r>
            <a:r>
              <a:rPr lang="en-US" altLang="ko-KR" sz="600" dirty="0"/>
              <a:t>, </a:t>
            </a:r>
            <a:r>
              <a:rPr lang="ko-KR" altLang="en-US" sz="600" dirty="0"/>
              <a:t>수익</a:t>
            </a:r>
            <a:r>
              <a:rPr lang="en-US" altLang="ko-KR" sz="600" dirty="0"/>
              <a:t>,</a:t>
            </a:r>
            <a:r>
              <a:rPr lang="ko-KR" altLang="en-US" sz="600" dirty="0"/>
              <a:t>비용의 증감을 발생시키는 </a:t>
            </a:r>
            <a:r>
              <a:rPr lang="ko-KR" altLang="en-US" sz="600" dirty="0" err="1"/>
              <a:t>경제적사건으로</a:t>
            </a:r>
            <a:r>
              <a:rPr lang="ko-KR" altLang="en-US" sz="600" dirty="0"/>
              <a:t> 화폐단위로 측정이 </a:t>
            </a:r>
            <a:r>
              <a:rPr lang="ko-KR" altLang="en-US" sz="600" dirty="0" err="1"/>
              <a:t>가능한것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3. </a:t>
            </a:r>
            <a:r>
              <a:rPr lang="ko-KR" altLang="en-US" sz="600" dirty="0"/>
              <a:t>자산 </a:t>
            </a:r>
            <a:r>
              <a:rPr lang="en-US" altLang="ko-KR" sz="600" dirty="0"/>
              <a:t>: </a:t>
            </a:r>
            <a:r>
              <a:rPr lang="ko-KR" altLang="en-US" sz="600" dirty="0"/>
              <a:t>기업이 </a:t>
            </a:r>
            <a:r>
              <a:rPr lang="ko-KR" altLang="en-US" sz="600" dirty="0" err="1"/>
              <a:t>가지고있는</a:t>
            </a:r>
            <a:r>
              <a:rPr lang="ko-KR" altLang="en-US" sz="600" dirty="0"/>
              <a:t> </a:t>
            </a:r>
            <a:r>
              <a:rPr lang="ko-KR" altLang="en-US" sz="600" dirty="0" err="1"/>
              <a:t>가치있는</a:t>
            </a:r>
            <a:r>
              <a:rPr lang="ko-KR" altLang="en-US" sz="600" dirty="0"/>
              <a:t> 것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4. </a:t>
            </a:r>
            <a:r>
              <a:rPr lang="ko-KR" altLang="en-US" sz="600" dirty="0"/>
              <a:t>부채 </a:t>
            </a:r>
            <a:r>
              <a:rPr lang="en-US" altLang="ko-KR" sz="600" dirty="0"/>
              <a:t>: </a:t>
            </a:r>
            <a:r>
              <a:rPr lang="ko-KR" altLang="en-US" sz="600" dirty="0"/>
              <a:t>채권자 청구 </a:t>
            </a:r>
            <a:r>
              <a:rPr lang="en-US" altLang="ko-KR" sz="600" dirty="0"/>
              <a:t>(</a:t>
            </a:r>
            <a:r>
              <a:rPr lang="ko-KR" altLang="en-US" sz="600" dirty="0" err="1"/>
              <a:t>빌린돈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5. </a:t>
            </a:r>
            <a:r>
              <a:rPr lang="ko-KR" altLang="en-US" sz="600" dirty="0"/>
              <a:t>자본 </a:t>
            </a:r>
            <a:r>
              <a:rPr lang="en-US" altLang="ko-KR" sz="600" dirty="0"/>
              <a:t>: </a:t>
            </a:r>
            <a:r>
              <a:rPr lang="ko-KR" altLang="en-US" sz="600" dirty="0"/>
              <a:t>주주 청구 </a:t>
            </a:r>
            <a:r>
              <a:rPr lang="en-US" altLang="ko-KR" sz="600" dirty="0"/>
              <a:t>( </a:t>
            </a:r>
            <a:r>
              <a:rPr lang="ko-KR" altLang="en-US" sz="600" dirty="0" err="1"/>
              <a:t>내돈</a:t>
            </a:r>
            <a:r>
              <a:rPr lang="en-US" altLang="ko-KR" sz="600" dirty="0"/>
              <a:t>-</a:t>
            </a:r>
            <a:r>
              <a:rPr lang="ko-KR" altLang="en-US" sz="600" dirty="0" err="1"/>
              <a:t>회사돈</a:t>
            </a:r>
            <a:r>
              <a:rPr lang="en-US" altLang="ko-KR" sz="600" dirty="0"/>
              <a:t>)-</a:t>
            </a:r>
            <a:r>
              <a:rPr lang="ko-KR" altLang="en-US" sz="600" dirty="0" err="1"/>
              <a:t>당기순이익은</a:t>
            </a:r>
            <a:r>
              <a:rPr lang="ko-KR" altLang="en-US" sz="600" dirty="0"/>
              <a:t> 자본으로 들어간다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6. </a:t>
            </a:r>
            <a:r>
              <a:rPr lang="ko-KR" altLang="en-US" sz="600" dirty="0"/>
              <a:t>수익 </a:t>
            </a:r>
            <a:r>
              <a:rPr lang="en-US" altLang="ko-KR" sz="600" dirty="0"/>
              <a:t>: </a:t>
            </a:r>
            <a:r>
              <a:rPr lang="ko-KR" altLang="en-US" sz="600" dirty="0" err="1"/>
              <a:t>일정기간동안</a:t>
            </a:r>
            <a:r>
              <a:rPr lang="ko-KR" altLang="en-US" sz="600" dirty="0"/>
              <a:t> 경영활동을 통해 벌어들인 금액</a:t>
            </a:r>
            <a:r>
              <a:rPr lang="en-US" altLang="ko-KR" sz="600" dirty="0"/>
              <a:t>-&gt; </a:t>
            </a:r>
            <a:r>
              <a:rPr lang="ko-KR" altLang="en-US" sz="600" dirty="0"/>
              <a:t>자본을 </a:t>
            </a:r>
            <a:r>
              <a:rPr lang="ko-KR" altLang="en-US" sz="600" dirty="0" err="1"/>
              <a:t>증가시키는것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7. </a:t>
            </a:r>
            <a:r>
              <a:rPr lang="ko-KR" altLang="en-US" sz="600" dirty="0"/>
              <a:t>비용 </a:t>
            </a:r>
            <a:r>
              <a:rPr lang="en-US" altLang="ko-KR" sz="600" dirty="0"/>
              <a:t>: </a:t>
            </a:r>
            <a:r>
              <a:rPr lang="ko-KR" altLang="en-US" sz="600" dirty="0"/>
              <a:t>수익을 </a:t>
            </a:r>
            <a:r>
              <a:rPr lang="ko-KR" altLang="en-US" sz="600" dirty="0" err="1"/>
              <a:t>얻기위해</a:t>
            </a:r>
            <a:r>
              <a:rPr lang="ko-KR" altLang="en-US" sz="600" dirty="0"/>
              <a:t> </a:t>
            </a:r>
            <a:r>
              <a:rPr lang="ko-KR" altLang="en-US" sz="600" dirty="0" err="1"/>
              <a:t>희생된것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예</a:t>
            </a:r>
            <a:r>
              <a:rPr lang="en-US" altLang="ko-KR" sz="600" dirty="0"/>
              <a:t>) </a:t>
            </a:r>
            <a:r>
              <a:rPr lang="ko-KR" altLang="en-US" sz="600" dirty="0"/>
              <a:t>부채</a:t>
            </a:r>
            <a:r>
              <a:rPr lang="en-US" altLang="ko-KR" sz="600" dirty="0"/>
              <a:t>+</a:t>
            </a:r>
            <a:r>
              <a:rPr lang="ko-KR" altLang="en-US" sz="600" dirty="0"/>
              <a:t>자본</a:t>
            </a:r>
            <a:r>
              <a:rPr lang="en-US" altLang="ko-KR" sz="600" dirty="0"/>
              <a:t>=100</a:t>
            </a:r>
            <a:r>
              <a:rPr lang="ko-KR" altLang="en-US" sz="600" dirty="0"/>
              <a:t>이라면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자본 </a:t>
            </a:r>
            <a:r>
              <a:rPr lang="en-US" altLang="ko-KR" sz="600" dirty="0"/>
              <a:t>40%</a:t>
            </a:r>
            <a:r>
              <a:rPr lang="ko-KR" altLang="en-US" sz="600" dirty="0"/>
              <a:t>이상 </a:t>
            </a:r>
            <a:r>
              <a:rPr lang="en-US" altLang="ko-KR" sz="600" dirty="0"/>
              <a:t>: </a:t>
            </a:r>
            <a:r>
              <a:rPr lang="ko-KR" altLang="en-US" sz="600" dirty="0"/>
              <a:t>우량기업 </a:t>
            </a:r>
            <a:r>
              <a:rPr lang="en-US" altLang="ko-KR" sz="600" dirty="0"/>
              <a:t>30% : </a:t>
            </a:r>
            <a:r>
              <a:rPr lang="ko-KR" altLang="en-US" sz="600" dirty="0"/>
              <a:t>양호  </a:t>
            </a:r>
            <a:r>
              <a:rPr lang="en-US" altLang="ko-KR" sz="600" dirty="0"/>
              <a:t>15% : </a:t>
            </a:r>
            <a:r>
              <a:rPr lang="ko-KR" altLang="en-US" sz="600" dirty="0"/>
              <a:t>부실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영업이익</a:t>
            </a:r>
            <a:r>
              <a:rPr lang="en-US" altLang="ko-KR" sz="600" dirty="0"/>
              <a:t>/</a:t>
            </a:r>
            <a:r>
              <a:rPr lang="ko-KR" altLang="en-US" sz="600" dirty="0"/>
              <a:t>이자비용 </a:t>
            </a:r>
            <a:r>
              <a:rPr lang="en-US" altLang="ko-KR" sz="600" dirty="0"/>
              <a:t>-&gt; 3</a:t>
            </a:r>
            <a:r>
              <a:rPr lang="ko-KR" altLang="en-US" sz="600" dirty="0" err="1"/>
              <a:t>배이상</a:t>
            </a:r>
            <a:r>
              <a:rPr lang="ko-KR" altLang="en-US" sz="600" dirty="0"/>
              <a:t>  </a:t>
            </a:r>
            <a:r>
              <a:rPr lang="en-US" altLang="ko-KR" sz="600" dirty="0"/>
              <a:t>( 1</a:t>
            </a:r>
            <a:r>
              <a:rPr lang="ko-KR" altLang="en-US" sz="600" dirty="0"/>
              <a:t>배</a:t>
            </a:r>
            <a:r>
              <a:rPr lang="en-US" altLang="ko-KR" sz="600" dirty="0"/>
              <a:t>: </a:t>
            </a:r>
            <a:r>
              <a:rPr lang="ko-KR" altLang="en-US" sz="600" dirty="0" err="1"/>
              <a:t>이자갚고</a:t>
            </a:r>
            <a:r>
              <a:rPr lang="en-US" altLang="ko-KR" sz="600" dirty="0"/>
              <a:t>, 1</a:t>
            </a:r>
            <a:r>
              <a:rPr lang="ko-KR" altLang="en-US" sz="600" dirty="0"/>
              <a:t>배</a:t>
            </a:r>
            <a:r>
              <a:rPr lang="en-US" altLang="ko-KR" sz="600" dirty="0"/>
              <a:t>: </a:t>
            </a:r>
            <a:r>
              <a:rPr lang="ko-KR" altLang="en-US" sz="600" dirty="0" err="1"/>
              <a:t>원금갚고</a:t>
            </a:r>
            <a:r>
              <a:rPr lang="en-US" altLang="ko-KR" sz="600" dirty="0"/>
              <a:t>,1</a:t>
            </a:r>
            <a:r>
              <a:rPr lang="ko-KR" altLang="en-US" sz="600" dirty="0"/>
              <a:t>배</a:t>
            </a:r>
            <a:r>
              <a:rPr lang="en-US" altLang="ko-KR" sz="600" dirty="0"/>
              <a:t>:</a:t>
            </a:r>
            <a:r>
              <a:rPr lang="ko-KR" altLang="en-US" sz="600" dirty="0"/>
              <a:t>재투자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8. </a:t>
            </a:r>
            <a:r>
              <a:rPr lang="ko-KR" altLang="en-US" sz="600" dirty="0"/>
              <a:t>장부</a:t>
            </a:r>
            <a:r>
              <a:rPr lang="en-US" altLang="ko-KR" sz="600" dirty="0"/>
              <a:t>(books): </a:t>
            </a:r>
            <a:r>
              <a:rPr lang="ko-KR" altLang="en-US" sz="600" dirty="0"/>
              <a:t>거래를 기록하는 지면</a:t>
            </a:r>
            <a:r>
              <a:rPr lang="en-US" altLang="ko-KR" sz="600" dirty="0"/>
              <a:t>(</a:t>
            </a:r>
            <a:r>
              <a:rPr lang="ko-KR" altLang="en-US" sz="600" dirty="0" err="1"/>
              <a:t>분개장</a:t>
            </a:r>
            <a:r>
              <a:rPr lang="en-US" altLang="ko-KR" sz="600" dirty="0"/>
              <a:t>, </a:t>
            </a:r>
            <a:r>
              <a:rPr lang="ko-KR" altLang="en-US" sz="600" dirty="0"/>
              <a:t>총계정원장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9. </a:t>
            </a:r>
            <a:r>
              <a:rPr lang="ko-KR" altLang="en-US" sz="600" dirty="0"/>
              <a:t>결산</a:t>
            </a:r>
            <a:r>
              <a:rPr lang="en-US" altLang="ko-KR" sz="600" dirty="0"/>
              <a:t>(closing) : </a:t>
            </a:r>
            <a:r>
              <a:rPr lang="ko-KR" altLang="en-US" sz="600" dirty="0"/>
              <a:t>그동안 열심히 일해서 얻은 성과가 무엇이고 얼마인지를 계산하고 정리하는 것 </a:t>
            </a:r>
            <a:r>
              <a:rPr lang="en-US" altLang="ko-KR" sz="600" dirty="0"/>
              <a:t>( </a:t>
            </a:r>
            <a:r>
              <a:rPr lang="ko-KR" altLang="en-US" sz="600" dirty="0"/>
              <a:t>결산은 회계기록의 종점이자 가장 중요한 회계 기록의 </a:t>
            </a:r>
            <a:r>
              <a:rPr lang="ko-KR" altLang="en-US" sz="600" dirty="0" err="1"/>
              <a:t>절차중</a:t>
            </a:r>
            <a:r>
              <a:rPr lang="ko-KR" altLang="en-US" sz="600" dirty="0"/>
              <a:t> 하나이다</a:t>
            </a:r>
            <a:r>
              <a:rPr lang="en-US" altLang="ko-KR" sz="600" dirty="0"/>
              <a:t>.)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9563F-CB97-4D15-BD93-987D9CF105A8}"/>
              </a:ext>
            </a:extLst>
          </p:cNvPr>
          <p:cNvSpPr txBox="1"/>
          <p:nvPr/>
        </p:nvSpPr>
        <p:spPr>
          <a:xfrm>
            <a:off x="4644008" y="2723728"/>
            <a:ext cx="4104456" cy="18466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ERP</a:t>
            </a:r>
            <a:r>
              <a:rPr lang="ko-KR" altLang="en-US" sz="600" dirty="0"/>
              <a:t>물류정보관리사 실기에 나오는 회계 관련 계정과목  </a:t>
            </a:r>
            <a:r>
              <a:rPr lang="en-US" altLang="ko-KR" sz="600" dirty="0"/>
              <a:t>(</a:t>
            </a:r>
            <a:r>
              <a:rPr lang="ko-KR" altLang="en-US" sz="600" dirty="0"/>
              <a:t>이것만 </a:t>
            </a:r>
            <a:r>
              <a:rPr lang="ko-KR" altLang="en-US" sz="600" dirty="0" err="1"/>
              <a:t>알면된다</a:t>
            </a:r>
            <a:r>
              <a:rPr lang="en-US" altLang="ko-KR" sz="600" dirty="0"/>
              <a:t>!!)</a:t>
            </a:r>
            <a:endParaRPr lang="ko-KR" altLang="en-US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98FD9C-A5DF-4AF9-A8FD-8C80A67F180A}"/>
              </a:ext>
            </a:extLst>
          </p:cNvPr>
          <p:cNvSpPr txBox="1"/>
          <p:nvPr/>
        </p:nvSpPr>
        <p:spPr>
          <a:xfrm>
            <a:off x="4716016" y="2899102"/>
            <a:ext cx="720077" cy="1846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영업프로세스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06B9FF-681F-4789-B178-70E6BABF81FD}"/>
              </a:ext>
            </a:extLst>
          </p:cNvPr>
          <p:cNvSpPr txBox="1"/>
          <p:nvPr/>
        </p:nvSpPr>
        <p:spPr>
          <a:xfrm>
            <a:off x="4499992" y="3115126"/>
            <a:ext cx="4644008" cy="124649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600" dirty="0"/>
              <a:t>제품매출 </a:t>
            </a:r>
            <a:r>
              <a:rPr lang="en-US" altLang="ko-KR" sz="600" dirty="0"/>
              <a:t>: </a:t>
            </a:r>
            <a:r>
              <a:rPr lang="ko-KR" altLang="en-US" sz="600" dirty="0"/>
              <a:t>물건을 </a:t>
            </a:r>
            <a:r>
              <a:rPr lang="ko-KR" altLang="en-US" sz="600" dirty="0" err="1"/>
              <a:t>팔때</a:t>
            </a:r>
            <a:endParaRPr lang="en-US" altLang="ko-KR" sz="600" dirty="0"/>
          </a:p>
          <a:p>
            <a:pPr>
              <a:lnSpc>
                <a:spcPct val="250000"/>
              </a:lnSpc>
            </a:pPr>
            <a:r>
              <a:rPr lang="ko-KR" altLang="en-US" sz="600" dirty="0"/>
              <a:t>외상매출금 </a:t>
            </a:r>
            <a:r>
              <a:rPr lang="en-US" altLang="ko-KR" sz="600" dirty="0"/>
              <a:t>: </a:t>
            </a:r>
            <a:r>
              <a:rPr lang="ko-KR" altLang="en-US" sz="600" dirty="0"/>
              <a:t>물건을 외상으로 </a:t>
            </a:r>
            <a:r>
              <a:rPr lang="ko-KR" altLang="en-US" sz="600" dirty="0" err="1"/>
              <a:t>팔때</a:t>
            </a:r>
            <a:r>
              <a:rPr lang="ko-KR" altLang="en-US" sz="600" dirty="0"/>
              <a:t> </a:t>
            </a:r>
            <a:r>
              <a:rPr lang="en-US" altLang="ko-KR" sz="600" dirty="0"/>
              <a:t>( </a:t>
            </a:r>
            <a:r>
              <a:rPr lang="ko-KR" altLang="en-US" sz="600" dirty="0"/>
              <a:t>며칠후에 대금이 입금되어도 물건이 출고되는 시점에서 일단 외상매출금으로 발생시킨다</a:t>
            </a:r>
            <a:r>
              <a:rPr lang="en-US" altLang="ko-KR" sz="600" dirty="0"/>
              <a:t>.)</a:t>
            </a:r>
          </a:p>
          <a:p>
            <a:pPr>
              <a:lnSpc>
                <a:spcPct val="250000"/>
              </a:lnSpc>
            </a:pPr>
            <a:r>
              <a:rPr lang="ko-KR" altLang="en-US" sz="600" dirty="0" err="1"/>
              <a:t>부가세예수금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내가 </a:t>
            </a:r>
            <a:r>
              <a:rPr lang="ko-KR" altLang="en-US" sz="600" dirty="0" err="1"/>
              <a:t>매출할때</a:t>
            </a:r>
            <a:r>
              <a:rPr lang="ko-KR" altLang="en-US" sz="600" dirty="0"/>
              <a:t> 포함된 세금</a:t>
            </a:r>
            <a:r>
              <a:rPr lang="en-US" altLang="ko-KR" sz="600" dirty="0"/>
              <a:t>(</a:t>
            </a:r>
            <a:r>
              <a:rPr lang="ko-KR" altLang="en-US" sz="600" dirty="0" smtClean="0"/>
              <a:t>부가가치세</a:t>
            </a:r>
            <a:r>
              <a:rPr lang="en-US" altLang="ko-KR" sz="600" dirty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sz="600" dirty="0"/>
              <a:t>선수금 </a:t>
            </a:r>
            <a:r>
              <a:rPr lang="en-US" altLang="ko-KR" sz="600" dirty="0"/>
              <a:t>: </a:t>
            </a:r>
            <a:r>
              <a:rPr lang="ko-KR" altLang="en-US" sz="600" dirty="0"/>
              <a:t>계약금을 </a:t>
            </a:r>
            <a:r>
              <a:rPr lang="ko-KR" altLang="en-US" sz="600" dirty="0" err="1"/>
              <a:t>받았을때</a:t>
            </a:r>
            <a:r>
              <a:rPr lang="ko-KR" altLang="en-US" sz="600" dirty="0"/>
              <a:t> </a:t>
            </a:r>
            <a:r>
              <a:rPr lang="en-US" altLang="ko-KR" sz="600" dirty="0"/>
              <a:t>(</a:t>
            </a:r>
            <a:r>
              <a:rPr lang="ko-KR" altLang="en-US" sz="600" dirty="0"/>
              <a:t>물건도 </a:t>
            </a:r>
            <a:r>
              <a:rPr lang="ko-KR" altLang="en-US" sz="600" dirty="0" err="1"/>
              <a:t>안나갔는데</a:t>
            </a:r>
            <a:r>
              <a:rPr lang="ko-KR" altLang="en-US" sz="600" dirty="0"/>
              <a:t> 돈을 미리 </a:t>
            </a:r>
            <a:r>
              <a:rPr lang="ko-KR" altLang="en-US" sz="600" dirty="0" err="1"/>
              <a:t>받는것</a:t>
            </a:r>
            <a:r>
              <a:rPr lang="en-US" altLang="ko-KR" sz="600" dirty="0"/>
              <a:t>)</a:t>
            </a:r>
          </a:p>
          <a:p>
            <a:pPr>
              <a:lnSpc>
                <a:spcPct val="250000"/>
              </a:lnSpc>
            </a:pPr>
            <a:endParaRPr lang="ko-KR" altLang="en-US" sz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E095A3-F92D-4DDD-B585-BB85B02D5F0F}"/>
              </a:ext>
            </a:extLst>
          </p:cNvPr>
          <p:cNvSpPr txBox="1"/>
          <p:nvPr/>
        </p:nvSpPr>
        <p:spPr>
          <a:xfrm>
            <a:off x="4644008" y="4555286"/>
            <a:ext cx="720077" cy="18466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구매프로세스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2D4317-A556-4BFD-8912-F66389D72438}"/>
              </a:ext>
            </a:extLst>
          </p:cNvPr>
          <p:cNvSpPr txBox="1"/>
          <p:nvPr/>
        </p:nvSpPr>
        <p:spPr>
          <a:xfrm>
            <a:off x="4464496" y="4830510"/>
            <a:ext cx="4644008" cy="974754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600" dirty="0"/>
              <a:t>외상매입금 </a:t>
            </a:r>
            <a:r>
              <a:rPr lang="en-US" altLang="ko-KR" sz="600" dirty="0"/>
              <a:t>: </a:t>
            </a:r>
            <a:r>
              <a:rPr lang="ko-KR" altLang="en-US" sz="600" dirty="0"/>
              <a:t>물건을 외상으로 </a:t>
            </a:r>
            <a:r>
              <a:rPr lang="ko-KR" altLang="en-US" sz="600" dirty="0" err="1"/>
              <a:t>살때</a:t>
            </a:r>
            <a:r>
              <a:rPr lang="ko-KR" altLang="en-US" sz="600" dirty="0"/>
              <a:t> </a:t>
            </a:r>
            <a:r>
              <a:rPr lang="en-US" altLang="ko-KR" sz="600" dirty="0"/>
              <a:t>( </a:t>
            </a:r>
            <a:r>
              <a:rPr lang="ko-KR" altLang="en-US" sz="600" dirty="0"/>
              <a:t>며칠후에 대금을 입금해도 물건이 입고되는 시점에서 일단 외상매입금으로 발생시킨다</a:t>
            </a:r>
            <a:r>
              <a:rPr lang="en-US" altLang="ko-KR" sz="600" dirty="0"/>
              <a:t>.)</a:t>
            </a:r>
          </a:p>
          <a:p>
            <a:pPr>
              <a:lnSpc>
                <a:spcPct val="250000"/>
              </a:lnSpc>
            </a:pPr>
            <a:r>
              <a:rPr lang="ko-KR" altLang="en-US" sz="600" dirty="0" err="1"/>
              <a:t>부가세대급금</a:t>
            </a:r>
            <a:r>
              <a:rPr lang="ko-KR" altLang="en-US" sz="600" dirty="0"/>
              <a:t> </a:t>
            </a:r>
            <a:r>
              <a:rPr lang="en-US" altLang="ko-KR" sz="600" dirty="0"/>
              <a:t>: </a:t>
            </a:r>
            <a:r>
              <a:rPr lang="ko-KR" altLang="en-US" sz="600" dirty="0"/>
              <a:t>내가 </a:t>
            </a:r>
            <a:r>
              <a:rPr lang="ko-KR" altLang="en-US" sz="600" dirty="0" err="1"/>
              <a:t>매입할때</a:t>
            </a:r>
            <a:r>
              <a:rPr lang="ko-KR" altLang="en-US" sz="600" dirty="0"/>
              <a:t> 포함된 세금</a:t>
            </a:r>
            <a:r>
              <a:rPr lang="en-US" altLang="ko-KR" sz="600" dirty="0"/>
              <a:t>(</a:t>
            </a:r>
            <a:r>
              <a:rPr lang="ko-KR" altLang="en-US" sz="600" dirty="0"/>
              <a:t>부가가치세</a:t>
            </a:r>
            <a:r>
              <a:rPr lang="en-US" altLang="ko-KR" sz="600" dirty="0"/>
              <a:t>)</a:t>
            </a:r>
          </a:p>
          <a:p>
            <a:pPr>
              <a:lnSpc>
                <a:spcPct val="250000"/>
              </a:lnSpc>
            </a:pPr>
            <a:r>
              <a:rPr lang="ko-KR" altLang="en-US" sz="600" dirty="0"/>
              <a:t>원재료 </a:t>
            </a:r>
            <a:r>
              <a:rPr lang="en-US" altLang="ko-KR" sz="600" dirty="0"/>
              <a:t>: </a:t>
            </a:r>
            <a:r>
              <a:rPr lang="ko-KR" altLang="en-US" sz="600" dirty="0"/>
              <a:t>원재료 매입 시 발생</a:t>
            </a:r>
            <a:endParaRPr lang="en-US" altLang="ko-KR" sz="600" dirty="0"/>
          </a:p>
          <a:p>
            <a:pPr>
              <a:lnSpc>
                <a:spcPct val="250000"/>
              </a:lnSpc>
            </a:pPr>
            <a:r>
              <a:rPr lang="ko-KR" altLang="en-US" sz="600" dirty="0"/>
              <a:t>상품 </a:t>
            </a:r>
            <a:r>
              <a:rPr lang="en-US" altLang="ko-KR" sz="600" dirty="0"/>
              <a:t>: </a:t>
            </a:r>
            <a:r>
              <a:rPr lang="ko-KR" altLang="en-US" sz="600" dirty="0"/>
              <a:t>상품매입시 발생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29490" y="1010925"/>
            <a:ext cx="4534997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기업에서 </a:t>
            </a:r>
            <a:r>
              <a:rPr lang="ko-KR" altLang="en-US" sz="1000" b="1" u="sng" dirty="0" smtClean="0"/>
              <a:t>회계상의 거래</a:t>
            </a:r>
            <a:r>
              <a:rPr lang="ko-KR" altLang="en-US" sz="1000" dirty="0" smtClean="0"/>
              <a:t>는 반드시 </a:t>
            </a:r>
            <a:r>
              <a:rPr lang="ko-KR" altLang="en-US" sz="1000" b="1" u="sng" dirty="0" smtClean="0"/>
              <a:t>회계처리</a:t>
            </a:r>
            <a:r>
              <a:rPr lang="ko-KR" altLang="en-US" sz="1000" dirty="0" smtClean="0"/>
              <a:t>를 해주어야 한다</a:t>
            </a:r>
            <a:r>
              <a:rPr lang="en-US" altLang="ko-KR" sz="1000" dirty="0" smtClean="0"/>
              <a:t>.</a:t>
            </a:r>
          </a:p>
          <a:p>
            <a:endParaRPr lang="en-US" altLang="ko-KR" sz="1000" dirty="0"/>
          </a:p>
          <a:p>
            <a:r>
              <a:rPr lang="ko-KR" altLang="en-US" sz="1000" b="1" u="sng" dirty="0" smtClean="0"/>
              <a:t>회계상의 거래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자산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부채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자본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수익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비용의 증감이 발생하는 거래</a:t>
            </a:r>
            <a:endParaRPr lang="en-US" altLang="ko-KR" sz="1000" dirty="0" smtClean="0"/>
          </a:p>
          <a:p>
            <a:r>
              <a:rPr lang="en-US" altLang="ko-KR" sz="1000" dirty="0" smtClean="0"/>
              <a:t>(</a:t>
            </a:r>
            <a:r>
              <a:rPr lang="ko-KR" altLang="en-US" sz="1000" dirty="0" smtClean="0"/>
              <a:t>회계상의 거래가 </a:t>
            </a:r>
            <a:r>
              <a:rPr lang="ko-KR" altLang="en-US" sz="1000" dirty="0" err="1" smtClean="0"/>
              <a:t>아닌것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주문 </a:t>
            </a:r>
            <a:r>
              <a:rPr lang="ko-KR" altLang="en-US" sz="1000" dirty="0" err="1" smtClean="0"/>
              <a:t>그자체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계약금없는</a:t>
            </a:r>
            <a:r>
              <a:rPr lang="ko-KR" altLang="en-US" sz="1000" dirty="0" smtClean="0"/>
              <a:t> 계약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근로계약 </a:t>
            </a:r>
            <a:r>
              <a:rPr lang="ko-KR" altLang="en-US" sz="1000" dirty="0" err="1" smtClean="0"/>
              <a:t>그자체</a:t>
            </a:r>
            <a:r>
              <a:rPr lang="en-US" altLang="ko-KR" sz="1000" dirty="0" smtClean="0"/>
              <a:t>)</a:t>
            </a:r>
          </a:p>
          <a:p>
            <a:endParaRPr lang="en-US" altLang="ko-KR" sz="1000" dirty="0"/>
          </a:p>
          <a:p>
            <a:r>
              <a:rPr lang="ko-KR" altLang="en-US" sz="1000" b="1" u="sng" dirty="0" smtClean="0"/>
              <a:t>회계처리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기업회계기준에 나와있는 원리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거래의 이중성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대차평균의 원리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계정과목에 의한 </a:t>
            </a:r>
            <a:r>
              <a:rPr lang="ko-KR" altLang="en-US" sz="1000" dirty="0" err="1" smtClean="0"/>
              <a:t>분류등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에 의해 처리하는 절차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35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95" y="909300"/>
            <a:ext cx="1700797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정상판매 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1302489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견적등록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814094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수주등록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2325699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출고의뢰등록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273156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출고검사등록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324317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출고처리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국내수주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512" y="580119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수금등록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9512" y="631280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회계처리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수금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98496" y="580119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선수금등록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8496" y="6320353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선수금회계처리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54680" y="5802865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선수금정리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54680" y="6322021"/>
            <a:ext cx="165618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선수금정리회계처리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74393" y="5661248"/>
            <a:ext cx="3445680" cy="108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40700" y="3248516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출고처리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예외출고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2" y="375477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거래명세서발행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426638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매출마감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국내거래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512" y="477798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세금계산서처리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2" y="528959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회계처리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매출마감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35696" y="371703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거래명세서발행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35696" y="422863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매출마감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국내거래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35696" y="474024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세금계산서처리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5696" y="525184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회계처리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매출마감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03095" y="2925524"/>
            <a:ext cx="1658981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2.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매출반품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07904" y="5445804"/>
            <a:ext cx="1512168" cy="21544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선수금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803095" y="3132460"/>
            <a:ext cx="1664285" cy="248914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2008" y="1113890"/>
            <a:ext cx="1664285" cy="5627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5698" y="261228"/>
            <a:ext cx="1700797" cy="21544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6.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정상구매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79715" y="631721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주계획작성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(MPS)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79715" y="1017458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소요량전개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(MRP)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79715" y="1450876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청구등록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79715" y="1921478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발주등록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79715" y="2335380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입고의뢰등록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73527" y="274928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입고검사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79715" y="3276261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입고처리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국내발주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9715" y="365605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매입마감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국내거래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79715" y="3990986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회계처리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매입마감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372211" y="475110"/>
            <a:ext cx="1664285" cy="3895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24128" y="3267564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입고처리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예외입고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24128" y="3624120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매입마감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국내거래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24128" y="3990987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회계처리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매입마감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80112" y="2954099"/>
            <a:ext cx="1728192" cy="2154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매입반품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580112" y="3186343"/>
            <a:ext cx="1728192" cy="1183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20072" y="1060285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청구품의등록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20072" y="1571890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청구품의승인등록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148064" y="908720"/>
            <a:ext cx="1664285" cy="1084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350630" y="1391568"/>
            <a:ext cx="1664285" cy="398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58" name="꺾인 연결선 57"/>
          <p:cNvCxnSpPr>
            <a:stCxn id="56" idx="1"/>
            <a:endCxn id="55" idx="3"/>
          </p:cNvCxnSpPr>
          <p:nvPr/>
        </p:nvCxnSpPr>
        <p:spPr>
          <a:xfrm rot="10800000">
            <a:off x="6812350" y="1450813"/>
            <a:ext cx="538281" cy="139794"/>
          </a:xfrm>
          <a:prstGeom prst="bent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48064" y="693276"/>
            <a:ext cx="1656184" cy="215444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청구품의이용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979712" y="66690"/>
            <a:ext cx="5112568" cy="2154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ERP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물류 실기 </a:t>
            </a:r>
            <a:r>
              <a:rPr lang="ko-KR" altLang="en-US" sz="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전체흐름</a:t>
            </a:r>
            <a:r>
              <a:rPr lang="en-US" altLang="ko-KR" sz="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2024.06.18 </a:t>
            </a:r>
            <a:r>
              <a:rPr lang="en-US" altLang="ko-KR" sz="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chj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80112" y="4725724"/>
            <a:ext cx="1728192" cy="2154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7. 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재고관리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52120" y="5092733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창고간 재고이동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52120" y="5440946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사업장간 재고이동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580112" y="4941168"/>
            <a:ext cx="1728192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52120" y="5817965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재고실사등록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51016" y="6199212"/>
            <a:ext cx="15852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기초재고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재고조정등록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380312" y="4725724"/>
            <a:ext cx="1728192" cy="2154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8.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재고평가 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452320" y="5092733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latin typeface="굴림체" panose="020B0609000101010101" pitchFamily="49" charset="-127"/>
                <a:ea typeface="굴림체" panose="020B0609000101010101" pitchFamily="49" charset="-127"/>
              </a:rPr>
              <a:t>생산품표준원가등록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52320" y="5440946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재고평가작업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380312" y="4941168"/>
            <a:ext cx="1728192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452320" y="5817965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재고평가보고서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451216" y="6199212"/>
            <a:ext cx="158528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재고자산명세서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2047074" y="3280338"/>
            <a:ext cx="6129972" cy="648072"/>
          </a:xfrm>
          <a:prstGeom prst="bentConnector3">
            <a:avLst>
              <a:gd name="adj1" fmla="val 663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976915" y="476672"/>
            <a:ext cx="2559081" cy="215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0. </a:t>
            </a:r>
            <a:r>
              <a:rPr lang="ko-KR" altLang="en-US" sz="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기초정보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cxnSp>
        <p:nvCxnSpPr>
          <p:cNvPr id="41" name="꺾인 연결선 40"/>
          <p:cNvCxnSpPr/>
          <p:nvPr/>
        </p:nvCxnSpPr>
        <p:spPr>
          <a:xfrm rot="16200000" flipH="1">
            <a:off x="247745" y="1704582"/>
            <a:ext cx="4976102" cy="1800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2891" y="116632"/>
            <a:ext cx="1700797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영업프로세스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946969" y="2103074"/>
            <a:ext cx="221731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구매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8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재고프로세스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54580" y="87794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품목등록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54580" y="119675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물류관리내역등록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54580" y="1556792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품목단가등록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55776" y="1901739"/>
            <a:ext cx="151216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납품처등록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55776" y="2261779"/>
            <a:ext cx="190821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창고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공정</a:t>
            </a:r>
            <a:r>
              <a:rPr lang="en-US" altLang="ko-KR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/</a:t>
            </a:r>
            <a:r>
              <a:rPr lang="ko-KR" altLang="en-US" sz="800" dirty="0">
                <a:latin typeface="굴림체" panose="020B0609000101010101" pitchFamily="49" charset="-127"/>
                <a:ea typeface="굴림체" panose="020B0609000101010101" pitchFamily="49" charset="-127"/>
              </a:rPr>
              <a:t>외주공정등록</a:t>
            </a:r>
            <a:endParaRPr lang="en-US" altLang="ko-KR" sz="8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70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675</Words>
  <Application>Microsoft Office PowerPoint</Application>
  <PresentationFormat>화면 슬라이드 쇼(4:3)</PresentationFormat>
  <Paragraphs>118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굴림체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19</cp:revision>
  <cp:lastPrinted>2020-06-22T01:54:22Z</cp:lastPrinted>
  <dcterms:created xsi:type="dcterms:W3CDTF">2019-10-30T00:31:46Z</dcterms:created>
  <dcterms:modified xsi:type="dcterms:W3CDTF">2024-06-19T06:21:57Z</dcterms:modified>
</cp:coreProperties>
</file>