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E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2" autoAdjust="0"/>
    <p:restoredTop sz="94709" autoAdjust="0"/>
  </p:normalViewPr>
  <p:slideViewPr>
    <p:cSldViewPr>
      <p:cViewPr varScale="1">
        <p:scale>
          <a:sx n="88" d="100"/>
          <a:sy n="88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18726" cy="494190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466" y="1"/>
            <a:ext cx="2918726" cy="494190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6D6C6F49-4928-49CF-84B7-705288F7E727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4" rIns="91427" bIns="4571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2947" y="4748037"/>
            <a:ext cx="5389871" cy="3885189"/>
          </a:xfrm>
          <a:prstGeom prst="rect">
            <a:avLst/>
          </a:prstGeom>
        </p:spPr>
        <p:txBody>
          <a:bodyPr vert="horz" lIns="91427" tIns="45714" rIns="91427" bIns="45714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2126"/>
            <a:ext cx="2918726" cy="494190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466" y="9372126"/>
            <a:ext cx="2918726" cy="494190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232F0765-D29B-4ADC-9A4C-5D53CD0D8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89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E605-A4BA-466D-982D-801EF4058C2C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E779-E5A4-4A6E-88A5-D478F4216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74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E605-A4BA-466D-982D-801EF4058C2C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E779-E5A4-4A6E-88A5-D478F4216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56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E605-A4BA-466D-982D-801EF4058C2C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E779-E5A4-4A6E-88A5-D478F4216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05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E605-A4BA-466D-982D-801EF4058C2C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E779-E5A4-4A6E-88A5-D478F4216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7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E605-A4BA-466D-982D-801EF4058C2C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E779-E5A4-4A6E-88A5-D478F4216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94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E605-A4BA-466D-982D-801EF4058C2C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E779-E5A4-4A6E-88A5-D478F4216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93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E605-A4BA-466D-982D-801EF4058C2C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E779-E5A4-4A6E-88A5-D478F4216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36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E605-A4BA-466D-982D-801EF4058C2C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E779-E5A4-4A6E-88A5-D478F4216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51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E605-A4BA-466D-982D-801EF4058C2C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E779-E5A4-4A6E-88A5-D478F4216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70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E605-A4BA-466D-982D-801EF4058C2C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E779-E5A4-4A6E-88A5-D478F4216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4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E605-A4BA-466D-982D-801EF4058C2C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E779-E5A4-4A6E-88A5-D478F4216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62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2E605-A4BA-466D-982D-801EF4058C2C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9E779-E5A4-4A6E-88A5-D478F4216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30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07504" y="44624"/>
            <a:ext cx="886095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물류정보관리사</a:t>
            </a:r>
            <a:r>
              <a:rPr lang="en-US" altLang="ko-KR" dirty="0"/>
              <a:t>(</a:t>
            </a:r>
            <a:r>
              <a:rPr lang="ko-KR" altLang="en-US" dirty="0"/>
              <a:t>이론</a:t>
            </a:r>
            <a:r>
              <a:rPr lang="en-US" altLang="ko-KR" dirty="0"/>
              <a:t>) </a:t>
            </a:r>
            <a:r>
              <a:rPr lang="ko-KR" altLang="en-US" dirty="0" smtClean="0"/>
              <a:t>전체흐름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경영혁신과</a:t>
            </a:r>
            <a:r>
              <a:rPr lang="en-US" altLang="ko-KR" dirty="0" smtClean="0"/>
              <a:t>ERP(</a:t>
            </a:r>
            <a:r>
              <a:rPr lang="ko-KR" altLang="en-US" sz="1000" dirty="0" smtClean="0"/>
              <a:t>제외</a:t>
            </a:r>
            <a:r>
              <a:rPr lang="en-US" altLang="ko-KR" dirty="0" smtClean="0"/>
              <a:t>) </a:t>
            </a:r>
            <a:r>
              <a:rPr lang="en-US" altLang="ko-KR" sz="1200" dirty="0" smtClean="0"/>
              <a:t> 2024.06.18 </a:t>
            </a:r>
            <a:r>
              <a:rPr lang="en-US" altLang="ko-KR" sz="1200" dirty="0"/>
              <a:t>by </a:t>
            </a:r>
            <a:r>
              <a:rPr lang="en-US" altLang="ko-KR" sz="1200" dirty="0" err="1"/>
              <a:t>chj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07504" y="332656"/>
            <a:ext cx="8698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(ERP</a:t>
            </a:r>
            <a:r>
              <a:rPr lang="ko-KR" altLang="en-US" sz="800" dirty="0"/>
              <a:t>물류정보관리사 이론부분은  생산정보관리사 보다 범위가 </a:t>
            </a:r>
            <a:r>
              <a:rPr lang="en-US" altLang="ko-KR" sz="800" dirty="0"/>
              <a:t>2</a:t>
            </a:r>
            <a:r>
              <a:rPr lang="ko-KR" altLang="en-US" sz="800" dirty="0"/>
              <a:t>배정도 많아 학습이 어렵다</a:t>
            </a:r>
            <a:r>
              <a:rPr lang="en-US" altLang="ko-KR" sz="800" dirty="0"/>
              <a:t>. </a:t>
            </a:r>
            <a:r>
              <a:rPr lang="ko-KR" altLang="en-US" sz="800" dirty="0"/>
              <a:t>특히 </a:t>
            </a:r>
            <a:r>
              <a:rPr lang="en-US" altLang="ko-KR" sz="800" dirty="0"/>
              <a:t>SCM(</a:t>
            </a:r>
            <a:r>
              <a:rPr lang="ko-KR" altLang="en-US" sz="800" dirty="0" err="1"/>
              <a:t>공급망관리</a:t>
            </a:r>
            <a:r>
              <a:rPr lang="en-US" altLang="ko-KR" sz="800" dirty="0"/>
              <a:t>)</a:t>
            </a:r>
            <a:r>
              <a:rPr lang="ko-KR" altLang="en-US" sz="800" dirty="0"/>
              <a:t>범위가 출제문제에 비해 너무 많아서 학습능률이 저하된다</a:t>
            </a:r>
            <a:r>
              <a:rPr lang="en-US" altLang="ko-KR" sz="800" dirty="0"/>
              <a:t>. </a:t>
            </a:r>
            <a:r>
              <a:rPr lang="ko-KR" altLang="en-US" sz="800" dirty="0"/>
              <a:t>그러므로 영업관리</a:t>
            </a:r>
            <a:r>
              <a:rPr lang="en-US" altLang="ko-KR" sz="800" dirty="0"/>
              <a:t>, </a:t>
            </a:r>
            <a:r>
              <a:rPr lang="ko-KR" altLang="en-US" sz="800" dirty="0"/>
              <a:t>구매관리를 먼저 학습하고 </a:t>
            </a:r>
            <a:r>
              <a:rPr lang="en-US" altLang="ko-KR" sz="800" dirty="0"/>
              <a:t>, </a:t>
            </a:r>
            <a:r>
              <a:rPr lang="ko-KR" altLang="en-US" sz="800" dirty="0" err="1"/>
              <a:t>공급망</a:t>
            </a:r>
            <a:r>
              <a:rPr lang="ko-KR" altLang="en-US" sz="800" dirty="0"/>
              <a:t> 관리는 핵심만 파악하는 것이 최적이라고 생각한다</a:t>
            </a:r>
            <a:r>
              <a:rPr lang="en-US" altLang="ko-KR" sz="800" dirty="0"/>
              <a:t>.)</a:t>
            </a:r>
          </a:p>
        </p:txBody>
      </p:sp>
      <p:cxnSp>
        <p:nvCxnSpPr>
          <p:cNvPr id="126" name="직선 연결선 125"/>
          <p:cNvCxnSpPr/>
          <p:nvPr/>
        </p:nvCxnSpPr>
        <p:spPr>
          <a:xfrm>
            <a:off x="107504" y="692696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40708" y="1051409"/>
            <a:ext cx="800219" cy="2742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수요예측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9552" y="1422460"/>
            <a:ext cx="800219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판매예측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0708" y="1987491"/>
            <a:ext cx="800219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판매계획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40708" y="2577331"/>
            <a:ext cx="800219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판매할당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0708" y="3427651"/>
            <a:ext cx="800219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가격전략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40708" y="3933056"/>
            <a:ext cx="800219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수주관리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40708" y="4376137"/>
            <a:ext cx="800219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대금회수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55730" y="2095213"/>
            <a:ext cx="633507" cy="307777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목표매출액</a:t>
            </a:r>
            <a:endParaRPr lang="en-US" altLang="ko-KR" sz="700" dirty="0"/>
          </a:p>
          <a:p>
            <a:r>
              <a:rPr lang="ko-KR" altLang="en-US" sz="700" dirty="0"/>
              <a:t> 결정방법</a:t>
            </a:r>
          </a:p>
        </p:txBody>
      </p:sp>
      <p:cxnSp>
        <p:nvCxnSpPr>
          <p:cNvPr id="17" name="직선 화살표 연결선 16"/>
          <p:cNvCxnSpPr>
            <a:stCxn id="2" idx="2"/>
            <a:endCxn id="74" idx="0"/>
          </p:cNvCxnSpPr>
          <p:nvPr/>
        </p:nvCxnSpPr>
        <p:spPr>
          <a:xfrm flipH="1">
            <a:off x="939662" y="1325665"/>
            <a:ext cx="1156" cy="96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74" idx="2"/>
            <a:endCxn id="75" idx="0"/>
          </p:cNvCxnSpPr>
          <p:nvPr/>
        </p:nvCxnSpPr>
        <p:spPr>
          <a:xfrm>
            <a:off x="939662" y="1699459"/>
            <a:ext cx="115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75" idx="2"/>
            <a:endCxn id="76" idx="0"/>
          </p:cNvCxnSpPr>
          <p:nvPr/>
        </p:nvCxnSpPr>
        <p:spPr>
          <a:xfrm>
            <a:off x="940818" y="2204864"/>
            <a:ext cx="0" cy="372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76" idx="2"/>
            <a:endCxn id="77" idx="0"/>
          </p:cNvCxnSpPr>
          <p:nvPr/>
        </p:nvCxnSpPr>
        <p:spPr>
          <a:xfrm>
            <a:off x="940818" y="2854330"/>
            <a:ext cx="0" cy="573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77" idx="2"/>
            <a:endCxn id="78" idx="0"/>
          </p:cNvCxnSpPr>
          <p:nvPr/>
        </p:nvCxnSpPr>
        <p:spPr>
          <a:xfrm>
            <a:off x="940818" y="3704650"/>
            <a:ext cx="0" cy="228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78" idx="2"/>
            <a:endCxn id="79" idx="0"/>
          </p:cNvCxnSpPr>
          <p:nvPr/>
        </p:nvCxnSpPr>
        <p:spPr>
          <a:xfrm>
            <a:off x="940818" y="4210055"/>
            <a:ext cx="0" cy="166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31912" y="764704"/>
            <a:ext cx="1285929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영업관리</a:t>
            </a:r>
            <a:r>
              <a:rPr lang="en-US" altLang="ko-KR" sz="1200" dirty="0"/>
              <a:t>(6</a:t>
            </a:r>
            <a:r>
              <a:rPr lang="ko-KR" altLang="en-US" sz="1200" dirty="0"/>
              <a:t>문제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228" name="직선 연결선 227"/>
          <p:cNvCxnSpPr/>
          <p:nvPr/>
        </p:nvCxnSpPr>
        <p:spPr>
          <a:xfrm>
            <a:off x="3059832" y="692696"/>
            <a:ext cx="0" cy="583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483496" y="1051409"/>
            <a:ext cx="800219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구매관리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482340" y="1650844"/>
            <a:ext cx="800219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구매전략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325004" y="2711175"/>
            <a:ext cx="1107996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/>
              <a:t>구매관리실무</a:t>
            </a:r>
            <a:endParaRPr lang="ko-KR" altLang="en-US" sz="1200" dirty="0"/>
          </a:p>
        </p:txBody>
      </p:sp>
      <p:cxnSp>
        <p:nvCxnSpPr>
          <p:cNvPr id="139" name="직선 화살표 연결선 138"/>
          <p:cNvCxnSpPr>
            <a:stCxn id="127" idx="2"/>
            <a:endCxn id="132" idx="0"/>
          </p:cNvCxnSpPr>
          <p:nvPr/>
        </p:nvCxnSpPr>
        <p:spPr>
          <a:xfrm flipH="1">
            <a:off x="3882450" y="1328408"/>
            <a:ext cx="1156" cy="322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32" idx="2"/>
            <a:endCxn id="134" idx="0"/>
          </p:cNvCxnSpPr>
          <p:nvPr/>
        </p:nvCxnSpPr>
        <p:spPr>
          <a:xfrm flipH="1">
            <a:off x="3879002" y="1927843"/>
            <a:ext cx="3448" cy="783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3203848" y="764704"/>
            <a:ext cx="1285929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구매관리</a:t>
            </a:r>
            <a:r>
              <a:rPr lang="en-US" altLang="ko-KR" sz="1200" dirty="0"/>
              <a:t>(4</a:t>
            </a:r>
            <a:r>
              <a:rPr lang="ko-KR" altLang="en-US" sz="1200" dirty="0"/>
              <a:t>문제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152" name="직선 연결선 151"/>
          <p:cNvCxnSpPr/>
          <p:nvPr/>
        </p:nvCxnSpPr>
        <p:spPr>
          <a:xfrm>
            <a:off x="5940152" y="692696"/>
            <a:ext cx="0" cy="583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6164560" y="1351801"/>
            <a:ext cx="1337226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SCM</a:t>
            </a:r>
            <a:r>
              <a:rPr lang="ko-KR" altLang="en-US" sz="1000" dirty="0"/>
              <a:t>경쟁능력 </a:t>
            </a:r>
            <a:r>
              <a:rPr lang="en-US" altLang="ko-KR" sz="1000" dirty="0"/>
              <a:t>4</a:t>
            </a:r>
            <a:r>
              <a:rPr lang="ko-KR" altLang="en-US" sz="1000" dirty="0"/>
              <a:t>요소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156176" y="1772816"/>
            <a:ext cx="1744388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공급망운영참조모델</a:t>
            </a:r>
            <a:r>
              <a:rPr lang="en-US" altLang="ko-KR" sz="1000" dirty="0"/>
              <a:t>(SCOR)</a:t>
            </a:r>
            <a:endParaRPr lang="ko-KR" altLang="en-US" sz="1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6051914" y="764704"/>
            <a:ext cx="2868124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SCM</a:t>
            </a:r>
            <a:r>
              <a:rPr lang="ko-KR" altLang="en-US" sz="1200" dirty="0" err="1"/>
              <a:t>공급망관리</a:t>
            </a:r>
            <a:r>
              <a:rPr lang="en-US" altLang="ko-KR" sz="1200" dirty="0"/>
              <a:t>(6</a:t>
            </a:r>
            <a:r>
              <a:rPr lang="ko-KR" altLang="en-US" sz="1200" dirty="0"/>
              <a:t>문제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252" name="직선 연결선 251"/>
          <p:cNvCxnSpPr/>
          <p:nvPr/>
        </p:nvCxnSpPr>
        <p:spPr>
          <a:xfrm>
            <a:off x="5940152" y="3140990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>
            <a:off x="5940152" y="4725144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5940152" y="5559648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5940152" y="1052736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940152" y="1052736"/>
            <a:ext cx="1611339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1.SCM</a:t>
            </a:r>
            <a:r>
              <a:rPr lang="ko-KR" altLang="en-US" sz="1200" dirty="0"/>
              <a:t>개요</a:t>
            </a:r>
            <a:r>
              <a:rPr lang="en-US" altLang="ko-KR" sz="1200" dirty="0"/>
              <a:t>(2~3</a:t>
            </a:r>
            <a:r>
              <a:rPr lang="ko-KR" altLang="en-US" sz="1200" dirty="0"/>
              <a:t>문제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5940152" y="3140968"/>
            <a:ext cx="1596912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</a:t>
            </a:r>
            <a:r>
              <a:rPr lang="ko-KR" altLang="en-US" sz="1200" dirty="0"/>
              <a:t>재고관리</a:t>
            </a:r>
            <a:r>
              <a:rPr lang="en-US" altLang="ko-KR" sz="1200" dirty="0"/>
              <a:t>(1~2</a:t>
            </a:r>
            <a:r>
              <a:rPr lang="ko-KR" altLang="en-US" sz="1200" dirty="0"/>
              <a:t>문제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5958586" y="5559648"/>
            <a:ext cx="1404552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4.</a:t>
            </a:r>
            <a:r>
              <a:rPr lang="ko-KR" altLang="en-US" sz="1200" dirty="0"/>
              <a:t>운송관리</a:t>
            </a:r>
            <a:r>
              <a:rPr lang="en-US" altLang="ko-KR" sz="1200" dirty="0"/>
              <a:t>(1</a:t>
            </a:r>
            <a:r>
              <a:rPr lang="ko-KR" altLang="en-US" sz="1200" dirty="0"/>
              <a:t>문제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5940152" y="4718248"/>
            <a:ext cx="1459054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3.</a:t>
            </a:r>
            <a:r>
              <a:rPr lang="ko-KR" altLang="en-US" sz="1200" dirty="0"/>
              <a:t>창고관리 </a:t>
            </a:r>
            <a:r>
              <a:rPr lang="en-US" altLang="ko-KR" sz="1200" dirty="0"/>
              <a:t>(1</a:t>
            </a:r>
            <a:r>
              <a:rPr lang="ko-KR" altLang="en-US" sz="1200" dirty="0"/>
              <a:t>문제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68" name="TextBox 167"/>
          <p:cNvSpPr txBox="1"/>
          <p:nvPr/>
        </p:nvSpPr>
        <p:spPr>
          <a:xfrm>
            <a:off x="6157332" y="2174667"/>
            <a:ext cx="1082348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물류거점최적화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022056" y="3390900"/>
            <a:ext cx="2897982" cy="129266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①재고의 분류</a:t>
            </a:r>
            <a:endParaRPr lang="en-US" altLang="ko-KR" sz="1000" dirty="0"/>
          </a:p>
          <a:p>
            <a:r>
              <a:rPr lang="en-US" altLang="ko-KR" sz="1000" dirty="0"/>
              <a:t>   -</a:t>
            </a:r>
            <a:r>
              <a:rPr lang="ko-KR" altLang="en-US" sz="800" dirty="0"/>
              <a:t>원재료</a:t>
            </a:r>
            <a:r>
              <a:rPr lang="en-US" altLang="ko-KR" sz="800" dirty="0"/>
              <a:t>,</a:t>
            </a:r>
            <a:r>
              <a:rPr lang="ko-KR" altLang="en-US" sz="800" dirty="0"/>
              <a:t>부품</a:t>
            </a:r>
            <a:r>
              <a:rPr lang="en-US" altLang="ko-KR" sz="800" dirty="0"/>
              <a:t>,MRO,</a:t>
            </a:r>
            <a:r>
              <a:rPr lang="ko-KR" altLang="en-US" sz="800" dirty="0" err="1"/>
              <a:t>재공품</a:t>
            </a:r>
            <a:r>
              <a:rPr lang="en-US" altLang="ko-KR" sz="800" dirty="0"/>
              <a:t>,</a:t>
            </a:r>
            <a:r>
              <a:rPr lang="ko-KR" altLang="en-US" sz="800" dirty="0"/>
              <a:t>반제품</a:t>
            </a:r>
            <a:r>
              <a:rPr lang="en-US" altLang="ko-KR" sz="800" dirty="0"/>
              <a:t>,</a:t>
            </a:r>
            <a:r>
              <a:rPr lang="ko-KR" altLang="en-US" sz="800" dirty="0"/>
              <a:t>상품</a:t>
            </a:r>
            <a:r>
              <a:rPr lang="en-US" altLang="ko-KR" sz="800" dirty="0"/>
              <a:t>,</a:t>
            </a:r>
            <a:r>
              <a:rPr lang="ko-KR" altLang="en-US" sz="800" dirty="0"/>
              <a:t>제품</a:t>
            </a:r>
            <a:endParaRPr lang="en-US" altLang="ko-KR" sz="800" dirty="0"/>
          </a:p>
          <a:p>
            <a:endParaRPr lang="en-US" altLang="ko-KR" sz="500" dirty="0"/>
          </a:p>
          <a:p>
            <a:r>
              <a:rPr lang="ko-KR" altLang="en-US" sz="1000" dirty="0"/>
              <a:t>②재고관리 기본모형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en-US" altLang="ko-KR" sz="800" dirty="0"/>
              <a:t>-P System, Q System, </a:t>
            </a:r>
            <a:r>
              <a:rPr lang="en-US" altLang="ko-KR" sz="800" dirty="0" err="1"/>
              <a:t>s,S</a:t>
            </a:r>
            <a:r>
              <a:rPr lang="en-US" altLang="ko-KR" sz="800" dirty="0"/>
              <a:t> System </a:t>
            </a:r>
            <a:r>
              <a:rPr lang="ko-KR" altLang="en-US" sz="800" dirty="0"/>
              <a:t>특징</a:t>
            </a:r>
            <a:endParaRPr lang="en-US" altLang="ko-KR" sz="800" dirty="0"/>
          </a:p>
          <a:p>
            <a:endParaRPr lang="en-US" altLang="ko-KR" sz="500" dirty="0"/>
          </a:p>
          <a:p>
            <a:r>
              <a:rPr lang="ko-KR" altLang="en-US" sz="1000" dirty="0"/>
              <a:t>③재고자산평가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en-US" altLang="ko-KR" sz="800" dirty="0"/>
              <a:t>-</a:t>
            </a:r>
            <a:r>
              <a:rPr lang="ko-KR" altLang="en-US" sz="800" dirty="0"/>
              <a:t>저가법</a:t>
            </a:r>
            <a:endParaRPr lang="en-US" altLang="ko-KR" sz="800" dirty="0"/>
          </a:p>
          <a:p>
            <a:r>
              <a:rPr lang="en-US" altLang="ko-KR" sz="800" dirty="0"/>
              <a:t>    -</a:t>
            </a:r>
            <a:r>
              <a:rPr lang="ko-KR" altLang="en-US" sz="800" dirty="0"/>
              <a:t>원가법</a:t>
            </a:r>
            <a:r>
              <a:rPr lang="en-US" altLang="ko-KR" sz="800" dirty="0"/>
              <a:t>(</a:t>
            </a:r>
            <a:r>
              <a:rPr lang="ko-KR" altLang="en-US" sz="800" dirty="0" err="1"/>
              <a:t>개별법</a:t>
            </a:r>
            <a:r>
              <a:rPr lang="en-US" altLang="ko-KR" sz="800" dirty="0"/>
              <a:t>/</a:t>
            </a:r>
            <a:r>
              <a:rPr lang="ko-KR" altLang="en-US" sz="800" dirty="0"/>
              <a:t>선입선출</a:t>
            </a:r>
            <a:r>
              <a:rPr lang="en-US" altLang="ko-KR" sz="800" dirty="0"/>
              <a:t>/</a:t>
            </a:r>
            <a:r>
              <a:rPr lang="ko-KR" altLang="en-US" sz="800" dirty="0" err="1"/>
              <a:t>후입선출</a:t>
            </a:r>
            <a:r>
              <a:rPr lang="en-US" altLang="ko-KR" sz="800" dirty="0"/>
              <a:t>/</a:t>
            </a:r>
            <a:r>
              <a:rPr lang="ko-KR" altLang="en-US" sz="800" dirty="0" err="1"/>
              <a:t>총평균</a:t>
            </a:r>
            <a:r>
              <a:rPr lang="en-US" altLang="ko-KR" sz="800" dirty="0"/>
              <a:t>/</a:t>
            </a:r>
            <a:r>
              <a:rPr lang="ko-KR" altLang="en-US" sz="800" dirty="0"/>
              <a:t>이동평균법</a:t>
            </a:r>
            <a:r>
              <a:rPr lang="en-US" altLang="ko-KR" sz="800" dirty="0"/>
              <a:t>)</a:t>
            </a:r>
            <a:endParaRPr lang="en-US" altLang="ko-KR" sz="1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6051914" y="4962376"/>
            <a:ext cx="2667718" cy="58477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u="sng" dirty="0"/>
              <a:t>보관의 기본원칙 </a:t>
            </a:r>
            <a:r>
              <a:rPr lang="en-US" altLang="ko-KR" sz="800" dirty="0"/>
              <a:t>-10</a:t>
            </a:r>
            <a:r>
              <a:rPr lang="ko-KR" altLang="en-US" sz="800" dirty="0"/>
              <a:t>원칙</a:t>
            </a:r>
            <a:endParaRPr lang="en-US" altLang="ko-KR" sz="800" dirty="0"/>
          </a:p>
          <a:p>
            <a:r>
              <a:rPr lang="ko-KR" altLang="en-US" sz="800" u="sng" dirty="0" err="1"/>
              <a:t>오더피킹</a:t>
            </a:r>
            <a:r>
              <a:rPr lang="en-US" altLang="ko-KR" sz="800" dirty="0"/>
              <a:t>-</a:t>
            </a:r>
            <a:r>
              <a:rPr lang="ko-KR" altLang="en-US" sz="800" dirty="0" err="1"/>
              <a:t>보관중에</a:t>
            </a:r>
            <a:r>
              <a:rPr lang="ko-KR" altLang="en-US" sz="800" dirty="0"/>
              <a:t> 있는 물품을 주문에 의해 </a:t>
            </a:r>
            <a:r>
              <a:rPr lang="ko-KR" altLang="en-US" sz="800" dirty="0" err="1" smtClean="0"/>
              <a:t>꺼내는것</a:t>
            </a:r>
            <a:endParaRPr lang="en-US" altLang="ko-KR" sz="800" dirty="0" smtClean="0"/>
          </a:p>
          <a:p>
            <a:r>
              <a:rPr lang="ko-KR" altLang="en-US" sz="800" dirty="0" smtClean="0"/>
              <a:t>분류</a:t>
            </a:r>
            <a:r>
              <a:rPr lang="en-US" altLang="ko-KR" sz="800" dirty="0" smtClean="0"/>
              <a:t>-</a:t>
            </a:r>
            <a:r>
              <a:rPr lang="ko-KR" altLang="en-US" sz="800" dirty="0" smtClean="0"/>
              <a:t>고객별</a:t>
            </a:r>
            <a:r>
              <a:rPr lang="en-US" altLang="ko-KR" sz="800" dirty="0" smtClean="0"/>
              <a:t>,</a:t>
            </a:r>
            <a:r>
              <a:rPr lang="ko-KR" altLang="en-US" sz="800" dirty="0" err="1" smtClean="0"/>
              <a:t>차량별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지역별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용도별 등으로 구분하는 것</a:t>
            </a:r>
            <a:endParaRPr lang="en-US" altLang="ko-KR" sz="800" dirty="0"/>
          </a:p>
          <a:p>
            <a:r>
              <a:rPr lang="en-US" altLang="ko-KR" sz="800" u="sng" dirty="0"/>
              <a:t>WMS(</a:t>
            </a:r>
            <a:r>
              <a:rPr lang="ko-KR" altLang="en-US" sz="800" u="sng" dirty="0"/>
              <a:t>창고관리시스템</a:t>
            </a:r>
            <a:r>
              <a:rPr lang="en-US" altLang="ko-KR" sz="800" u="sng" dirty="0"/>
              <a:t>)-</a:t>
            </a:r>
            <a:r>
              <a:rPr lang="ko-KR" altLang="en-US" sz="800" dirty="0"/>
              <a:t>주요기능</a:t>
            </a:r>
            <a:r>
              <a:rPr lang="en-US" altLang="ko-KR" sz="800" dirty="0"/>
              <a:t>, </a:t>
            </a:r>
            <a:r>
              <a:rPr lang="ko-KR" altLang="en-US" sz="800" dirty="0"/>
              <a:t>목적</a:t>
            </a:r>
            <a:endParaRPr lang="en-US" altLang="ko-KR" sz="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6034334" y="5813772"/>
            <a:ext cx="2856872" cy="646331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-</a:t>
            </a:r>
            <a:r>
              <a:rPr lang="ko-KR" altLang="en-US" sz="800" dirty="0" smtClean="0"/>
              <a:t>운송수단 유형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장단점</a:t>
            </a:r>
            <a:r>
              <a:rPr lang="en-US" altLang="ko-KR" sz="800" dirty="0" smtClean="0"/>
              <a:t>(</a:t>
            </a:r>
            <a:r>
              <a:rPr lang="ko-KR" altLang="en-US" sz="800" dirty="0"/>
              <a:t>화물자동차운송</a:t>
            </a:r>
            <a:r>
              <a:rPr lang="en-US" altLang="ko-KR" sz="800" dirty="0"/>
              <a:t>/~)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-</a:t>
            </a:r>
            <a:r>
              <a:rPr lang="ko-KR" altLang="en-US" sz="800" dirty="0" smtClean="0"/>
              <a:t>운송경로 유형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장단점</a:t>
            </a:r>
            <a:r>
              <a:rPr lang="en-US" altLang="ko-KR" sz="800" dirty="0"/>
              <a:t>: </a:t>
            </a:r>
            <a:r>
              <a:rPr lang="ko-KR" altLang="en-US" sz="800" dirty="0"/>
              <a:t>중앙집중거점방식</a:t>
            </a:r>
            <a:r>
              <a:rPr lang="en-US" altLang="ko-KR" sz="800" dirty="0"/>
              <a:t>/</a:t>
            </a:r>
            <a:r>
              <a:rPr lang="ko-KR" altLang="en-US" sz="800" dirty="0"/>
              <a:t>배송거점방식</a:t>
            </a:r>
            <a:r>
              <a:rPr lang="en-US" altLang="ko-KR" sz="800" dirty="0"/>
              <a:t>/~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-</a:t>
            </a:r>
            <a:r>
              <a:rPr lang="ko-KR" altLang="en-US" sz="800" dirty="0" smtClean="0"/>
              <a:t>효율적인 운송경로 </a:t>
            </a:r>
            <a:r>
              <a:rPr lang="ko-KR" altLang="en-US" sz="800" dirty="0" err="1" smtClean="0"/>
              <a:t>선정시</a:t>
            </a:r>
            <a:r>
              <a:rPr lang="ko-KR" altLang="en-US" sz="800" dirty="0" smtClean="0"/>
              <a:t> 고려사항</a:t>
            </a:r>
            <a:endParaRPr lang="en-US" altLang="ko-KR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678594" y="1060460"/>
            <a:ext cx="845103" cy="20005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시장의 크기예측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5582" y="1021958"/>
            <a:ext cx="453970" cy="307777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정량적</a:t>
            </a:r>
            <a:endParaRPr lang="en-US" altLang="ko-KR" sz="700" dirty="0"/>
          </a:p>
          <a:p>
            <a:r>
              <a:rPr lang="ko-KR" altLang="en-US" sz="700" dirty="0"/>
              <a:t>정성적</a:t>
            </a:r>
          </a:p>
        </p:txBody>
      </p:sp>
      <p:sp>
        <p:nvSpPr>
          <p:cNvPr id="3" name="타원 2"/>
          <p:cNvSpPr/>
          <p:nvPr/>
        </p:nvSpPr>
        <p:spPr>
          <a:xfrm>
            <a:off x="1482919" y="1060460"/>
            <a:ext cx="280769" cy="265205"/>
          </a:xfrm>
          <a:prstGeom prst="ellipse">
            <a:avLst/>
          </a:prstGeom>
          <a:noFill/>
          <a:ln w="3175">
            <a:solidFill>
              <a:srgbClr val="090E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475656" y="1435603"/>
            <a:ext cx="280769" cy="265205"/>
          </a:xfrm>
          <a:prstGeom prst="ellipse">
            <a:avLst/>
          </a:prstGeom>
          <a:solidFill>
            <a:schemeClr val="bg2"/>
          </a:solidFill>
          <a:ln w="3175">
            <a:solidFill>
              <a:srgbClr val="090E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693838" y="1469926"/>
            <a:ext cx="813043" cy="20005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시장점유율예측</a:t>
            </a:r>
          </a:p>
        </p:txBody>
      </p:sp>
      <p:sp>
        <p:nvSpPr>
          <p:cNvPr id="4" name="원형 3"/>
          <p:cNvSpPr/>
          <p:nvPr/>
        </p:nvSpPr>
        <p:spPr>
          <a:xfrm>
            <a:off x="1475656" y="1435604"/>
            <a:ext cx="280769" cy="265204"/>
          </a:xfrm>
          <a:prstGeom prst="pie">
            <a:avLst/>
          </a:prstGeom>
          <a:solidFill>
            <a:schemeClr val="bg1"/>
          </a:solidFill>
          <a:ln w="3175">
            <a:solidFill>
              <a:srgbClr val="090E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30994" y="1212860"/>
            <a:ext cx="1165704" cy="20005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여기도</a:t>
            </a:r>
            <a:r>
              <a:rPr lang="en-US" altLang="ko-KR" sz="700" dirty="0"/>
              <a:t>, </a:t>
            </a:r>
            <a:r>
              <a:rPr lang="ko-KR" altLang="en-US" sz="700" dirty="0" err="1"/>
              <a:t>지수평활법</a:t>
            </a:r>
            <a:r>
              <a:rPr lang="ko-KR" altLang="en-US" sz="700" dirty="0"/>
              <a:t> 계산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7504" y="1917572"/>
            <a:ext cx="364202" cy="415498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장기</a:t>
            </a:r>
            <a:endParaRPr lang="en-US" altLang="ko-KR" sz="700" dirty="0"/>
          </a:p>
          <a:p>
            <a:r>
              <a:rPr lang="ko-KR" altLang="en-US" sz="700" dirty="0"/>
              <a:t>중기</a:t>
            </a:r>
            <a:endParaRPr lang="en-US" altLang="ko-KR" sz="700" dirty="0"/>
          </a:p>
          <a:p>
            <a:r>
              <a:rPr lang="ko-KR" altLang="en-US" sz="700" dirty="0"/>
              <a:t>단기</a:t>
            </a:r>
          </a:p>
        </p:txBody>
      </p:sp>
      <p:sp>
        <p:nvSpPr>
          <p:cNvPr id="6" name="왼쪽 중괄호 5"/>
          <p:cNvSpPr/>
          <p:nvPr/>
        </p:nvSpPr>
        <p:spPr>
          <a:xfrm>
            <a:off x="1907212" y="1843475"/>
            <a:ext cx="59396" cy="733856"/>
          </a:xfrm>
          <a:prstGeom prst="leftBrace">
            <a:avLst/>
          </a:prstGeom>
          <a:ln w="3175">
            <a:solidFill>
              <a:srgbClr val="090E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endCxn id="81" idx="2"/>
          </p:cNvCxnSpPr>
          <p:nvPr/>
        </p:nvCxnSpPr>
        <p:spPr>
          <a:xfrm flipV="1">
            <a:off x="915418" y="2402990"/>
            <a:ext cx="757066" cy="179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중괄호 20"/>
          <p:cNvSpPr/>
          <p:nvPr/>
        </p:nvSpPr>
        <p:spPr>
          <a:xfrm>
            <a:off x="471706" y="1041703"/>
            <a:ext cx="67846" cy="288032"/>
          </a:xfrm>
          <a:prstGeom prst="rightBrace">
            <a:avLst/>
          </a:prstGeom>
          <a:ln w="3175">
            <a:solidFill>
              <a:srgbClr val="090E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오른쪽 중괄호 67"/>
          <p:cNvSpPr/>
          <p:nvPr/>
        </p:nvSpPr>
        <p:spPr>
          <a:xfrm>
            <a:off x="471706" y="1988840"/>
            <a:ext cx="67846" cy="288032"/>
          </a:xfrm>
          <a:prstGeom prst="rightBrace">
            <a:avLst/>
          </a:prstGeom>
          <a:ln w="3175">
            <a:solidFill>
              <a:srgbClr val="090E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67278" y="1784690"/>
            <a:ext cx="1092554" cy="877163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1.</a:t>
            </a:r>
            <a:r>
              <a:rPr lang="ko-KR" altLang="en-US" sz="600" dirty="0"/>
              <a:t>성장성지표활용</a:t>
            </a:r>
            <a:endParaRPr lang="en-US" altLang="ko-KR" sz="600" dirty="0"/>
          </a:p>
          <a:p>
            <a:r>
              <a:rPr lang="en-US" altLang="ko-KR" sz="700" dirty="0"/>
              <a:t>2.</a:t>
            </a:r>
            <a:r>
              <a:rPr lang="ko-KR" altLang="en-US" sz="700" dirty="0"/>
              <a:t>수익성지표활용</a:t>
            </a:r>
            <a:endParaRPr lang="en-US" altLang="ko-KR" sz="700" dirty="0"/>
          </a:p>
          <a:p>
            <a:r>
              <a:rPr lang="ko-KR" altLang="en-US" sz="500" dirty="0"/>
              <a:t>매출액</a:t>
            </a:r>
            <a:r>
              <a:rPr lang="en-US" altLang="ko-KR" sz="500" dirty="0"/>
              <a:t>=</a:t>
            </a:r>
            <a:r>
              <a:rPr lang="ko-KR" altLang="en-US" sz="500" dirty="0"/>
              <a:t>고정비</a:t>
            </a:r>
            <a:r>
              <a:rPr lang="en-US" altLang="ko-KR" sz="500" dirty="0"/>
              <a:t>+</a:t>
            </a:r>
            <a:r>
              <a:rPr lang="ko-KR" altLang="en-US" sz="500" dirty="0"/>
              <a:t>변동비</a:t>
            </a:r>
            <a:r>
              <a:rPr lang="en-US" altLang="ko-KR" sz="500" dirty="0"/>
              <a:t>+</a:t>
            </a:r>
            <a:r>
              <a:rPr lang="ko-KR" altLang="en-US" sz="500" dirty="0"/>
              <a:t>이익</a:t>
            </a:r>
            <a:endParaRPr lang="en-US" altLang="ko-KR" sz="500" dirty="0"/>
          </a:p>
          <a:p>
            <a:r>
              <a:rPr lang="ko-KR" altLang="en-US" sz="500" dirty="0"/>
              <a:t>목표매출액</a:t>
            </a:r>
            <a:r>
              <a:rPr lang="en-US" altLang="ko-KR" sz="500" dirty="0"/>
              <a:t>=</a:t>
            </a:r>
            <a:r>
              <a:rPr lang="ko-KR" altLang="en-US" sz="500" u="sng" dirty="0" err="1"/>
              <a:t>한계이익액</a:t>
            </a:r>
            <a:endParaRPr lang="en-US" altLang="ko-KR" sz="500" u="sng" dirty="0"/>
          </a:p>
          <a:p>
            <a:r>
              <a:rPr lang="en-US" altLang="ko-KR" sz="500" dirty="0"/>
              <a:t>                </a:t>
            </a:r>
            <a:r>
              <a:rPr lang="ko-KR" altLang="en-US" sz="500" dirty="0" err="1"/>
              <a:t>한계이익율</a:t>
            </a:r>
            <a:endParaRPr lang="en-US" altLang="ko-KR" sz="500" dirty="0"/>
          </a:p>
          <a:p>
            <a:r>
              <a:rPr lang="ko-KR" altLang="en-US" sz="500" dirty="0" err="1"/>
              <a:t>한계이익액</a:t>
            </a:r>
            <a:r>
              <a:rPr lang="en-US" altLang="ko-KR" sz="500" dirty="0"/>
              <a:t>=</a:t>
            </a:r>
            <a:r>
              <a:rPr lang="ko-KR" altLang="en-US" sz="500" dirty="0"/>
              <a:t>고정비</a:t>
            </a:r>
            <a:r>
              <a:rPr lang="en-US" altLang="ko-KR" sz="500" dirty="0"/>
              <a:t>+</a:t>
            </a:r>
            <a:r>
              <a:rPr lang="ko-KR" altLang="en-US" sz="500" dirty="0"/>
              <a:t>이익</a:t>
            </a:r>
            <a:endParaRPr lang="en-US" altLang="ko-KR" sz="500" dirty="0"/>
          </a:p>
          <a:p>
            <a:r>
              <a:rPr lang="en-US" altLang="ko-KR" sz="500" dirty="0"/>
              <a:t>(</a:t>
            </a:r>
            <a:r>
              <a:rPr lang="ko-KR" altLang="en-US" sz="500" dirty="0"/>
              <a:t>여기서</a:t>
            </a:r>
            <a:r>
              <a:rPr lang="en-US" altLang="ko-KR" sz="500" dirty="0"/>
              <a:t>, </a:t>
            </a:r>
            <a:r>
              <a:rPr lang="ko-KR" altLang="en-US" sz="500" dirty="0"/>
              <a:t>이익</a:t>
            </a:r>
            <a:r>
              <a:rPr lang="en-US" altLang="ko-KR" sz="500" dirty="0"/>
              <a:t>=0</a:t>
            </a:r>
            <a:r>
              <a:rPr lang="ko-KR" altLang="en-US" sz="500" dirty="0"/>
              <a:t>이면 손익분기점 매출액이 된다</a:t>
            </a:r>
            <a:r>
              <a:rPr lang="en-US" altLang="ko-KR" sz="500" dirty="0"/>
              <a:t>)</a:t>
            </a:r>
          </a:p>
          <a:p>
            <a:r>
              <a:rPr lang="en-US" altLang="ko-KR" sz="600" dirty="0"/>
              <a:t>3.</a:t>
            </a:r>
            <a:r>
              <a:rPr lang="ko-KR" altLang="en-US" sz="600" dirty="0"/>
              <a:t>생산성지표활용</a:t>
            </a:r>
            <a:endParaRPr lang="en-US" altLang="ko-KR" sz="600" dirty="0"/>
          </a:p>
        </p:txBody>
      </p:sp>
      <p:sp>
        <p:nvSpPr>
          <p:cNvPr id="22" name="왼쪽 대괄호 21"/>
          <p:cNvSpPr/>
          <p:nvPr/>
        </p:nvSpPr>
        <p:spPr>
          <a:xfrm>
            <a:off x="2014637" y="2039942"/>
            <a:ext cx="45719" cy="452954"/>
          </a:xfrm>
          <a:prstGeom prst="leftBracket">
            <a:avLst/>
          </a:prstGeom>
          <a:ln>
            <a:solidFill>
              <a:srgbClr val="090E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대괄호 23"/>
          <p:cNvSpPr/>
          <p:nvPr/>
        </p:nvSpPr>
        <p:spPr>
          <a:xfrm>
            <a:off x="2915816" y="2039942"/>
            <a:ext cx="45719" cy="452954"/>
          </a:xfrm>
          <a:prstGeom prst="rightBracket">
            <a:avLst/>
          </a:prstGeom>
          <a:ln>
            <a:solidFill>
              <a:srgbClr val="090E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왼쪽 중괄호 72"/>
          <p:cNvSpPr/>
          <p:nvPr/>
        </p:nvSpPr>
        <p:spPr>
          <a:xfrm>
            <a:off x="1600332" y="2760435"/>
            <a:ext cx="91347" cy="668566"/>
          </a:xfrm>
          <a:prstGeom prst="leftBrace">
            <a:avLst/>
          </a:prstGeom>
          <a:ln w="3175">
            <a:solidFill>
              <a:srgbClr val="090E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1679246" y="2724636"/>
            <a:ext cx="1380586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1.</a:t>
            </a:r>
            <a:r>
              <a:rPr lang="ko-KR" altLang="en-US" sz="600" dirty="0" err="1"/>
              <a:t>영업거점별</a:t>
            </a:r>
            <a:r>
              <a:rPr lang="ko-KR" altLang="en-US" sz="600" dirty="0"/>
              <a:t> 할당</a:t>
            </a:r>
            <a:endParaRPr lang="en-US" altLang="ko-KR" sz="600" dirty="0"/>
          </a:p>
          <a:p>
            <a:r>
              <a:rPr lang="en-US" altLang="ko-KR" sz="600" dirty="0"/>
              <a:t>2.</a:t>
            </a:r>
            <a:r>
              <a:rPr lang="ko-KR" altLang="en-US" sz="600" dirty="0" err="1"/>
              <a:t>영업사원별</a:t>
            </a:r>
            <a:r>
              <a:rPr lang="ko-KR" altLang="en-US" sz="600" dirty="0"/>
              <a:t> </a:t>
            </a:r>
            <a:endParaRPr lang="en-US" altLang="ko-KR" sz="600" dirty="0"/>
          </a:p>
          <a:p>
            <a:r>
              <a:rPr lang="en-US" altLang="ko-KR" sz="600" dirty="0"/>
              <a:t>3.</a:t>
            </a:r>
            <a:r>
              <a:rPr lang="ko-KR" altLang="en-US" sz="600" dirty="0"/>
              <a:t>상품</a:t>
            </a:r>
            <a:r>
              <a:rPr lang="en-US" altLang="ko-KR" sz="600" dirty="0"/>
              <a:t>-</a:t>
            </a:r>
            <a:r>
              <a:rPr lang="ko-KR" altLang="en-US" sz="600" dirty="0" err="1"/>
              <a:t>서비스별</a:t>
            </a:r>
            <a:r>
              <a:rPr lang="ko-KR" altLang="en-US" sz="600" dirty="0"/>
              <a:t> </a:t>
            </a:r>
            <a:r>
              <a:rPr lang="en-US" altLang="ko-KR" sz="600" dirty="0"/>
              <a:t>–</a:t>
            </a:r>
            <a:r>
              <a:rPr lang="ko-KR" altLang="en-US" sz="600" u="sng" dirty="0"/>
              <a:t>교차비율</a:t>
            </a:r>
            <a:endParaRPr lang="en-US" altLang="ko-KR" sz="600" u="sng" dirty="0"/>
          </a:p>
          <a:p>
            <a:r>
              <a:rPr lang="en-US" altLang="ko-KR" sz="600" dirty="0"/>
              <a:t>4.</a:t>
            </a:r>
            <a:r>
              <a:rPr lang="ko-KR" altLang="en-US" sz="600" dirty="0" err="1"/>
              <a:t>지역시장별</a:t>
            </a:r>
            <a:endParaRPr lang="en-US" altLang="ko-KR" sz="600" dirty="0"/>
          </a:p>
          <a:p>
            <a:r>
              <a:rPr lang="en-US" altLang="ko-KR" sz="600" dirty="0"/>
              <a:t>5.</a:t>
            </a:r>
            <a:r>
              <a:rPr lang="ko-KR" altLang="en-US" sz="600" dirty="0"/>
              <a:t>거래처고객별</a:t>
            </a:r>
            <a:endParaRPr lang="en-US" altLang="ko-KR" sz="600" dirty="0"/>
          </a:p>
          <a:p>
            <a:r>
              <a:rPr lang="en-US" altLang="ko-KR" sz="600" dirty="0"/>
              <a:t>6.</a:t>
            </a:r>
            <a:r>
              <a:rPr lang="ko-KR" altLang="en-US" sz="600" dirty="0"/>
              <a:t>월별</a:t>
            </a:r>
            <a:endParaRPr lang="en-US" altLang="ko-KR" sz="600" dirty="0"/>
          </a:p>
        </p:txBody>
      </p:sp>
      <p:cxnSp>
        <p:nvCxnSpPr>
          <p:cNvPr id="26" name="꺾인 연결선 25"/>
          <p:cNvCxnSpPr>
            <a:stCxn id="76" idx="3"/>
            <a:endCxn id="73" idx="1"/>
          </p:cNvCxnSpPr>
          <p:nvPr/>
        </p:nvCxnSpPr>
        <p:spPr>
          <a:xfrm>
            <a:off x="1340927" y="2715831"/>
            <a:ext cx="259405" cy="378887"/>
          </a:xfrm>
          <a:prstGeom prst="bentConnector3">
            <a:avLst/>
          </a:prstGeom>
          <a:ln w="3175">
            <a:solidFill>
              <a:srgbClr val="090E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왼쪽 중괄호 81"/>
          <p:cNvSpPr/>
          <p:nvPr/>
        </p:nvSpPr>
        <p:spPr>
          <a:xfrm>
            <a:off x="1560276" y="3663607"/>
            <a:ext cx="59396" cy="356658"/>
          </a:xfrm>
          <a:prstGeom prst="leftBrace">
            <a:avLst/>
          </a:prstGeom>
          <a:ln w="3175">
            <a:solidFill>
              <a:srgbClr val="090E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547664" y="3595082"/>
            <a:ext cx="1512169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0.</a:t>
            </a:r>
            <a:r>
              <a:rPr lang="ko-KR" altLang="en-US" sz="600" dirty="0" smtClean="0"/>
              <a:t>가격결정에 영향을 주는 요인</a:t>
            </a:r>
            <a:endParaRPr lang="en-US" altLang="ko-KR" sz="600" dirty="0" smtClean="0"/>
          </a:p>
          <a:p>
            <a:r>
              <a:rPr lang="en-US" altLang="ko-KR" sz="600" dirty="0" smtClean="0"/>
              <a:t>1</a:t>
            </a:r>
            <a:r>
              <a:rPr lang="en-US" altLang="ko-KR" sz="600" dirty="0"/>
              <a:t>.</a:t>
            </a:r>
            <a:r>
              <a:rPr lang="ko-KR" altLang="en-US" sz="600" dirty="0"/>
              <a:t>가격결정     </a:t>
            </a:r>
            <a:r>
              <a:rPr lang="en-US" altLang="ko-KR" sz="600" dirty="0"/>
              <a:t>1.</a:t>
            </a:r>
            <a:r>
              <a:rPr lang="ko-KR" altLang="en-US" sz="600" dirty="0"/>
              <a:t>원가가산에 의한 방식</a:t>
            </a:r>
            <a:endParaRPr lang="en-US" altLang="ko-KR" sz="600" dirty="0"/>
          </a:p>
          <a:p>
            <a:r>
              <a:rPr lang="en-US" altLang="ko-KR" sz="600" dirty="0"/>
              <a:t>                  2.</a:t>
            </a:r>
            <a:r>
              <a:rPr lang="ko-KR" altLang="en-US" sz="600" dirty="0"/>
              <a:t>시장가격에 의한 방식</a:t>
            </a:r>
            <a:endParaRPr lang="en-US" altLang="ko-KR" sz="600" dirty="0"/>
          </a:p>
          <a:p>
            <a:endParaRPr lang="en-US" altLang="ko-KR" sz="600" dirty="0"/>
          </a:p>
          <a:p>
            <a:r>
              <a:rPr lang="en-US" altLang="ko-KR" sz="600" dirty="0"/>
              <a:t>2.</a:t>
            </a:r>
            <a:r>
              <a:rPr lang="ko-KR" altLang="en-US" sz="600" dirty="0"/>
              <a:t>가격유지   </a:t>
            </a:r>
            <a:r>
              <a:rPr lang="en-US" altLang="ko-KR" sz="600" dirty="0"/>
              <a:t>1.</a:t>
            </a:r>
            <a:r>
              <a:rPr lang="ko-KR" altLang="en-US" sz="600" dirty="0" err="1"/>
              <a:t>비가격경쟁</a:t>
            </a:r>
            <a:endParaRPr lang="en-US" altLang="ko-KR" sz="600" dirty="0"/>
          </a:p>
          <a:p>
            <a:r>
              <a:rPr lang="en-US" altLang="ko-KR" sz="600" dirty="0"/>
              <a:t>                 2.</a:t>
            </a:r>
            <a:r>
              <a:rPr lang="ko-KR" altLang="en-US" sz="600" dirty="0"/>
              <a:t>리베이트전략</a:t>
            </a:r>
            <a:endParaRPr lang="en-US" altLang="ko-KR" sz="600" dirty="0"/>
          </a:p>
        </p:txBody>
      </p:sp>
      <p:cxnSp>
        <p:nvCxnSpPr>
          <p:cNvPr id="84" name="꺾인 연결선 83"/>
          <p:cNvCxnSpPr>
            <a:stCxn id="77" idx="3"/>
            <a:endCxn id="82" idx="1"/>
          </p:cNvCxnSpPr>
          <p:nvPr/>
        </p:nvCxnSpPr>
        <p:spPr>
          <a:xfrm>
            <a:off x="1340927" y="3566151"/>
            <a:ext cx="219349" cy="275785"/>
          </a:xfrm>
          <a:prstGeom prst="bentConnector3">
            <a:avLst/>
          </a:prstGeom>
          <a:ln w="3175">
            <a:solidFill>
              <a:srgbClr val="090E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왼쪽 대괄호 224"/>
          <p:cNvSpPr/>
          <p:nvPr/>
        </p:nvSpPr>
        <p:spPr>
          <a:xfrm>
            <a:off x="2051720" y="3744018"/>
            <a:ext cx="49037" cy="139089"/>
          </a:xfrm>
          <a:prstGeom prst="leftBracket">
            <a:avLst/>
          </a:prstGeom>
          <a:ln w="3175">
            <a:solidFill>
              <a:srgbClr val="090E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왼쪽 대괄호 85"/>
          <p:cNvSpPr/>
          <p:nvPr/>
        </p:nvSpPr>
        <p:spPr>
          <a:xfrm>
            <a:off x="2050830" y="4024116"/>
            <a:ext cx="45719" cy="154122"/>
          </a:xfrm>
          <a:prstGeom prst="leftBracket">
            <a:avLst/>
          </a:prstGeom>
          <a:ln w="3175">
            <a:solidFill>
              <a:srgbClr val="090E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왼쪽 중괄호 86"/>
          <p:cNvSpPr/>
          <p:nvPr/>
        </p:nvSpPr>
        <p:spPr>
          <a:xfrm>
            <a:off x="2046064" y="4359420"/>
            <a:ext cx="77940" cy="293716"/>
          </a:xfrm>
          <a:prstGeom prst="leftBrace">
            <a:avLst/>
          </a:prstGeom>
          <a:ln w="3175">
            <a:solidFill>
              <a:srgbClr val="090E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88" name="TextBox 87"/>
          <p:cNvSpPr txBox="1"/>
          <p:nvPr/>
        </p:nvSpPr>
        <p:spPr>
          <a:xfrm>
            <a:off x="2023204" y="4355812"/>
            <a:ext cx="1036628" cy="3693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1.ABC</a:t>
            </a:r>
            <a:r>
              <a:rPr lang="ko-KR" altLang="en-US" sz="600" dirty="0"/>
              <a:t>분석</a:t>
            </a:r>
            <a:r>
              <a:rPr lang="en-US" altLang="ko-KR" sz="600" dirty="0"/>
              <a:t>(</a:t>
            </a:r>
            <a:r>
              <a:rPr lang="ko-KR" altLang="en-US" sz="600" dirty="0" err="1"/>
              <a:t>파레토분석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2.</a:t>
            </a:r>
            <a:r>
              <a:rPr lang="ko-KR" altLang="en-US" sz="600" dirty="0"/>
              <a:t>매트릭스분석</a:t>
            </a:r>
            <a:endParaRPr lang="en-US" altLang="ko-KR" sz="600" dirty="0"/>
          </a:p>
          <a:p>
            <a:r>
              <a:rPr lang="en-US" altLang="ko-KR" sz="600" dirty="0"/>
              <a:t>3.</a:t>
            </a:r>
            <a:r>
              <a:rPr lang="ko-KR" altLang="en-US" sz="600" dirty="0"/>
              <a:t>거래처포트폴리오분석</a:t>
            </a:r>
            <a:endParaRPr lang="en-US" altLang="ko-KR" sz="600" dirty="0"/>
          </a:p>
        </p:txBody>
      </p:sp>
      <p:cxnSp>
        <p:nvCxnSpPr>
          <p:cNvPr id="89" name="꺾인 연결선 88"/>
          <p:cNvCxnSpPr>
            <a:stCxn id="78" idx="3"/>
            <a:endCxn id="93" idx="1"/>
          </p:cNvCxnSpPr>
          <p:nvPr/>
        </p:nvCxnSpPr>
        <p:spPr>
          <a:xfrm>
            <a:off x="1340927" y="4071556"/>
            <a:ext cx="181664" cy="443081"/>
          </a:xfrm>
          <a:prstGeom prst="bentConnector3">
            <a:avLst>
              <a:gd name="adj1" fmla="val 50000"/>
            </a:avLst>
          </a:prstGeom>
          <a:ln w="3175">
            <a:solidFill>
              <a:srgbClr val="090E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522591" y="4376137"/>
            <a:ext cx="569387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/>
              <a:t>고객중점화</a:t>
            </a:r>
            <a:endParaRPr lang="en-US" altLang="ko-KR" sz="600" dirty="0"/>
          </a:p>
          <a:p>
            <a:pPr algn="ctr"/>
            <a:r>
              <a:rPr lang="ko-KR" altLang="en-US" sz="600" dirty="0"/>
              <a:t>전략</a:t>
            </a:r>
          </a:p>
        </p:txBody>
      </p:sp>
      <p:sp>
        <p:nvSpPr>
          <p:cNvPr id="103" name="왼쪽 중괄호 102"/>
          <p:cNvSpPr/>
          <p:nvPr/>
        </p:nvSpPr>
        <p:spPr>
          <a:xfrm>
            <a:off x="445425" y="4946050"/>
            <a:ext cx="105337" cy="1363269"/>
          </a:xfrm>
          <a:prstGeom prst="leftBrace">
            <a:avLst/>
          </a:prstGeom>
          <a:ln w="3175">
            <a:solidFill>
              <a:srgbClr val="090E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569338" y="4869160"/>
            <a:ext cx="2130453" cy="170816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1.</a:t>
            </a:r>
            <a:r>
              <a:rPr lang="ko-KR" altLang="en-US" sz="700" dirty="0" smtClean="0"/>
              <a:t>신용한도설정법</a:t>
            </a:r>
            <a:r>
              <a:rPr lang="en-US" altLang="ko-KR" sz="700" dirty="0" smtClean="0"/>
              <a:t>I</a:t>
            </a:r>
            <a:endParaRPr lang="en-US" altLang="ko-KR" sz="700" dirty="0"/>
          </a:p>
          <a:p>
            <a:r>
              <a:rPr lang="en-US" altLang="ko-KR" sz="700" dirty="0"/>
              <a:t>   (</a:t>
            </a:r>
            <a:r>
              <a:rPr lang="ko-KR" altLang="en-US" sz="700" dirty="0"/>
              <a:t>회사의 자금운용상의 설정법</a:t>
            </a:r>
            <a:r>
              <a:rPr lang="en-US" altLang="ko-KR" sz="700" dirty="0"/>
              <a:t>)</a:t>
            </a:r>
          </a:p>
          <a:p>
            <a:endParaRPr lang="en-US" altLang="ko-KR" sz="700" dirty="0"/>
          </a:p>
          <a:p>
            <a:r>
              <a:rPr lang="en-US" altLang="ko-KR" sz="700" dirty="0"/>
              <a:t>2. </a:t>
            </a:r>
            <a:r>
              <a:rPr lang="ko-KR" altLang="en-US" sz="700" dirty="0" smtClean="0"/>
              <a:t>매출채권회전율</a:t>
            </a:r>
            <a:r>
              <a:rPr lang="en-US" altLang="ko-KR" sz="700" dirty="0" smtClean="0"/>
              <a:t>/</a:t>
            </a:r>
            <a:r>
              <a:rPr lang="ko-KR" altLang="en-US" sz="700" dirty="0" err="1" smtClean="0"/>
              <a:t>순운전자본</a:t>
            </a:r>
            <a:r>
              <a:rPr lang="en-US" altLang="ko-KR" sz="700" dirty="0" smtClean="0"/>
              <a:t>/</a:t>
            </a:r>
            <a:r>
              <a:rPr lang="ko-KR" altLang="en-US" sz="700" dirty="0" err="1" smtClean="0"/>
              <a:t>운전자본확보법</a:t>
            </a:r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700" dirty="0" smtClean="0"/>
              <a:t>3.</a:t>
            </a:r>
            <a:r>
              <a:rPr lang="ko-KR" altLang="en-US" sz="700" dirty="0" smtClean="0"/>
              <a:t>신용한도설정법</a:t>
            </a:r>
            <a:r>
              <a:rPr lang="en-US" altLang="ko-KR" sz="700" dirty="0" smtClean="0"/>
              <a:t>II</a:t>
            </a:r>
          </a:p>
          <a:p>
            <a:r>
              <a:rPr lang="ko-KR" altLang="en-US" sz="700" dirty="0" smtClean="0"/>
              <a:t>   </a:t>
            </a:r>
            <a:r>
              <a:rPr lang="en-US" altLang="ko-KR" sz="700" dirty="0" smtClean="0"/>
              <a:t>(</a:t>
            </a:r>
            <a:r>
              <a:rPr lang="ko-KR" altLang="en-US" sz="700" dirty="0" smtClean="0"/>
              <a:t>거래처별여신한도설정법</a:t>
            </a:r>
            <a:r>
              <a:rPr lang="en-US" altLang="ko-KR" sz="700" dirty="0" smtClean="0"/>
              <a:t>)</a:t>
            </a:r>
            <a:endParaRPr lang="en-US" altLang="ko-KR" sz="700" dirty="0"/>
          </a:p>
          <a:p>
            <a:r>
              <a:rPr lang="en-US" altLang="ko-KR" sz="700" dirty="0"/>
              <a:t>       -</a:t>
            </a:r>
            <a:r>
              <a:rPr lang="ko-KR" altLang="en-US" sz="700" dirty="0"/>
              <a:t>타사한도액의 </a:t>
            </a:r>
            <a:r>
              <a:rPr lang="ko-KR" altLang="en-US" sz="700" dirty="0" err="1"/>
              <a:t>준용법</a:t>
            </a:r>
            <a:endParaRPr lang="en-US" altLang="ko-KR" sz="700" dirty="0"/>
          </a:p>
          <a:p>
            <a:r>
              <a:rPr lang="en-US" altLang="ko-KR" sz="700" dirty="0"/>
              <a:t>       -</a:t>
            </a:r>
            <a:r>
              <a:rPr lang="ko-KR" altLang="en-US" sz="700" dirty="0" err="1"/>
              <a:t>과거총이익액의</a:t>
            </a:r>
            <a:r>
              <a:rPr lang="ko-KR" altLang="en-US" sz="700" dirty="0"/>
              <a:t> 실적이용법</a:t>
            </a:r>
            <a:endParaRPr lang="en-US" altLang="ko-KR" sz="700" dirty="0"/>
          </a:p>
          <a:p>
            <a:r>
              <a:rPr lang="en-US" altLang="ko-KR" sz="700" dirty="0"/>
              <a:t>       -</a:t>
            </a:r>
            <a:r>
              <a:rPr lang="ko-KR" altLang="en-US" sz="700" dirty="0"/>
              <a:t>매출액예측에 의한 방법</a:t>
            </a:r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700" dirty="0"/>
              <a:t>4. </a:t>
            </a:r>
            <a:r>
              <a:rPr lang="ko-KR" altLang="en-US" sz="700" dirty="0"/>
              <a:t>신용능력을 </a:t>
            </a:r>
            <a:r>
              <a:rPr lang="ko-KR" altLang="en-US" sz="700" dirty="0" err="1"/>
              <a:t>평가하기위한</a:t>
            </a:r>
            <a:r>
              <a:rPr lang="ko-KR" altLang="en-US" sz="700" dirty="0"/>
              <a:t> 경영지표</a:t>
            </a:r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700" dirty="0"/>
              <a:t>5. </a:t>
            </a:r>
            <a:r>
              <a:rPr lang="ko-KR" altLang="en-US" sz="700" dirty="0"/>
              <a:t>대금회수   </a:t>
            </a:r>
            <a:r>
              <a:rPr lang="en-US" altLang="ko-KR" sz="700" dirty="0"/>
              <a:t>1.</a:t>
            </a:r>
            <a:r>
              <a:rPr lang="ko-KR" altLang="en-US" sz="700" dirty="0"/>
              <a:t>회수율</a:t>
            </a:r>
            <a:endParaRPr lang="en-US" altLang="ko-KR" sz="700" dirty="0"/>
          </a:p>
          <a:p>
            <a:r>
              <a:rPr lang="en-US" altLang="ko-KR" sz="700" dirty="0"/>
              <a:t>                  2.</a:t>
            </a:r>
            <a:r>
              <a:rPr lang="ko-KR" altLang="en-US" sz="700" dirty="0" smtClean="0"/>
              <a:t>회수기간 </a:t>
            </a:r>
            <a:endParaRPr lang="en-US" altLang="ko-KR" sz="700" dirty="0"/>
          </a:p>
        </p:txBody>
      </p:sp>
      <p:cxnSp>
        <p:nvCxnSpPr>
          <p:cNvPr id="237" name="꺾인 연결선 236"/>
          <p:cNvCxnSpPr>
            <a:stCxn id="79" idx="2"/>
            <a:endCxn id="103" idx="1"/>
          </p:cNvCxnSpPr>
          <p:nvPr/>
        </p:nvCxnSpPr>
        <p:spPr>
          <a:xfrm rot="5400000">
            <a:off x="205848" y="4892714"/>
            <a:ext cx="974549" cy="495393"/>
          </a:xfrm>
          <a:prstGeom prst="bentConnector4">
            <a:avLst>
              <a:gd name="adj1" fmla="val 15028"/>
              <a:gd name="adj2" fmla="val 1461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왼쪽 중괄호 121"/>
          <p:cNvSpPr/>
          <p:nvPr/>
        </p:nvSpPr>
        <p:spPr>
          <a:xfrm>
            <a:off x="4342411" y="1059830"/>
            <a:ext cx="91347" cy="208930"/>
          </a:xfrm>
          <a:prstGeom prst="leftBrace">
            <a:avLst/>
          </a:prstGeom>
          <a:ln w="3175">
            <a:solidFill>
              <a:srgbClr val="090E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123" name="TextBox 122"/>
          <p:cNvSpPr txBox="1"/>
          <p:nvPr/>
        </p:nvSpPr>
        <p:spPr>
          <a:xfrm>
            <a:off x="4421325" y="1024031"/>
            <a:ext cx="1380586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전통적시각</a:t>
            </a:r>
            <a:r>
              <a:rPr lang="en-US" altLang="ko-KR" sz="700" dirty="0"/>
              <a:t>/</a:t>
            </a:r>
            <a:r>
              <a:rPr lang="ko-KR" altLang="en-US" sz="700" dirty="0" err="1"/>
              <a:t>현대적시각</a:t>
            </a:r>
            <a:endParaRPr lang="en-US" altLang="ko-KR" sz="700" dirty="0"/>
          </a:p>
          <a:p>
            <a:r>
              <a:rPr lang="en-US" altLang="ko-KR" sz="700" dirty="0"/>
              <a:t>5R</a:t>
            </a:r>
          </a:p>
        </p:txBody>
      </p:sp>
      <p:sp>
        <p:nvSpPr>
          <p:cNvPr id="125" name="왼쪽 중괄호 124"/>
          <p:cNvSpPr/>
          <p:nvPr/>
        </p:nvSpPr>
        <p:spPr>
          <a:xfrm>
            <a:off x="4283968" y="1684569"/>
            <a:ext cx="91347" cy="870462"/>
          </a:xfrm>
          <a:prstGeom prst="leftBrace">
            <a:avLst/>
          </a:prstGeom>
          <a:ln w="3175">
            <a:solidFill>
              <a:srgbClr val="090E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4308536" y="1639833"/>
            <a:ext cx="1631616" cy="95410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1.</a:t>
            </a:r>
            <a:r>
              <a:rPr lang="ko-KR" altLang="en-US" sz="700" dirty="0"/>
              <a:t>자체생산과 외주생산의 결정</a:t>
            </a:r>
            <a:endParaRPr lang="en-US" altLang="ko-KR" sz="700" dirty="0"/>
          </a:p>
          <a:p>
            <a:r>
              <a:rPr lang="en-US" altLang="ko-KR" sz="700" dirty="0"/>
              <a:t>   (</a:t>
            </a:r>
            <a:r>
              <a:rPr lang="ko-KR" altLang="en-US" sz="700" dirty="0" err="1"/>
              <a:t>어떨때는</a:t>
            </a:r>
            <a:r>
              <a:rPr lang="ko-KR" altLang="en-US" sz="700" dirty="0"/>
              <a:t> 자체</a:t>
            </a:r>
            <a:r>
              <a:rPr lang="en-US" altLang="ko-KR" sz="700" dirty="0"/>
              <a:t>, </a:t>
            </a:r>
            <a:r>
              <a:rPr lang="ko-KR" altLang="en-US" sz="700" dirty="0" err="1"/>
              <a:t>어떨때는</a:t>
            </a:r>
            <a:r>
              <a:rPr lang="ko-KR" altLang="en-US" sz="700" dirty="0"/>
              <a:t> 외주</a:t>
            </a:r>
            <a:r>
              <a:rPr lang="en-US" altLang="ko-KR" sz="700" dirty="0"/>
              <a:t>?)</a:t>
            </a:r>
          </a:p>
          <a:p>
            <a:endParaRPr lang="en-US" altLang="ko-KR" sz="700" dirty="0"/>
          </a:p>
          <a:p>
            <a:r>
              <a:rPr lang="en-US" altLang="ko-KR" sz="700" dirty="0"/>
              <a:t>2.</a:t>
            </a:r>
            <a:r>
              <a:rPr lang="ko-KR" altLang="en-US" sz="700" dirty="0"/>
              <a:t>집중구매와 분산구매의 결정</a:t>
            </a:r>
            <a:endParaRPr lang="en-US" altLang="ko-KR" sz="700" dirty="0"/>
          </a:p>
          <a:p>
            <a:r>
              <a:rPr lang="en-US" altLang="ko-KR" sz="700" dirty="0"/>
              <a:t>   (</a:t>
            </a:r>
            <a:r>
              <a:rPr lang="ko-KR" altLang="en-US" sz="700" dirty="0"/>
              <a:t>장점</a:t>
            </a:r>
            <a:r>
              <a:rPr lang="en-US" altLang="ko-KR" sz="700" dirty="0"/>
              <a:t>,</a:t>
            </a:r>
            <a:r>
              <a:rPr lang="ko-KR" altLang="en-US" sz="700" dirty="0"/>
              <a:t>단점</a:t>
            </a:r>
            <a:r>
              <a:rPr lang="en-US" altLang="ko-KR" sz="700" dirty="0"/>
              <a:t>)</a:t>
            </a:r>
          </a:p>
          <a:p>
            <a:endParaRPr lang="en-US" altLang="ko-KR" sz="700" dirty="0"/>
          </a:p>
          <a:p>
            <a:r>
              <a:rPr lang="en-US" altLang="ko-KR" sz="700" dirty="0"/>
              <a:t>3. </a:t>
            </a:r>
            <a:r>
              <a:rPr lang="ko-KR" altLang="en-US" sz="700" dirty="0"/>
              <a:t>구매방법</a:t>
            </a:r>
            <a:endParaRPr lang="en-US" altLang="ko-KR" sz="700" dirty="0"/>
          </a:p>
          <a:p>
            <a:r>
              <a:rPr lang="en-US" altLang="ko-KR" sz="700" dirty="0"/>
              <a:t>(</a:t>
            </a:r>
            <a:r>
              <a:rPr lang="ko-KR" altLang="en-US" sz="700" dirty="0"/>
              <a:t>수시</a:t>
            </a:r>
            <a:r>
              <a:rPr lang="en-US" altLang="ko-KR" sz="700" dirty="0"/>
              <a:t>/</a:t>
            </a:r>
            <a:r>
              <a:rPr lang="ko-KR" altLang="en-US" sz="700" dirty="0"/>
              <a:t>예측</a:t>
            </a:r>
            <a:r>
              <a:rPr lang="en-US" altLang="ko-KR" sz="700" dirty="0"/>
              <a:t>/</a:t>
            </a:r>
            <a:r>
              <a:rPr lang="ko-KR" altLang="en-US" sz="700" dirty="0"/>
              <a:t>투기</a:t>
            </a:r>
            <a:r>
              <a:rPr lang="en-US" altLang="ko-KR" sz="700" dirty="0"/>
              <a:t>/</a:t>
            </a:r>
            <a:r>
              <a:rPr lang="ko-KR" altLang="en-US" sz="700" dirty="0"/>
              <a:t>장기계약</a:t>
            </a:r>
            <a:r>
              <a:rPr lang="en-US" altLang="ko-KR" sz="700" dirty="0"/>
              <a:t>/</a:t>
            </a:r>
            <a:r>
              <a:rPr lang="ko-KR" altLang="en-US" sz="700" dirty="0"/>
              <a:t>일괄 구매</a:t>
            </a:r>
            <a:r>
              <a:rPr lang="en-US" altLang="ko-KR" sz="700" dirty="0"/>
              <a:t>)</a:t>
            </a:r>
          </a:p>
        </p:txBody>
      </p:sp>
      <p:sp>
        <p:nvSpPr>
          <p:cNvPr id="129" name="왼쪽 중괄호 128"/>
          <p:cNvSpPr/>
          <p:nvPr/>
        </p:nvSpPr>
        <p:spPr>
          <a:xfrm>
            <a:off x="3203848" y="3137857"/>
            <a:ext cx="121156" cy="2893998"/>
          </a:xfrm>
          <a:prstGeom prst="leftBrace">
            <a:avLst/>
          </a:prstGeom>
          <a:ln w="3175">
            <a:solidFill>
              <a:srgbClr val="090E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3282761" y="3102059"/>
            <a:ext cx="2519149" cy="30008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1.</a:t>
            </a:r>
            <a:r>
              <a:rPr lang="ko-KR" altLang="en-US" sz="700" dirty="0"/>
              <a:t>시장조사</a:t>
            </a:r>
            <a:r>
              <a:rPr lang="en-US" altLang="ko-KR" sz="700" dirty="0"/>
              <a:t>-</a:t>
            </a:r>
            <a:r>
              <a:rPr lang="ko-KR" altLang="en-US" sz="700" dirty="0"/>
              <a:t>직접조사</a:t>
            </a:r>
            <a:r>
              <a:rPr lang="en-US" altLang="ko-KR" sz="700" dirty="0"/>
              <a:t>,</a:t>
            </a:r>
            <a:r>
              <a:rPr lang="ko-KR" altLang="en-US" sz="700" dirty="0"/>
              <a:t>간접조사</a:t>
            </a:r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700" dirty="0"/>
              <a:t>2.</a:t>
            </a:r>
            <a:r>
              <a:rPr lang="ko-KR" altLang="en-US" sz="700" dirty="0"/>
              <a:t>원가분석</a:t>
            </a:r>
            <a:r>
              <a:rPr lang="en-US" altLang="ko-KR" sz="700" dirty="0"/>
              <a:t>-</a:t>
            </a:r>
            <a:r>
              <a:rPr lang="ko-KR" altLang="en-US" sz="700" dirty="0"/>
              <a:t>원가의 </a:t>
            </a:r>
            <a:r>
              <a:rPr lang="en-US" altLang="ko-KR" sz="700" dirty="0"/>
              <a:t>3</a:t>
            </a:r>
            <a:r>
              <a:rPr lang="ko-KR" altLang="en-US" sz="700" dirty="0"/>
              <a:t>요소</a:t>
            </a:r>
            <a:r>
              <a:rPr lang="en-US" altLang="ko-KR" sz="700" dirty="0"/>
              <a:t>, </a:t>
            </a:r>
            <a:r>
              <a:rPr lang="ko-KR" altLang="en-US" sz="700" dirty="0"/>
              <a:t>계산식</a:t>
            </a:r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700" dirty="0"/>
              <a:t>3. </a:t>
            </a:r>
            <a:r>
              <a:rPr lang="ko-KR" altLang="en-US" sz="700" dirty="0"/>
              <a:t>원가분류</a:t>
            </a:r>
            <a:r>
              <a:rPr lang="en-US" altLang="ko-KR" sz="700" dirty="0"/>
              <a:t>-</a:t>
            </a:r>
            <a:r>
              <a:rPr lang="ko-KR" altLang="en-US" sz="700" dirty="0"/>
              <a:t>표준원가</a:t>
            </a:r>
            <a:r>
              <a:rPr lang="en-US" altLang="ko-KR" sz="700" dirty="0"/>
              <a:t>/</a:t>
            </a:r>
            <a:r>
              <a:rPr lang="ko-KR" altLang="en-US" sz="700" dirty="0"/>
              <a:t>예정원가</a:t>
            </a:r>
            <a:r>
              <a:rPr lang="en-US" altLang="ko-KR" sz="700" dirty="0"/>
              <a:t>/</a:t>
            </a:r>
            <a:r>
              <a:rPr lang="ko-KR" altLang="en-US" sz="700" dirty="0"/>
              <a:t>실제원가</a:t>
            </a:r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700" dirty="0"/>
              <a:t>4.</a:t>
            </a:r>
            <a:r>
              <a:rPr lang="ko-KR" altLang="en-US" sz="700" dirty="0"/>
              <a:t>구매가격결정방식</a:t>
            </a:r>
            <a:endParaRPr lang="en-US" altLang="ko-KR" sz="700" dirty="0"/>
          </a:p>
          <a:p>
            <a:r>
              <a:rPr lang="en-US" altLang="ko-KR" sz="700" dirty="0"/>
              <a:t>                   </a:t>
            </a:r>
          </a:p>
          <a:p>
            <a:r>
              <a:rPr lang="en-US" altLang="ko-KR" sz="700" dirty="0"/>
              <a:t>       </a:t>
            </a:r>
            <a:r>
              <a:rPr lang="ko-KR" altLang="en-US" sz="700" dirty="0"/>
              <a:t>①비용중심적 가격결정</a:t>
            </a:r>
            <a:r>
              <a:rPr lang="en-US" altLang="ko-KR" sz="700" dirty="0"/>
              <a:t>-4</a:t>
            </a:r>
            <a:r>
              <a:rPr lang="ko-KR" altLang="en-US" sz="700" dirty="0"/>
              <a:t>가지</a:t>
            </a:r>
            <a:endParaRPr lang="en-US" altLang="ko-KR" sz="700" dirty="0"/>
          </a:p>
          <a:p>
            <a:r>
              <a:rPr lang="en-US" altLang="ko-KR" sz="700" dirty="0"/>
              <a:t>       </a:t>
            </a:r>
            <a:r>
              <a:rPr lang="ko-KR" altLang="en-US" sz="700" dirty="0"/>
              <a:t>②구매자 중심적 가격결정</a:t>
            </a:r>
            <a:r>
              <a:rPr lang="en-US" altLang="ko-KR" sz="700" dirty="0"/>
              <a:t>-2</a:t>
            </a:r>
            <a:r>
              <a:rPr lang="ko-KR" altLang="en-US" sz="700" dirty="0"/>
              <a:t>가지</a:t>
            </a:r>
            <a:endParaRPr lang="en-US" altLang="ko-KR" sz="700" dirty="0"/>
          </a:p>
          <a:p>
            <a:r>
              <a:rPr lang="en-US" altLang="ko-KR" sz="700" dirty="0"/>
              <a:t>       </a:t>
            </a:r>
            <a:r>
              <a:rPr lang="ko-KR" altLang="en-US" sz="700" dirty="0"/>
              <a:t>③경쟁자중심적 가격결정</a:t>
            </a:r>
            <a:r>
              <a:rPr lang="en-US" altLang="ko-KR" sz="700" dirty="0"/>
              <a:t>-2</a:t>
            </a:r>
            <a:r>
              <a:rPr lang="ko-KR" altLang="en-US" sz="700" dirty="0"/>
              <a:t>가지</a:t>
            </a:r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700" dirty="0"/>
              <a:t>5.</a:t>
            </a:r>
            <a:r>
              <a:rPr lang="ko-KR" altLang="en-US" sz="700" dirty="0"/>
              <a:t>구매가격유형</a:t>
            </a:r>
            <a:r>
              <a:rPr lang="en-US" altLang="ko-KR" sz="700" dirty="0"/>
              <a:t>(</a:t>
            </a:r>
            <a:r>
              <a:rPr lang="ko-KR" altLang="en-US" sz="700" dirty="0"/>
              <a:t>시중</a:t>
            </a:r>
            <a:r>
              <a:rPr lang="en-US" altLang="ko-KR" sz="700" dirty="0"/>
              <a:t>(</a:t>
            </a:r>
            <a:r>
              <a:rPr lang="ko-KR" altLang="en-US" sz="700" dirty="0"/>
              <a:t>시장</a:t>
            </a:r>
            <a:r>
              <a:rPr lang="en-US" altLang="ko-KR" sz="700" dirty="0"/>
              <a:t>)/</a:t>
            </a:r>
            <a:r>
              <a:rPr lang="ko-KR" altLang="en-US" sz="700" dirty="0"/>
              <a:t>개정</a:t>
            </a:r>
            <a:r>
              <a:rPr lang="en-US" altLang="ko-KR" sz="700" dirty="0"/>
              <a:t>/</a:t>
            </a:r>
            <a:r>
              <a:rPr lang="ko-KR" altLang="en-US" sz="700" dirty="0"/>
              <a:t>정가</a:t>
            </a:r>
            <a:r>
              <a:rPr lang="en-US" altLang="ko-KR" sz="700" dirty="0"/>
              <a:t>/</a:t>
            </a:r>
            <a:r>
              <a:rPr lang="ko-KR" altLang="en-US" sz="700" dirty="0"/>
              <a:t>협정</a:t>
            </a:r>
            <a:r>
              <a:rPr lang="en-US" altLang="ko-KR" sz="700" dirty="0"/>
              <a:t>/</a:t>
            </a:r>
            <a:r>
              <a:rPr lang="ko-KR" altLang="en-US" sz="700" dirty="0"/>
              <a:t>교섭가격</a:t>
            </a:r>
            <a:r>
              <a:rPr lang="en-US" altLang="ko-KR" sz="700" dirty="0"/>
              <a:t>)</a:t>
            </a:r>
          </a:p>
          <a:p>
            <a:endParaRPr lang="en-US" altLang="ko-KR" sz="700" dirty="0"/>
          </a:p>
          <a:p>
            <a:r>
              <a:rPr lang="en-US" altLang="ko-KR" sz="700" dirty="0"/>
              <a:t>6.</a:t>
            </a:r>
            <a:r>
              <a:rPr lang="ko-KR" altLang="en-US" sz="700" dirty="0"/>
              <a:t>가격할인방식</a:t>
            </a:r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700" dirty="0"/>
              <a:t>    </a:t>
            </a:r>
            <a:r>
              <a:rPr lang="ko-KR" altLang="en-US" sz="700" dirty="0"/>
              <a:t>①현금할인방식</a:t>
            </a:r>
            <a:endParaRPr lang="en-US" altLang="ko-KR" sz="700" dirty="0"/>
          </a:p>
          <a:p>
            <a:r>
              <a:rPr lang="en-US" altLang="ko-KR" sz="700" dirty="0"/>
              <a:t>         -</a:t>
            </a:r>
            <a:r>
              <a:rPr lang="ko-KR" altLang="en-US" sz="700" dirty="0" err="1"/>
              <a:t>선일부</a:t>
            </a:r>
            <a:r>
              <a:rPr lang="en-US" altLang="ko-KR" sz="700" dirty="0"/>
              <a:t>/</a:t>
            </a:r>
            <a:r>
              <a:rPr lang="ko-KR" altLang="en-US" sz="700" dirty="0" err="1"/>
              <a:t>특인기간</a:t>
            </a:r>
            <a:r>
              <a:rPr lang="en-US" altLang="ko-KR" sz="700" dirty="0"/>
              <a:t>/</a:t>
            </a:r>
            <a:r>
              <a:rPr lang="ko-KR" altLang="en-US" sz="700" dirty="0" err="1"/>
              <a:t>구매당월락</a:t>
            </a:r>
            <a:r>
              <a:rPr lang="en-US" altLang="ko-KR" sz="700" dirty="0"/>
              <a:t>/</a:t>
            </a:r>
            <a:r>
              <a:rPr lang="ko-KR" altLang="en-US" sz="700" dirty="0" err="1"/>
              <a:t>수취일기준</a:t>
            </a:r>
            <a:r>
              <a:rPr lang="en-US" altLang="ko-KR" sz="700" dirty="0"/>
              <a:t>/</a:t>
            </a:r>
            <a:r>
              <a:rPr lang="ko-KR" altLang="en-US" sz="700" dirty="0"/>
              <a:t>선불기일</a:t>
            </a:r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700" dirty="0"/>
              <a:t>     </a:t>
            </a:r>
            <a:r>
              <a:rPr lang="ko-KR" altLang="en-US" sz="700" dirty="0"/>
              <a:t>②수량할인방식</a:t>
            </a:r>
            <a:endParaRPr lang="en-US" altLang="ko-KR" sz="700" dirty="0"/>
          </a:p>
          <a:p>
            <a:r>
              <a:rPr lang="en-US" altLang="ko-KR" sz="700" dirty="0"/>
              <a:t>         -</a:t>
            </a:r>
            <a:r>
              <a:rPr lang="ko-KR" altLang="en-US" sz="700" dirty="0"/>
              <a:t>비누적</a:t>
            </a:r>
            <a:r>
              <a:rPr lang="en-US" altLang="ko-KR" sz="700" dirty="0"/>
              <a:t>,</a:t>
            </a:r>
            <a:r>
              <a:rPr lang="ko-KR" altLang="en-US" sz="700" dirty="0"/>
              <a:t>누적</a:t>
            </a:r>
            <a:r>
              <a:rPr lang="en-US" altLang="ko-KR" sz="700" dirty="0"/>
              <a:t>/</a:t>
            </a:r>
            <a:r>
              <a:rPr lang="ko-KR" altLang="en-US" sz="700" dirty="0"/>
              <a:t>품목별</a:t>
            </a:r>
            <a:r>
              <a:rPr lang="en-US" altLang="ko-KR" sz="700" dirty="0"/>
              <a:t>,</a:t>
            </a:r>
            <a:r>
              <a:rPr lang="ko-KR" altLang="en-US" sz="700" dirty="0"/>
              <a:t>총합적</a:t>
            </a:r>
            <a:r>
              <a:rPr lang="en-US" altLang="ko-KR" sz="700" dirty="0"/>
              <a:t>/</a:t>
            </a:r>
            <a:r>
              <a:rPr lang="ko-KR" altLang="en-US" sz="700" dirty="0"/>
              <a:t>판매금액</a:t>
            </a:r>
            <a:r>
              <a:rPr lang="en-US" altLang="ko-KR" sz="700" dirty="0"/>
              <a:t>,</a:t>
            </a:r>
            <a:r>
              <a:rPr lang="ko-KR" altLang="en-US" sz="700" dirty="0"/>
              <a:t>판매수량</a:t>
            </a:r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700" dirty="0"/>
              <a:t>7. </a:t>
            </a:r>
            <a:r>
              <a:rPr lang="ko-KR" altLang="en-US" sz="700" dirty="0"/>
              <a:t>공급자선정</a:t>
            </a:r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700" dirty="0"/>
              <a:t>     </a:t>
            </a:r>
            <a:r>
              <a:rPr lang="ko-KR" altLang="en-US" sz="700" dirty="0"/>
              <a:t>①평정방식</a:t>
            </a:r>
            <a:endParaRPr lang="en-US" altLang="ko-KR" sz="700" dirty="0"/>
          </a:p>
          <a:p>
            <a:r>
              <a:rPr lang="en-US" altLang="ko-KR" sz="700" dirty="0"/>
              <a:t>    </a:t>
            </a:r>
          </a:p>
          <a:p>
            <a:r>
              <a:rPr lang="en-US" altLang="ko-KR" sz="700" dirty="0"/>
              <a:t>     </a:t>
            </a:r>
            <a:r>
              <a:rPr lang="ko-KR" altLang="en-US" sz="700" dirty="0"/>
              <a:t>②경쟁방식 </a:t>
            </a:r>
            <a:r>
              <a:rPr lang="en-US" altLang="ko-KR" sz="700" dirty="0"/>
              <a:t>(</a:t>
            </a:r>
            <a:r>
              <a:rPr lang="ko-KR" altLang="en-US" sz="700" dirty="0"/>
              <a:t>일반</a:t>
            </a:r>
            <a:r>
              <a:rPr lang="en-US" altLang="ko-KR" sz="700" dirty="0"/>
              <a:t>/</a:t>
            </a:r>
            <a:r>
              <a:rPr lang="ko-KR" altLang="en-US" sz="700" dirty="0"/>
              <a:t>지명</a:t>
            </a:r>
            <a:r>
              <a:rPr lang="en-US" altLang="ko-KR" sz="700" dirty="0"/>
              <a:t>/</a:t>
            </a:r>
            <a:r>
              <a:rPr lang="ko-KR" altLang="en-US" sz="700" dirty="0"/>
              <a:t>제한</a:t>
            </a:r>
            <a:r>
              <a:rPr lang="en-US" altLang="ko-KR" sz="700" dirty="0"/>
              <a:t>/</a:t>
            </a:r>
            <a:r>
              <a:rPr lang="ko-KR" altLang="en-US" sz="700" dirty="0"/>
              <a:t>수의 계약</a:t>
            </a:r>
            <a:r>
              <a:rPr lang="en-US" altLang="ko-KR" sz="700" dirty="0"/>
              <a:t>)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64560" y="1594666"/>
            <a:ext cx="1380586" cy="20005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비용</a:t>
            </a:r>
            <a:r>
              <a:rPr lang="en-US" altLang="ko-KR" sz="700" dirty="0"/>
              <a:t>/</a:t>
            </a:r>
            <a:r>
              <a:rPr lang="ko-KR" altLang="en-US" sz="700" dirty="0"/>
              <a:t>품질</a:t>
            </a:r>
            <a:r>
              <a:rPr lang="en-US" altLang="ko-KR" sz="700" dirty="0"/>
              <a:t>/</a:t>
            </a:r>
            <a:r>
              <a:rPr lang="ko-KR" altLang="en-US" sz="700" dirty="0"/>
              <a:t>유연성</a:t>
            </a:r>
            <a:r>
              <a:rPr lang="en-US" altLang="ko-KR" sz="700" dirty="0"/>
              <a:t>/</a:t>
            </a:r>
            <a:r>
              <a:rPr lang="ko-KR" altLang="en-US" sz="700" dirty="0"/>
              <a:t>시간</a:t>
            </a:r>
            <a:endParaRPr lang="en-US" altLang="ko-KR" sz="7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156176" y="2004809"/>
            <a:ext cx="2010066" cy="20005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5</a:t>
            </a:r>
            <a:r>
              <a:rPr lang="ko-KR" altLang="en-US" sz="700" dirty="0"/>
              <a:t>단계</a:t>
            </a:r>
            <a:r>
              <a:rPr lang="en-US" altLang="ko-KR" sz="700" dirty="0"/>
              <a:t>:</a:t>
            </a:r>
            <a:r>
              <a:rPr lang="ko-KR" altLang="en-US" sz="700" dirty="0"/>
              <a:t>계획</a:t>
            </a:r>
            <a:r>
              <a:rPr lang="en-US" altLang="ko-KR" sz="700" dirty="0"/>
              <a:t>-</a:t>
            </a:r>
            <a:r>
              <a:rPr lang="ko-KR" altLang="en-US" sz="700" dirty="0"/>
              <a:t>조달</a:t>
            </a:r>
            <a:r>
              <a:rPr lang="en-US" altLang="ko-KR" sz="700" dirty="0"/>
              <a:t>-</a:t>
            </a:r>
            <a:r>
              <a:rPr lang="ko-KR" altLang="en-US" sz="700" dirty="0"/>
              <a:t>생산</a:t>
            </a:r>
            <a:r>
              <a:rPr lang="en-US" altLang="ko-KR" sz="700" dirty="0"/>
              <a:t>-</a:t>
            </a:r>
            <a:r>
              <a:rPr lang="ko-KR" altLang="en-US" sz="700" dirty="0"/>
              <a:t>배송</a:t>
            </a:r>
            <a:r>
              <a:rPr lang="en-US" altLang="ko-KR" sz="700" dirty="0"/>
              <a:t>-</a:t>
            </a:r>
            <a:r>
              <a:rPr lang="ko-KR" altLang="en-US" sz="700" dirty="0"/>
              <a:t>반품</a:t>
            </a:r>
            <a:endParaRPr lang="en-US" altLang="ko-KR" sz="700" dirty="0"/>
          </a:p>
        </p:txBody>
      </p:sp>
      <p:sp>
        <p:nvSpPr>
          <p:cNvPr id="135" name="TextBox 134"/>
          <p:cNvSpPr txBox="1"/>
          <p:nvPr/>
        </p:nvSpPr>
        <p:spPr>
          <a:xfrm>
            <a:off x="6162334" y="2436857"/>
            <a:ext cx="2730146" cy="20005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물류의 목표</a:t>
            </a:r>
            <a:r>
              <a:rPr lang="en-US" altLang="ko-KR" sz="700" dirty="0"/>
              <a:t>: </a:t>
            </a:r>
            <a:r>
              <a:rPr lang="ko-KR" altLang="en-US" sz="700" dirty="0"/>
              <a:t>비용절감 </a:t>
            </a:r>
            <a:r>
              <a:rPr lang="en-US" altLang="ko-KR" sz="700" dirty="0"/>
              <a:t>,</a:t>
            </a:r>
            <a:r>
              <a:rPr lang="ko-KR" altLang="en-US" sz="700" dirty="0"/>
              <a:t>고객서비스향상 </a:t>
            </a:r>
            <a:r>
              <a:rPr lang="en-US" altLang="ko-KR" sz="700" dirty="0"/>
              <a:t>(</a:t>
            </a:r>
            <a:r>
              <a:rPr lang="ko-KR" altLang="en-US" sz="700" dirty="0" err="1"/>
              <a:t>거점최적화하는</a:t>
            </a:r>
            <a:r>
              <a:rPr lang="ko-KR" altLang="en-US" sz="700" dirty="0"/>
              <a:t> 이유</a:t>
            </a:r>
            <a:r>
              <a:rPr lang="en-US" altLang="ko-KR" sz="700" dirty="0"/>
              <a:t>)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234342" y="2580873"/>
            <a:ext cx="2410384" cy="4154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/>
              <a:t>비용 </a:t>
            </a:r>
            <a:r>
              <a:rPr lang="en-US" altLang="ko-KR" sz="700" dirty="0"/>
              <a:t>: </a:t>
            </a:r>
            <a:r>
              <a:rPr lang="ko-KR" altLang="en-US" sz="700" dirty="0"/>
              <a:t>재고비용</a:t>
            </a:r>
            <a:r>
              <a:rPr lang="en-US" altLang="ko-KR" sz="700" dirty="0"/>
              <a:t>/</a:t>
            </a:r>
            <a:r>
              <a:rPr lang="ko-KR" altLang="en-US" sz="700" dirty="0"/>
              <a:t>고정투자비용</a:t>
            </a:r>
            <a:r>
              <a:rPr lang="en-US" altLang="ko-KR" sz="700" dirty="0"/>
              <a:t>/</a:t>
            </a:r>
            <a:r>
              <a:rPr lang="ko-KR" altLang="en-US" sz="700" dirty="0"/>
              <a:t>변동운영비용</a:t>
            </a:r>
            <a:r>
              <a:rPr lang="en-US" altLang="ko-KR" sz="700" dirty="0"/>
              <a:t>/</a:t>
            </a:r>
            <a:r>
              <a:rPr lang="ko-KR" altLang="en-US" sz="700" dirty="0"/>
              <a:t>수송비용</a:t>
            </a:r>
            <a:endParaRPr lang="en-US" altLang="ko-KR" sz="700" dirty="0"/>
          </a:p>
          <a:p>
            <a:pPr>
              <a:lnSpc>
                <a:spcPct val="150000"/>
              </a:lnSpc>
            </a:pPr>
            <a:r>
              <a:rPr lang="ko-KR" altLang="en-US" sz="700" dirty="0"/>
              <a:t>거점운영방식 </a:t>
            </a:r>
            <a:r>
              <a:rPr lang="en-US" altLang="ko-KR" sz="700" dirty="0"/>
              <a:t>: 6</a:t>
            </a:r>
            <a:r>
              <a:rPr lang="ko-KR" altLang="en-US" sz="700" dirty="0"/>
              <a:t>가지</a:t>
            </a:r>
            <a:r>
              <a:rPr lang="en-US" altLang="ko-KR" sz="700" dirty="0"/>
              <a:t>(</a:t>
            </a:r>
            <a:r>
              <a:rPr lang="ko-KR" altLang="en-US" sz="700" dirty="0"/>
              <a:t>특히</a:t>
            </a:r>
            <a:r>
              <a:rPr lang="en-US" altLang="ko-KR" sz="700" dirty="0"/>
              <a:t>, VMI, </a:t>
            </a:r>
            <a:r>
              <a:rPr lang="ko-KR" altLang="en-US" sz="700" dirty="0"/>
              <a:t>크로스도킹</a:t>
            </a:r>
            <a:r>
              <a:rPr lang="en-US" altLang="ko-KR" sz="700" dirty="0"/>
              <a:t>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61063" y="4210055"/>
            <a:ext cx="492444" cy="184666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 smtClean="0"/>
              <a:t>예정통보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105263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607</Words>
  <Application>Microsoft Office PowerPoint</Application>
  <PresentationFormat>화면 슬라이드 쇼(4:3)</PresentationFormat>
  <Paragraphs>131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74</cp:revision>
  <cp:lastPrinted>2021-03-16T07:19:53Z</cp:lastPrinted>
  <dcterms:created xsi:type="dcterms:W3CDTF">2019-07-15T03:17:13Z</dcterms:created>
  <dcterms:modified xsi:type="dcterms:W3CDTF">2024-06-19T06:18:00Z</dcterms:modified>
</cp:coreProperties>
</file>