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13"/>
  </p:notesMasterIdLst>
  <p:sldIdLst>
    <p:sldId id="257" r:id="rId3"/>
    <p:sldId id="261" r:id="rId4"/>
    <p:sldId id="280" r:id="rId5"/>
    <p:sldId id="274" r:id="rId6"/>
    <p:sldId id="275" r:id="rId7"/>
    <p:sldId id="393" r:id="rId8"/>
    <p:sldId id="388" r:id="rId9"/>
    <p:sldId id="272" r:id="rId10"/>
    <p:sldId id="284" r:id="rId11"/>
    <p:sldId id="390" r:id="rId1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6275" autoAdjust="0"/>
  </p:normalViewPr>
  <p:slideViewPr>
    <p:cSldViewPr snapToGrid="0">
      <p:cViewPr varScale="1">
        <p:scale>
          <a:sx n="79" d="100"/>
          <a:sy n="79" d="100"/>
        </p:scale>
        <p:origin x="108" y="8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EB2E719E-A78F-4358-B527-FE20E9758EC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4125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654" y="4822624"/>
            <a:ext cx="5512444" cy="3945928"/>
          </a:xfrm>
          <a:prstGeom prst="rect">
            <a:avLst/>
          </a:prstGeom>
        </p:spPr>
        <p:txBody>
          <a:bodyPr vert="horz" lIns="92464" tIns="46232" rIns="92464" bIns="46232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32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E37127F-CD70-4472-8CAE-A0B10E57E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4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7127F-CD70-4472-8CAE-A0B10E57E8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8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7127F-CD70-4472-8CAE-A0B10E57E8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3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7127F-CD70-4472-8CAE-A0B10E57E8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4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7127F-CD70-4472-8CAE-A0B10E57E8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4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7127F-CD70-4472-8CAE-A0B10E57E8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05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3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4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9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8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5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3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8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9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22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0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52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9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99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27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25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4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3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B1A4-1DAA-45FB-B3F0-820FA2911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E309-FB06-46B2-8823-5E8D482F4FD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30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9" y="3709358"/>
            <a:ext cx="2373727" cy="2680915"/>
          </a:xfrm>
          <a:prstGeom prst="rect">
            <a:avLst/>
          </a:prstGeom>
        </p:spPr>
      </p:pic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61825" y="1450464"/>
            <a:ext cx="8620349" cy="1604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JAVA(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자바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기반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AWS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활용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융합 </a:t>
            </a:r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풀스택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개발자 양성과정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4572000" y="5140791"/>
            <a:ext cx="4407537" cy="5195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ko-KR" altLang="en-US" sz="2400" b="1" dirty="0" err="1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쌍용강북교육센터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675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Text Box 63">
            <a:extLst>
              <a:ext uri="{FF2B5EF4-FFF2-40B4-BE49-F238E27FC236}">
                <a16:creationId xmlns:a16="http://schemas.microsoft.com/office/drawing/2014/main" id="{D7A58474-EA39-4191-8500-342E3A19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수강방법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4E70C930-B794-4372-BC35-4B8DA087B7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1072" y="1133239"/>
            <a:ext cx="2213519" cy="376516"/>
          </a:xfrm>
          <a:prstGeom prst="roundRect">
            <a:avLst>
              <a:gd name="adj" fmla="val 6539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17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강의수강</a:t>
            </a:r>
            <a:endParaRPr lang="en-US" altLang="ko-KR" sz="17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CB0F-D5F0-4E06-8E45-B2E7DBB86BCD}"/>
              </a:ext>
            </a:extLst>
          </p:cNvPr>
          <p:cNvSpPr/>
          <p:nvPr/>
        </p:nvSpPr>
        <p:spPr bwMode="auto">
          <a:xfrm>
            <a:off x="539552" y="984808"/>
            <a:ext cx="7953376" cy="5457555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F949AF-5A53-4B44-9CB3-A299EFAD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4" y="1704618"/>
            <a:ext cx="7472931" cy="44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504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373291" y="914543"/>
            <a:ext cx="8388319" cy="5731026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>
            <a:off x="511104" y="1008812"/>
            <a:ext cx="1805593" cy="397497"/>
          </a:xfrm>
          <a:prstGeom prst="roundRect">
            <a:avLst>
              <a:gd name="adj" fmla="val 6539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18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교과구성</a:t>
            </a:r>
            <a:endParaRPr lang="en-US" altLang="ko-KR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02170"/>
              </p:ext>
            </p:extLst>
          </p:nvPr>
        </p:nvGraphicFramePr>
        <p:xfrm>
          <a:off x="457266" y="1558198"/>
          <a:ext cx="8204704" cy="4729388"/>
        </p:xfrm>
        <a:graphic>
          <a:graphicData uri="http://schemas.openxmlformats.org/drawingml/2006/table">
            <a:tbl>
              <a:tblPr/>
              <a:tblGrid>
                <a:gridCol w="46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3269312874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1453178784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530">
                  <a:extLst>
                    <a:ext uri="{9D8B030D-6E8A-4147-A177-3AD203B41FA5}">
                      <a16:colId xmlns:a16="http://schemas.microsoft.com/office/drawing/2014/main" val="1235868621"/>
                    </a:ext>
                  </a:extLst>
                </a:gridCol>
              </a:tblGrid>
              <a:tr h="2438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훈련방법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교과목명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학습기간</a:t>
                      </a:r>
                      <a:endParaRPr lang="en-US" altLang="ko-KR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평가시기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방법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  <a:endParaRPr lang="en-US" altLang="ko-KR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b="1" kern="120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안드로이드 프로그래밍을 위한 자바기초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12.13~01.07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평가방법</a:t>
                      </a: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평가</a:t>
                      </a: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(</a:t>
                      </a:r>
                      <a:r>
                        <a:rPr lang="ko-KR" altLang="en-US" sz="1250" spc="-8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평가시기</a:t>
                      </a: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01.07</a:t>
                      </a: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en-US" altLang="ko-KR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재평가 기준</a:t>
                      </a: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60</a:t>
                      </a: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120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250" b="1" kern="120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인터페이스 구현</a:t>
                      </a:r>
                      <a:endParaRPr lang="en-US" altLang="ko-KR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응용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12.16~01.13</a:t>
                      </a:r>
                      <a:endParaRPr lang="ko-KR" altLang="en-US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01.13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120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250" b="1" kern="120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데이터베이스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01.10~02.04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02.04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120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50" b="1" kern="120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집체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웹 표준에 맞는 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HTML5 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프로그래밍</a:t>
                      </a:r>
                      <a:endParaRPr lang="en-US" altLang="ko-KR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ctr" defTabSz="914400" rtl="0" eaLnBrk="1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kern="120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01.24~02.18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02.18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01231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  <a:endParaRPr lang="en-US" altLang="ko-KR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웹 앱 개발을 위한 </a:t>
                      </a:r>
                      <a:r>
                        <a:rPr lang="en-US" altLang="ko-KR" sz="1250" b="1" spc="-8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Javascript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기초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02.03~03.03</a:t>
                      </a:r>
                      <a:endParaRPr lang="ko-KR" altLang="en-US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03.03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4666"/>
                  </a:ext>
                </a:extLst>
              </a:tr>
              <a:tr h="54622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애플리케이션 요구사항 분석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02.28~03.25</a:t>
                      </a:r>
                      <a:endParaRPr lang="ko-KR" altLang="en-US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03.25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36059"/>
                  </a:ext>
                </a:extLst>
              </a:tr>
              <a:tr h="5638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화면 설계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응용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1250" b="1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250" b="1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03.03~03.24</a:t>
                      </a:r>
                      <a:endParaRPr lang="ko-KR" altLang="en-US" sz="1250" b="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spc="-8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평가방법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온라인 평가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평가시기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03.24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kumimoji="0" lang="en-US" altLang="ko-KR" sz="1250" b="0" i="0" u="none" strike="noStrike" kern="1200" cap="none" spc="-8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재평가 기준</a:t>
                      </a:r>
                      <a:r>
                        <a:rPr kumimoji="0" lang="en-US" altLang="ko-KR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60</a:t>
                      </a:r>
                      <a:r>
                        <a:rPr kumimoji="0" lang="ko-KR" altLang="en-US" sz="1250" b="0" i="0" u="none" strike="noStrike" kern="1200" cap="none" spc="-8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 미만인 경우 재평가 실시 </a:t>
                      </a:r>
                      <a:endParaRPr lang="ko-KR" altLang="en-US" sz="1250" spc="-8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9583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260551"/>
            <a:ext cx="2057400" cy="365125"/>
          </a:xfrm>
        </p:spPr>
        <p:txBody>
          <a:bodyPr/>
          <a:lstStyle/>
          <a:p>
            <a:fld id="{C305E309-FB06-46B2-8823-5E8D482F4F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 Box 63">
            <a:extLst>
              <a:ext uri="{FF2B5EF4-FFF2-40B4-BE49-F238E27FC236}">
                <a16:creationId xmlns:a16="http://schemas.microsoft.com/office/drawing/2014/main" id="{2D2B54F1-1325-49A0-9930-B402787B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400" spc="-8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1. STEP(</a:t>
            </a:r>
            <a:r>
              <a:rPr lang="ko-KR" altLang="en-US" sz="2400" spc="-8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공공컨텐츠</a:t>
            </a:r>
            <a:r>
              <a:rPr lang="en-US" altLang="ko-KR" sz="2400" spc="-8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)</a:t>
            </a:r>
            <a:r>
              <a:rPr lang="ko-KR" altLang="en-US" sz="2400" spc="-8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과정 개요</a:t>
            </a:r>
            <a:endParaRPr lang="en-US" altLang="ko-KR" sz="2400" spc="-8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4755B-3C82-4953-BCC3-E7203E8F006D}"/>
              </a:ext>
            </a:extLst>
          </p:cNvPr>
          <p:cNvSpPr txBox="1"/>
          <p:nvPr/>
        </p:nvSpPr>
        <p:spPr>
          <a:xfrm>
            <a:off x="511104" y="6271369"/>
            <a:ext cx="59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세부시간표 참조</a:t>
            </a:r>
            <a:r>
              <a:rPr lang="en-US" altLang="ko-KR" dirty="0"/>
              <a:t>(</a:t>
            </a:r>
            <a:r>
              <a:rPr lang="ko-KR" altLang="en-US" dirty="0"/>
              <a:t>노란색 부분이 해당 교과목임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64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65875" y="2935819"/>
            <a:ext cx="8435225" cy="2055037"/>
            <a:chOff x="522597" y="3852175"/>
            <a:chExt cx="7947134" cy="2063444"/>
          </a:xfrm>
        </p:grpSpPr>
        <p:sp>
          <p:nvSpPr>
            <p:cNvPr id="25" name="순서도: 처리 24"/>
            <p:cNvSpPr/>
            <p:nvPr/>
          </p:nvSpPr>
          <p:spPr bwMode="auto">
            <a:xfrm>
              <a:off x="1622208" y="3852175"/>
              <a:ext cx="6847523" cy="2063444"/>
            </a:xfrm>
            <a:prstGeom prst="flowChartProcess">
              <a:avLst/>
            </a:prstGeom>
            <a:solidFill>
              <a:schemeClr val="bg1">
                <a:alpha val="58823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b="1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제적처리</a:t>
              </a: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되는 경우 훈련비 지원 및 수료가 불가하므로 유의해주세요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정당한 사유 없이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단위개월별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50%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이상 결석 시</a:t>
              </a:r>
              <a:endParaRPr lang="en-US" altLang="ko-KR" sz="1400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총 소정훈련일수에서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20%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를 초과하여 결석 시</a:t>
              </a:r>
              <a:endParaRPr lang="en-US" altLang="ko-KR" sz="14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ea typeface="맑은 고딕" panose="020B0503020000020004" pitchFamily="50" charset="-127"/>
                </a:rPr>
                <a:t> -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대리출석체크 등 기타 거짓 부정한 방법으로 출석 행위를 한 경우</a:t>
              </a:r>
              <a:endParaRPr lang="en-US" altLang="ko-KR" sz="1400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spc="-70" dirty="0">
                  <a:ea typeface="맑은 고딕" panose="020B0503020000020004" pitchFamily="50" charset="-127"/>
                </a:rPr>
                <a:t>   ※ </a:t>
              </a:r>
              <a:r>
                <a:rPr lang="ko-KR" altLang="en-US" sz="1200" spc="-70" dirty="0">
                  <a:ea typeface="맑은 고딕" panose="020B0503020000020004" pitchFamily="50" charset="-127"/>
                </a:rPr>
                <a:t>대리체크를 한 훈련생과 부탁한 훈련생 모두 해당</a:t>
              </a:r>
              <a:endParaRPr lang="en-US" altLang="ko-KR" sz="1200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훈련기관 및 교사에게 행선지를 밝히지 않고 무단 외출 및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조퇴시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경고</a:t>
              </a:r>
              <a:endParaRPr lang="en-US" altLang="ko-KR" sz="14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 bwMode="auto">
            <a:xfrm>
              <a:off x="522597" y="3885179"/>
              <a:ext cx="1022465" cy="479787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ko-KR" altLang="en-US" b="1" dirty="0" err="1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제적기준</a:t>
              </a:r>
              <a:endParaRPr lang="ko-KR" altLang="en-US" sz="18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 Box 63">
            <a:extLst>
              <a:ext uri="{FF2B5EF4-FFF2-40B4-BE49-F238E27FC236}">
                <a16:creationId xmlns:a16="http://schemas.microsoft.com/office/drawing/2014/main" id="{2D2B54F1-1325-49A0-9930-B402787B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400" spc="-1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2. </a:t>
            </a:r>
            <a:r>
              <a:rPr lang="ko-KR" altLang="en-US" sz="2400" spc="-1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수료기준 및 제적기준</a:t>
            </a:r>
            <a:endParaRPr lang="en-US" altLang="ko-KR" sz="2400" spc="-1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0016" y="1244881"/>
            <a:ext cx="8441085" cy="1171921"/>
            <a:chOff x="522597" y="3852175"/>
            <a:chExt cx="7947134" cy="1373794"/>
          </a:xfrm>
        </p:grpSpPr>
        <p:sp>
          <p:nvSpPr>
            <p:cNvPr id="19" name="순서도: 처리 18"/>
            <p:cNvSpPr/>
            <p:nvPr/>
          </p:nvSpPr>
          <p:spPr bwMode="auto">
            <a:xfrm>
              <a:off x="1622208" y="3852175"/>
              <a:ext cx="6847523" cy="1373794"/>
            </a:xfrm>
            <a:prstGeom prst="flowChartProcess">
              <a:avLst/>
            </a:prstGeom>
            <a:solidFill>
              <a:schemeClr val="bg1">
                <a:alpha val="58823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marL="180975" indent="-180975">
                <a:lnSpc>
                  <a:spcPct val="150000"/>
                </a:lnSpc>
              </a:pPr>
              <a:r>
                <a:rPr lang="ko-KR" altLang="en-US" sz="15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집체훈련 및 원격훈련 </a:t>
              </a:r>
              <a:r>
                <a:rPr lang="ko-KR" altLang="en-US" sz="15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각각의 수료조건을 모두 </a:t>
              </a:r>
              <a:r>
                <a:rPr lang="ko-KR" altLang="en-US" sz="15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충족</a:t>
              </a:r>
              <a:r>
                <a:rPr lang="ko-KR" altLang="en-US" sz="15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해야함</a:t>
              </a:r>
              <a:endParaRPr lang="en-US" altLang="ko-KR" sz="1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endParaRPr>
            </a:p>
            <a:p>
              <a:pPr marL="180975" indent="-180975">
                <a:lnSpc>
                  <a:spcPct val="150000"/>
                </a:lnSpc>
              </a:pPr>
              <a:r>
                <a:rPr lang="en-US" altLang="ko-KR" sz="1400" dirty="0"/>
                <a:t>- 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(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Arial" charset="0"/>
                </a:rPr>
                <a:t>집체훈련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Arial" charset="0"/>
                </a:rPr>
                <a:t>)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Arial" charset="0"/>
                </a:rPr>
                <a:t>전체 훈련일수의 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80% 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이상 출석</a:t>
              </a:r>
              <a:endParaRPr lang="en-US" altLang="ko-KR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cs typeface="Arial" charset="0"/>
              </a:endParaRPr>
            </a:p>
            <a:p>
              <a:pPr marL="180975" indent="-180975">
                <a:lnSpc>
                  <a:spcPct val="150000"/>
                </a:lnSpc>
              </a:pPr>
              <a:r>
                <a:rPr lang="en-US" altLang="ko-KR" sz="1400" dirty="0"/>
                <a:t>- 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(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원격훈련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)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cs typeface="Arial" charset="0"/>
                </a:rPr>
                <a:t>각 교과목 별 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80% 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이상 이수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(</a:t>
              </a:r>
              <a:r>
                <a:rPr lang="ko-KR" altLang="en-US" sz="14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원격진도율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 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80%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이상 시 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116,000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원 추가 지급</a:t>
              </a:r>
              <a:r>
                <a:rPr lang="en-US" altLang="ko-KR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cs typeface="Arial" charset="0"/>
                </a:rPr>
                <a:t>)</a:t>
              </a:r>
            </a:p>
          </p:txBody>
        </p:sp>
        <p:sp>
          <p:nvSpPr>
            <p:cNvPr id="20" name="순서도: 처리 19"/>
            <p:cNvSpPr/>
            <p:nvPr/>
          </p:nvSpPr>
          <p:spPr bwMode="auto">
            <a:xfrm>
              <a:off x="522597" y="3885179"/>
              <a:ext cx="1022465" cy="479787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ko-KR" altLang="en-US" b="1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수료기준</a:t>
              </a:r>
              <a:endParaRPr lang="ko-KR" altLang="en-US" sz="18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538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61825" y="1755536"/>
            <a:ext cx="8620349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latinLnBrk="1">
              <a:lnSpc>
                <a:spcPct val="130000"/>
              </a:lnSpc>
              <a:defRPr sz="4000" b="1">
                <a:ln w="9525">
                  <a:solidFill>
                    <a:schemeClr val="bg1"/>
                  </a:solidFill>
                  <a:prstDash val="solid"/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Ⅲ . </a:t>
            </a:r>
            <a:r>
              <a:rPr lang="ko-KR" altLang="en-US" dirty="0"/>
              <a:t>안내사항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878" y="3562709"/>
            <a:ext cx="2897125" cy="2998196"/>
            <a:chOff x="173878" y="3562709"/>
            <a:chExt cx="2897125" cy="29981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39" y="3709358"/>
              <a:ext cx="2373727" cy="268091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73878" y="3562709"/>
              <a:ext cx="2897125" cy="2998196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155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 Box 63">
            <a:extLst>
              <a:ext uri="{FF2B5EF4-FFF2-40B4-BE49-F238E27FC236}">
                <a16:creationId xmlns:a16="http://schemas.microsoft.com/office/drawing/2014/main" id="{2D2B54F1-1325-49A0-9930-B402787B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유의사항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64338" y="1339934"/>
            <a:ext cx="8436764" cy="2570215"/>
            <a:chOff x="522597" y="2339211"/>
            <a:chExt cx="7941382" cy="1344252"/>
          </a:xfrm>
        </p:grpSpPr>
        <p:sp>
          <p:nvSpPr>
            <p:cNvPr id="20" name="순서도: 처리 19"/>
            <p:cNvSpPr/>
            <p:nvPr/>
          </p:nvSpPr>
          <p:spPr bwMode="auto">
            <a:xfrm>
              <a:off x="522597" y="2339213"/>
              <a:ext cx="1022465" cy="429174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ko-KR" altLang="en-US" sz="1800" b="1" dirty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</a:t>
              </a:r>
            </a:p>
          </p:txBody>
        </p:sp>
        <p:sp>
          <p:nvSpPr>
            <p:cNvPr id="21" name="순서도: 처리 20"/>
            <p:cNvSpPr/>
            <p:nvPr/>
          </p:nvSpPr>
          <p:spPr bwMode="auto">
            <a:xfrm>
              <a:off x="1616456" y="2339211"/>
              <a:ext cx="6847523" cy="1344252"/>
            </a:xfrm>
            <a:prstGeom prst="flowChartProcess">
              <a:avLst/>
            </a:prstGeom>
            <a:solidFill>
              <a:schemeClr val="bg1">
                <a:alpha val="58823"/>
              </a:schemeClr>
            </a:solidFill>
            <a:ln w="9525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b="1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집체훈련과</a:t>
              </a: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500" b="1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원격훈련</a:t>
              </a:r>
              <a:r>
                <a:rPr lang="ko-KR" altLang="en-US" sz="1500" b="1" spc="-70" dirty="0" err="1">
                  <a:ea typeface="맑은 고딕" panose="020B0503020000020004" pitchFamily="50" charset="-127"/>
                </a:rPr>
                <a:t>은</a:t>
              </a:r>
              <a:r>
                <a:rPr lang="ko-KR" altLang="en-US" sz="1500" b="1" spc="-70" dirty="0">
                  <a:ea typeface="맑은 고딕" panose="020B0503020000020004" pitchFamily="50" charset="-127"/>
                </a:rPr>
                <a:t> </a:t>
              </a:r>
              <a:r>
                <a:rPr lang="en-US" altLang="ko-KR" sz="1500" b="1" spc="-70" dirty="0">
                  <a:ea typeface="맑은 고딕" panose="020B0503020000020004" pitchFamily="50" charset="-127"/>
                </a:rPr>
                <a:t>1</a:t>
              </a:r>
              <a:r>
                <a:rPr lang="ko-KR" altLang="en-US" sz="1500" b="1" spc="-70" dirty="0">
                  <a:ea typeface="맑은 고딕" panose="020B0503020000020004" pitchFamily="50" charset="-127"/>
                </a:rPr>
                <a:t>일 최대 </a:t>
              </a:r>
              <a:r>
                <a:rPr lang="en-US" altLang="ko-KR" sz="1500" b="1" spc="-70" dirty="0">
                  <a:ea typeface="맑은 고딕" panose="020B0503020000020004" pitchFamily="50" charset="-127"/>
                </a:rPr>
                <a:t>12</a:t>
              </a:r>
              <a:r>
                <a:rPr lang="ko-KR" altLang="en-US" sz="1500" b="1" spc="-70" dirty="0">
                  <a:ea typeface="맑은 고딕" panose="020B0503020000020004" pitchFamily="50" charset="-127"/>
                </a:rPr>
                <a:t>시간까지 가능</a:t>
              </a:r>
              <a:endParaRPr lang="en-US" altLang="ko-KR" sz="1500" b="1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1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일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집체훈련과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원격훈련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병행 시 최대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12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시간까지 수강 가능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(12</a:t>
              </a:r>
              <a:r>
                <a:rPr lang="ko-KR" altLang="en-US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시간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-</a:t>
              </a:r>
              <a:r>
                <a:rPr lang="ko-KR" altLang="en-US" sz="14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집체시간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=</a:t>
              </a:r>
              <a:r>
                <a:rPr lang="ko-KR" altLang="en-US" sz="14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원격시간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)</a:t>
              </a:r>
              <a:b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</a:br>
              <a:r>
                <a:rPr lang="en-US" altLang="ko-KR" sz="1400" spc="-70" dirty="0">
                  <a:ea typeface="맑은 고딕" panose="020B0503020000020004" pitchFamily="50" charset="-127"/>
                </a:rPr>
                <a:t>-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집체훈련과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원격훈련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개별 수행 시에는 </a:t>
              </a:r>
              <a:r>
                <a:rPr lang="en-US" altLang="ko-KR" sz="1400" b="1" spc="-70" dirty="0">
                  <a:ea typeface="맑은 고딕" panose="020B0503020000020004" pitchFamily="50" charset="-127"/>
                </a:rPr>
                <a:t>1</a:t>
              </a:r>
              <a:r>
                <a:rPr lang="ko-KR" altLang="en-US" sz="1400" b="1" spc="-70" dirty="0">
                  <a:ea typeface="맑은 고딕" panose="020B0503020000020004" pitchFamily="50" charset="-127"/>
                </a:rPr>
                <a:t>일 집체훈련 최대 </a:t>
              </a:r>
              <a:r>
                <a:rPr lang="en-US" altLang="ko-KR" sz="1400" b="1" spc="-70" dirty="0">
                  <a:ea typeface="맑은 고딕" panose="020B0503020000020004" pitchFamily="50" charset="-127"/>
                </a:rPr>
                <a:t>8</a:t>
              </a:r>
              <a:r>
                <a:rPr lang="ko-KR" altLang="en-US" sz="1400" b="1" spc="-70" dirty="0">
                  <a:ea typeface="맑은 고딕" panose="020B0503020000020004" pitchFamily="50" charset="-127"/>
                </a:rPr>
                <a:t>시간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, </a:t>
              </a:r>
              <a:r>
                <a:rPr lang="ko-KR" altLang="en-US" sz="1400" b="1" spc="-70" dirty="0">
                  <a:ea typeface="맑은 고딕" panose="020B0503020000020004" pitchFamily="50" charset="-127"/>
                </a:rPr>
                <a:t>원격훈련 최대 </a:t>
              </a:r>
              <a:r>
                <a:rPr lang="en-US" altLang="ko-KR" sz="1400" b="1" spc="-70" dirty="0">
                  <a:ea typeface="맑은 고딕" panose="020B0503020000020004" pitchFamily="50" charset="-127"/>
                </a:rPr>
                <a:t>8</a:t>
              </a:r>
              <a:r>
                <a:rPr lang="ko-KR" altLang="en-US" sz="1400" b="1" spc="-70" dirty="0" err="1">
                  <a:ea typeface="맑은 고딕" panose="020B0503020000020004" pitchFamily="50" charset="-127"/>
                </a:rPr>
                <a:t>시간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까지만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endParaRPr lang="en-US" altLang="ko-KR" sz="1400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pc="-70" dirty="0">
                  <a:ea typeface="맑은 고딕" panose="020B0503020000020004" pitchFamily="50" charset="-127"/>
                </a:rPr>
                <a:t>  수강 가능</a:t>
              </a:r>
              <a:endParaRPr lang="en-US" altLang="ko-KR" sz="1400" spc="-70" dirty="0"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/>
                <a:t>- </a:t>
              </a:r>
              <a:r>
                <a:rPr lang="ko-KR" altLang="en-US" sz="1400" b="1" spc="-70" dirty="0"/>
                <a:t>원격훈련</a:t>
              </a:r>
              <a:r>
                <a:rPr lang="ko-KR" altLang="en-US" sz="1400" spc="-70" dirty="0"/>
                <a:t>은</a:t>
              </a:r>
              <a:r>
                <a:rPr lang="en-US" altLang="ko-KR" sz="1400" spc="-70" dirty="0"/>
                <a:t> </a:t>
              </a:r>
              <a:r>
                <a:rPr lang="ko-KR" altLang="en-US" sz="1400" spc="-70" dirty="0"/>
                <a:t>안내된 시간표에 따라 수강하는 것을 권고하나</a:t>
              </a:r>
              <a:r>
                <a:rPr lang="en-US" altLang="ko-KR" sz="1400" spc="-70" dirty="0"/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70" dirty="0"/>
                <a:t>  훈련생 별 개인 일정에 따라 </a:t>
              </a:r>
              <a:r>
                <a:rPr lang="ko-KR" altLang="en-US" sz="1400" b="1" spc="-70" dirty="0">
                  <a:solidFill>
                    <a:srgbClr val="FF0000"/>
                  </a:solidFill>
                </a:rPr>
                <a:t>부득이한 경우</a:t>
              </a:r>
              <a:r>
                <a:rPr lang="en-US" altLang="ko-KR" sz="1400" b="1" spc="-70" dirty="0">
                  <a:solidFill>
                    <a:srgbClr val="FF0000"/>
                  </a:solidFill>
                </a:rPr>
                <a:t>(</a:t>
              </a:r>
              <a:r>
                <a:rPr lang="ko-KR" altLang="en-US" sz="1400" b="1" spc="-70" dirty="0">
                  <a:solidFill>
                    <a:srgbClr val="FF0000"/>
                  </a:solidFill>
                </a:rPr>
                <a:t>컴퓨터</a:t>
              </a:r>
              <a:r>
                <a:rPr lang="en-US" altLang="ko-KR" sz="1400" b="1" spc="-7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spc="-70" dirty="0">
                  <a:solidFill>
                    <a:srgbClr val="FF0000"/>
                  </a:solidFill>
                </a:rPr>
                <a:t>인터넷 등</a:t>
              </a:r>
              <a:r>
                <a:rPr lang="en-US" altLang="ko-KR" sz="1400" b="1" spc="-70" dirty="0">
                  <a:solidFill>
                    <a:srgbClr val="FF0000"/>
                  </a:solidFill>
                </a:rPr>
                <a:t>)</a:t>
              </a:r>
              <a:r>
                <a:rPr lang="ko-KR" altLang="en-US" sz="1400" b="1" spc="-70" dirty="0">
                  <a:solidFill>
                    <a:srgbClr val="FF0000"/>
                  </a:solidFill>
                </a:rPr>
                <a:t>를 제외하고</a:t>
              </a:r>
              <a:endParaRPr lang="en-US" altLang="ko-KR" sz="1400" b="1" spc="-7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spc="-70" dirty="0">
                  <a:solidFill>
                    <a:srgbClr val="FF0000"/>
                  </a:solidFill>
                </a:rPr>
                <a:t>  </a:t>
              </a:r>
              <a:r>
                <a:rPr lang="ko-KR" altLang="en-US" sz="1400" b="1" spc="-70" dirty="0">
                  <a:solidFill>
                    <a:srgbClr val="FF0000"/>
                  </a:solidFill>
                </a:rPr>
                <a:t>강북교육센터 외 다른 장소에서 원격훈련을 수강하여야 함</a:t>
              </a:r>
              <a:r>
                <a:rPr lang="en-US" altLang="ko-KR" sz="1400" b="1" spc="-70" dirty="0">
                  <a:solidFill>
                    <a:srgbClr val="FF0000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b="1" spc="-7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305E309-FB06-46B2-8823-5E8D482F4F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395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1620" y="1244433"/>
            <a:ext cx="8449482" cy="3555023"/>
            <a:chOff x="522597" y="2339211"/>
            <a:chExt cx="7941382" cy="2916240"/>
          </a:xfrm>
        </p:grpSpPr>
        <p:sp>
          <p:nvSpPr>
            <p:cNvPr id="16" name="순서도: 처리 15"/>
            <p:cNvSpPr/>
            <p:nvPr/>
          </p:nvSpPr>
          <p:spPr bwMode="auto">
            <a:xfrm>
              <a:off x="522597" y="2339213"/>
              <a:ext cx="1022465" cy="429174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ko-KR" altLang="en-US" sz="1800" b="1" dirty="0" err="1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집체훈련</a:t>
              </a:r>
              <a:endParaRPr lang="ko-KR" altLang="en-US" sz="18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순서도: 처리 16"/>
            <p:cNvSpPr/>
            <p:nvPr/>
          </p:nvSpPr>
          <p:spPr bwMode="auto">
            <a:xfrm>
              <a:off x="1616456" y="2339211"/>
              <a:ext cx="6847523" cy="2916240"/>
            </a:xfrm>
            <a:prstGeom prst="flowChartProcess">
              <a:avLst/>
            </a:prstGeom>
            <a:solidFill>
              <a:schemeClr val="bg1">
                <a:alpha val="58823"/>
              </a:schemeClr>
            </a:solidFill>
            <a:ln w="9525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지각 및 결석 지양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결석 등으로 인해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미수료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처리 및 훈련비 지급에 차질이 생길 수 있습니다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3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집체시간에는 </a:t>
              </a:r>
              <a:r>
                <a:rPr lang="ko-KR" altLang="en-US" sz="1500" b="1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집체훈련만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원격시간에는 </a:t>
              </a:r>
              <a:r>
                <a:rPr lang="ko-KR" altLang="en-US" sz="1500" b="1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원격훈련만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집체훈련시간에는 </a:t>
              </a:r>
              <a:r>
                <a:rPr lang="ko-KR" altLang="en-US" sz="14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원격훈련</a:t>
              </a:r>
              <a:r>
                <a:rPr lang="ko-KR" altLang="en-US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콘텐츠 학습 불가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합니다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ea typeface="맑은 고딕" panose="020B0503020000020004" pitchFamily="50" charset="-127"/>
                </a:rPr>
                <a:t> 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4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원격훈련</a:t>
              </a:r>
              <a:r>
                <a:rPr lang="ko-KR" altLang="en-US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마친 후 반드시 로그아웃을 해야하며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시간이 중복되는 경우 부정훈련으로 간주</a:t>
              </a:r>
              <a:r>
                <a:rPr lang="en-US" altLang="ko-KR" sz="14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   (</a:t>
              </a:r>
              <a:r>
                <a:rPr lang="ko-KR" altLang="en-US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예</a:t>
              </a:r>
              <a:r>
                <a:rPr lang="en-US" altLang="ko-KR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. </a:t>
              </a:r>
              <a:r>
                <a:rPr lang="ko-KR" altLang="en-US" sz="12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원격훈련</a:t>
              </a:r>
              <a:r>
                <a:rPr lang="ko-KR" altLang="en-US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수강 중 로그아웃 안하고 </a:t>
              </a:r>
              <a:r>
                <a:rPr lang="ko-KR" altLang="en-US" sz="12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집체훈련</a:t>
              </a:r>
              <a:r>
                <a:rPr lang="ko-KR" altLang="en-US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출석한 경우 등</a:t>
              </a:r>
              <a:r>
                <a:rPr lang="en-US" altLang="ko-KR" sz="12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300" b="1" spc="-70" dirty="0">
                <a:solidFill>
                  <a:srgbClr val="FF0000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결석 기준</a:t>
              </a: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유의하여 출석 관리 철저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ea typeface="맑은 고딕" panose="020B0503020000020004" pitchFamily="50" charset="-127"/>
                </a:rPr>
                <a:t> -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지각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,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조퇴 등 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1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일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훈련시간의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50/100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미만으로 출석 시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,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지각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조퇴가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3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회 이상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누락시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결석</a:t>
              </a:r>
              <a:endParaRPr lang="en-US" altLang="ko-KR" sz="14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ea typeface="맑은 고딕" panose="020B0503020000020004" pitchFamily="50" charset="-127"/>
                </a:rPr>
                <a:t> -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훈련카드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미체크하고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출석시</a:t>
              </a:r>
              <a:r>
                <a:rPr lang="en-US" altLang="ko-KR" sz="1400" spc="-70" dirty="0">
                  <a:ea typeface="맑은 고딕" panose="020B0503020000020004" pitchFamily="50" charset="-127"/>
                </a:rPr>
                <a:t>,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미체크하고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퇴실시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결석처리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되므로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카드체크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유의</a:t>
              </a:r>
              <a:endParaRPr lang="en-US" altLang="ko-KR" sz="14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ea typeface="맑은 고딕" panose="020B0503020000020004" pitchFamily="50" charset="-127"/>
                </a:rPr>
                <a:t> - 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조퇴시에는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 조퇴신청서를 작성 후 결재를 득해야 함</a:t>
              </a:r>
              <a:endParaRPr lang="en-US" altLang="ko-KR" sz="1400" spc="-7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 Box 63">
            <a:extLst>
              <a:ext uri="{FF2B5EF4-FFF2-40B4-BE49-F238E27FC236}">
                <a16:creationId xmlns:a16="http://schemas.microsoft.com/office/drawing/2014/main" id="{2D2B54F1-1325-49A0-9930-B402787B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유의사항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305E309-FB06-46B2-8823-5E8D482F4F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98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39959" y="7973011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17991" y="7587993"/>
            <a:ext cx="2057400" cy="365125"/>
          </a:xfrm>
        </p:spPr>
        <p:txBody>
          <a:bodyPr/>
          <a:lstStyle/>
          <a:p>
            <a:fld id="{C305E309-FB06-46B2-8823-5E8D482F4F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 Box 63">
            <a:extLst>
              <a:ext uri="{FF2B5EF4-FFF2-40B4-BE49-F238E27FC236}">
                <a16:creationId xmlns:a16="http://schemas.microsoft.com/office/drawing/2014/main" id="{2D2B54F1-1325-49A0-9930-B402787B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과정 유의사항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8D5EA-A66E-4E96-9580-066DD277BA47}"/>
              </a:ext>
            </a:extLst>
          </p:cNvPr>
          <p:cNvGrpSpPr/>
          <p:nvPr/>
        </p:nvGrpSpPr>
        <p:grpSpPr>
          <a:xfrm>
            <a:off x="329466" y="1270936"/>
            <a:ext cx="8471636" cy="2366065"/>
            <a:chOff x="522597" y="3331870"/>
            <a:chExt cx="7941382" cy="2366065"/>
          </a:xfrm>
        </p:grpSpPr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D0E6D7D0-D42F-41A3-8E2C-23847FFC2D3D}"/>
                </a:ext>
              </a:extLst>
            </p:cNvPr>
            <p:cNvSpPr/>
            <p:nvPr/>
          </p:nvSpPr>
          <p:spPr bwMode="auto">
            <a:xfrm>
              <a:off x="522597" y="3331871"/>
              <a:ext cx="1022465" cy="429174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ko-KR" altLang="en-US" sz="1800" b="1" dirty="0" err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원격훈련</a:t>
              </a:r>
              <a:endParaRPr lang="ko-KR" altLang="en-US" sz="1800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CDE4F631-4C69-4AA5-A969-12F41CD85368}"/>
                </a:ext>
              </a:extLst>
            </p:cNvPr>
            <p:cNvSpPr/>
            <p:nvPr/>
          </p:nvSpPr>
          <p:spPr bwMode="auto">
            <a:xfrm>
              <a:off x="1616456" y="3331870"/>
              <a:ext cx="6847523" cy="2366065"/>
            </a:xfrm>
            <a:prstGeom prst="flowChartProcess">
              <a:avLst/>
            </a:prstGeom>
            <a:solidFill>
              <a:schemeClr val="bg1">
                <a:alpha val="58823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정해진 기간에 콘텐츠를 수강해주세요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- 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원격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콘텐츠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는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집체훈련</a:t>
              </a:r>
              <a:r>
                <a:rPr lang="ko-KR" altLang="en-US" sz="1400" spc="-70" dirty="0" err="1">
                  <a:ea typeface="맑은 고딕" panose="020B0503020000020004" pitchFamily="50" charset="-127"/>
                </a:rPr>
                <a:t>의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훈련내용이</a:t>
              </a:r>
              <a:r>
                <a:rPr lang="ko-KR" altLang="en-US" sz="1400" spc="-70" dirty="0">
                  <a:ea typeface="맑은 고딕" panose="020B0503020000020004" pitchFamily="50" charset="-127"/>
                </a:rPr>
                <a:t>에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연계됩니다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300" b="1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제공되는 재량학습활동은 반드시 수행해주세요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수료기준에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반영되며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미참여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시 수료가 불가합니다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300" b="0" spc="-70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본 학습시에는 </a:t>
              </a:r>
              <a:r>
                <a:rPr lang="ko-KR" altLang="en-US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정상배속</a:t>
              </a:r>
              <a:r>
                <a:rPr lang="ko-KR" altLang="en-US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으로 수강해주세요</a:t>
              </a:r>
              <a:r>
                <a:rPr lang="en-US" altLang="ko-KR" sz="1500" b="1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!</a:t>
              </a:r>
              <a:r>
                <a:rPr lang="en-US" altLang="ko-KR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배속조절시 </a:t>
              </a:r>
              <a:r>
                <a:rPr lang="ko-KR" altLang="en-US" sz="1500" b="1" spc="-70" dirty="0" err="1">
                  <a:solidFill>
                    <a:srgbClr val="FF0000"/>
                  </a:solidFill>
                  <a:ea typeface="맑은 고딕" panose="020B0503020000020004" pitchFamily="50" charset="-127"/>
                </a:rPr>
                <a:t>진도율</a:t>
              </a:r>
              <a:r>
                <a:rPr lang="ko-KR" altLang="en-US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 반영 불가</a:t>
              </a:r>
              <a:r>
                <a:rPr lang="en-US" altLang="ko-KR" sz="1500" b="1" spc="-70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- 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배속 변경은 </a:t>
              </a:r>
              <a:r>
                <a:rPr lang="ko-KR" altLang="en-US" sz="1400" b="0" spc="-70" dirty="0" err="1">
                  <a:solidFill>
                    <a:schemeClr val="tx1"/>
                  </a:solidFill>
                  <a:ea typeface="맑은 고딕" panose="020B0503020000020004" pitchFamily="50" charset="-127"/>
                </a:rPr>
                <a:t>복습시에만</a:t>
              </a:r>
              <a:r>
                <a:rPr lang="ko-KR" altLang="en-US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해주셔야 합니다</a:t>
              </a:r>
              <a:r>
                <a:rPr lang="en-US" altLang="ko-KR" sz="1400" b="0" spc="-70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05E309-FB06-46B2-8823-5E8D482F4FD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395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61825" y="1755536"/>
            <a:ext cx="8620349" cy="804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latinLnBrk="1">
              <a:lnSpc>
                <a:spcPct val="130000"/>
              </a:lnSpc>
              <a:defRPr/>
            </a:pP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latin typeface="맑은 고딕" panose="020B0503020000020004" pitchFamily="50" charset="-127"/>
              </a:rPr>
              <a:t>Ⅳ</a:t>
            </a:r>
            <a:r>
              <a:rPr lang="en-US" altLang="ko-KR" sz="4000" b="1" spc="-300" dirty="0">
                <a:ln w="9525">
                  <a:solidFill>
                    <a:schemeClr val="bg1"/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LMS</a:t>
            </a:r>
            <a:r>
              <a:rPr lang="ko-KR" altLang="en-US" sz="4000" b="1" spc="-300" dirty="0">
                <a:ln w="9525">
                  <a:solidFill>
                    <a:schemeClr val="bg1"/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사용 안내</a:t>
            </a:r>
            <a:endParaRPr lang="en-US" altLang="ko-KR" sz="4000" b="1" spc="-300" dirty="0">
              <a:ln w="9525">
                <a:solidFill>
                  <a:schemeClr val="bg1"/>
                </a:solidFill>
                <a:prstDash val="solid"/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878" y="3562709"/>
            <a:ext cx="2897125" cy="2998196"/>
            <a:chOff x="173878" y="3562709"/>
            <a:chExt cx="2897125" cy="29981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39" y="3709358"/>
              <a:ext cx="2373727" cy="268091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73878" y="3562709"/>
              <a:ext cx="2897125" cy="2998196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E309-FB06-46B2-8823-5E8D482F4F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429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6232" y="1667464"/>
            <a:ext cx="1743173" cy="1736853"/>
            <a:chOff x="2517615" y="1500944"/>
            <a:chExt cx="1926484" cy="1926484"/>
          </a:xfrm>
        </p:grpSpPr>
        <p:sp>
          <p:nvSpPr>
            <p:cNvPr id="56" name="타원 55"/>
            <p:cNvSpPr/>
            <p:nvPr/>
          </p:nvSpPr>
          <p:spPr>
            <a:xfrm>
              <a:off x="2517615" y="1500944"/>
              <a:ext cx="1926484" cy="1926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/>
            <a:srcRect l="12853" r="12809"/>
            <a:stretch>
              <a:fillRect/>
            </a:stretch>
          </p:blipFill>
          <p:spPr>
            <a:xfrm>
              <a:off x="2517615" y="1674716"/>
              <a:ext cx="1926484" cy="1585708"/>
            </a:xfrm>
            <a:custGeom>
              <a:avLst/>
              <a:gdLst>
                <a:gd name="connsiteX0" fmla="*/ 414962 w 1926484"/>
                <a:gd name="connsiteY0" fmla="*/ 0 h 1585708"/>
                <a:gd name="connsiteX1" fmla="*/ 1511522 w 1926484"/>
                <a:gd name="connsiteY1" fmla="*/ 0 h 1585708"/>
                <a:gd name="connsiteX2" fmla="*/ 1644357 w 1926484"/>
                <a:gd name="connsiteY2" fmla="*/ 109599 h 1585708"/>
                <a:gd name="connsiteX3" fmla="*/ 1926484 w 1926484"/>
                <a:gd name="connsiteY3" fmla="*/ 790714 h 1585708"/>
                <a:gd name="connsiteX4" fmla="*/ 1644357 w 1926484"/>
                <a:gd name="connsiteY4" fmla="*/ 1471829 h 1585708"/>
                <a:gd name="connsiteX5" fmla="*/ 1506335 w 1926484"/>
                <a:gd name="connsiteY5" fmla="*/ 1585708 h 1585708"/>
                <a:gd name="connsiteX6" fmla="*/ 420150 w 1926484"/>
                <a:gd name="connsiteY6" fmla="*/ 1585708 h 1585708"/>
                <a:gd name="connsiteX7" fmla="*/ 282127 w 1926484"/>
                <a:gd name="connsiteY7" fmla="*/ 1471829 h 1585708"/>
                <a:gd name="connsiteX8" fmla="*/ 0 w 1926484"/>
                <a:gd name="connsiteY8" fmla="*/ 790714 h 1585708"/>
                <a:gd name="connsiteX9" fmla="*/ 282127 w 1926484"/>
                <a:gd name="connsiteY9" fmla="*/ 109599 h 158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6484" h="1585708">
                  <a:moveTo>
                    <a:pt x="414962" y="0"/>
                  </a:moveTo>
                  <a:lnTo>
                    <a:pt x="1511522" y="0"/>
                  </a:lnTo>
                  <a:lnTo>
                    <a:pt x="1644357" y="109599"/>
                  </a:lnTo>
                  <a:cubicBezTo>
                    <a:pt x="1818670" y="283912"/>
                    <a:pt x="1926484" y="524722"/>
                    <a:pt x="1926484" y="790714"/>
                  </a:cubicBezTo>
                  <a:cubicBezTo>
                    <a:pt x="1926484" y="1056706"/>
                    <a:pt x="1818670" y="1297517"/>
                    <a:pt x="1644357" y="1471829"/>
                  </a:cubicBezTo>
                  <a:lnTo>
                    <a:pt x="1506335" y="1585708"/>
                  </a:lnTo>
                  <a:lnTo>
                    <a:pt x="420150" y="1585708"/>
                  </a:lnTo>
                  <a:lnTo>
                    <a:pt x="282127" y="1471829"/>
                  </a:lnTo>
                  <a:cubicBezTo>
                    <a:pt x="107815" y="1297517"/>
                    <a:pt x="0" y="1056706"/>
                    <a:pt x="0" y="790714"/>
                  </a:cubicBezTo>
                  <a:cubicBezTo>
                    <a:pt x="0" y="524722"/>
                    <a:pt x="107815" y="283912"/>
                    <a:pt x="282127" y="109599"/>
                  </a:cubicBezTo>
                  <a:close/>
                </a:path>
              </a:pathLst>
            </a:cu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2CE720-B877-4A64-9324-9683A73A967D}"/>
              </a:ext>
            </a:extLst>
          </p:cNvPr>
          <p:cNvGrpSpPr/>
          <p:nvPr/>
        </p:nvGrpSpPr>
        <p:grpSpPr>
          <a:xfrm>
            <a:off x="761751" y="4180114"/>
            <a:ext cx="1717960" cy="1667556"/>
            <a:chOff x="4086258" y="4110788"/>
            <a:chExt cx="1717960" cy="1612298"/>
          </a:xfrm>
        </p:grpSpPr>
        <p:sp>
          <p:nvSpPr>
            <p:cNvPr id="59" name="타원 58"/>
            <p:cNvSpPr/>
            <p:nvPr/>
          </p:nvSpPr>
          <p:spPr>
            <a:xfrm>
              <a:off x="4086258" y="4110788"/>
              <a:ext cx="1717960" cy="16122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rcRect l="1565" r="26863"/>
            <a:stretch>
              <a:fillRect/>
            </a:stretch>
          </p:blipFill>
          <p:spPr>
            <a:xfrm>
              <a:off x="4086258" y="4252150"/>
              <a:ext cx="1717960" cy="1377661"/>
            </a:xfrm>
            <a:custGeom>
              <a:avLst/>
              <a:gdLst>
                <a:gd name="connsiteX0" fmla="*/ 425619 w 1926484"/>
                <a:gd name="connsiteY0" fmla="*/ 0 h 1646124"/>
                <a:gd name="connsiteX1" fmla="*/ 1500866 w 1926484"/>
                <a:gd name="connsiteY1" fmla="*/ 0 h 1646124"/>
                <a:gd name="connsiteX2" fmla="*/ 1501800 w 1926484"/>
                <a:gd name="connsiteY2" fmla="*/ 568 h 1646124"/>
                <a:gd name="connsiteX3" fmla="*/ 1926484 w 1926484"/>
                <a:gd name="connsiteY3" fmla="*/ 799303 h 1646124"/>
                <a:gd name="connsiteX4" fmla="*/ 1501800 w 1926484"/>
                <a:gd name="connsiteY4" fmla="*/ 1598039 h 1646124"/>
                <a:gd name="connsiteX5" fmla="*/ 1422649 w 1926484"/>
                <a:gd name="connsiteY5" fmla="*/ 1646124 h 1646124"/>
                <a:gd name="connsiteX6" fmla="*/ 503836 w 1926484"/>
                <a:gd name="connsiteY6" fmla="*/ 1646124 h 1646124"/>
                <a:gd name="connsiteX7" fmla="*/ 424684 w 1926484"/>
                <a:gd name="connsiteY7" fmla="*/ 1598039 h 1646124"/>
                <a:gd name="connsiteX8" fmla="*/ 0 w 1926484"/>
                <a:gd name="connsiteY8" fmla="*/ 799303 h 1646124"/>
                <a:gd name="connsiteX9" fmla="*/ 424684 w 1926484"/>
                <a:gd name="connsiteY9" fmla="*/ 568 h 164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6484" h="1646124">
                  <a:moveTo>
                    <a:pt x="425619" y="0"/>
                  </a:moveTo>
                  <a:lnTo>
                    <a:pt x="1500866" y="0"/>
                  </a:lnTo>
                  <a:lnTo>
                    <a:pt x="1501800" y="568"/>
                  </a:lnTo>
                  <a:cubicBezTo>
                    <a:pt x="1758024" y="173669"/>
                    <a:pt x="1926484" y="466813"/>
                    <a:pt x="1926484" y="799303"/>
                  </a:cubicBezTo>
                  <a:cubicBezTo>
                    <a:pt x="1926484" y="1131793"/>
                    <a:pt x="1758024" y="1424937"/>
                    <a:pt x="1501800" y="1598039"/>
                  </a:cubicBezTo>
                  <a:lnTo>
                    <a:pt x="1422649" y="1646124"/>
                  </a:lnTo>
                  <a:lnTo>
                    <a:pt x="503836" y="1646124"/>
                  </a:lnTo>
                  <a:lnTo>
                    <a:pt x="424684" y="1598039"/>
                  </a:lnTo>
                  <a:cubicBezTo>
                    <a:pt x="168460" y="1424937"/>
                    <a:pt x="0" y="1131793"/>
                    <a:pt x="0" y="799303"/>
                  </a:cubicBezTo>
                  <a:cubicBezTo>
                    <a:pt x="0" y="466813"/>
                    <a:pt x="168460" y="173669"/>
                    <a:pt x="424684" y="568"/>
                  </a:cubicBezTo>
                  <a:close/>
                </a:path>
              </a:pathLst>
            </a:custGeom>
          </p:spPr>
        </p:pic>
      </p:grpSp>
      <p:sp>
        <p:nvSpPr>
          <p:cNvPr id="53" name="Text Box 63">
            <a:extLst>
              <a:ext uri="{FF2B5EF4-FFF2-40B4-BE49-F238E27FC236}">
                <a16:creationId xmlns:a16="http://schemas.microsoft.com/office/drawing/2014/main" id="{D7A58474-EA39-4191-8500-342E3A19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00565"/>
            <a:ext cx="8253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과정접속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54" name="AutoShape 10">
            <a:extLst>
              <a:ext uri="{FF2B5EF4-FFF2-40B4-BE49-F238E27FC236}">
                <a16:creationId xmlns:a16="http://schemas.microsoft.com/office/drawing/2014/main" id="{4E70C930-B794-4372-BC35-4B8DA087B7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1072" y="1133239"/>
            <a:ext cx="2213519" cy="376516"/>
          </a:xfrm>
          <a:prstGeom prst="roundRect">
            <a:avLst>
              <a:gd name="adj" fmla="val 6539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1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강의접속</a:t>
            </a:r>
            <a:endParaRPr lang="en-US" altLang="ko-KR" sz="17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5EE0C6-49E0-4890-A2C9-64832C899465}"/>
              </a:ext>
            </a:extLst>
          </p:cNvPr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B94A64-2428-48AA-AB64-8852408CB4BD}"/>
                </a:ext>
              </a:extLst>
            </p:cNvPr>
            <p:cNvSpPr/>
            <p:nvPr/>
          </p:nvSpPr>
          <p:spPr>
            <a:xfrm>
              <a:off x="0" y="0"/>
              <a:ext cx="9144000" cy="116632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4844CA6-4DB0-4752-958A-E1E9BF765371}"/>
                </a:ext>
              </a:extLst>
            </p:cNvPr>
            <p:cNvSpPr/>
            <p:nvPr/>
          </p:nvSpPr>
          <p:spPr>
            <a:xfrm>
              <a:off x="0" y="167659"/>
              <a:ext cx="9144000" cy="72008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B37FE53-4E5D-41D5-8D0D-C657831785D8}"/>
                </a:ext>
              </a:extLst>
            </p:cNvPr>
            <p:cNvSpPr/>
            <p:nvPr/>
          </p:nvSpPr>
          <p:spPr>
            <a:xfrm>
              <a:off x="0" y="286937"/>
              <a:ext cx="9144000" cy="45719"/>
            </a:xfrm>
            <a:prstGeom prst="rect">
              <a:avLst/>
            </a:prstGeom>
            <a:solidFill>
              <a:srgbClr val="FF7C8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6918A8E-C662-4C5E-B4C9-811147CB6E9E}"/>
              </a:ext>
            </a:extLst>
          </p:cNvPr>
          <p:cNvSpPr/>
          <p:nvPr/>
        </p:nvSpPr>
        <p:spPr>
          <a:xfrm>
            <a:off x="-66864" y="6575070"/>
            <a:ext cx="9144000" cy="116632"/>
          </a:xfrm>
          <a:prstGeom prst="rect">
            <a:avLst/>
          </a:prstGeom>
          <a:solidFill>
            <a:srgbClr val="FF7C8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AutoShape 10">
            <a:extLst>
              <a:ext uri="{FF2B5EF4-FFF2-40B4-BE49-F238E27FC236}">
                <a16:creationId xmlns:a16="http://schemas.microsoft.com/office/drawing/2014/main" id="{FD089757-8F97-4252-B437-83BA073CE4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1751" y="3655136"/>
            <a:ext cx="1697001" cy="376516"/>
          </a:xfrm>
          <a:prstGeom prst="roundRect">
            <a:avLst>
              <a:gd name="adj" fmla="val 6539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17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사전</a:t>
            </a:r>
            <a:r>
              <a:rPr lang="en-US" altLang="ko-KR" sz="17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z="17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체크</a:t>
            </a:r>
            <a:endParaRPr lang="en-US" altLang="ko-KR" sz="17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6F0432-03A0-422E-BBDB-8FE98349F2DF}"/>
              </a:ext>
            </a:extLst>
          </p:cNvPr>
          <p:cNvSpPr/>
          <p:nvPr/>
        </p:nvSpPr>
        <p:spPr bwMode="auto">
          <a:xfrm>
            <a:off x="539552" y="3501120"/>
            <a:ext cx="7953376" cy="2564301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31F84C-E60B-47C3-9339-92FDD5E1338F}"/>
              </a:ext>
            </a:extLst>
          </p:cNvPr>
          <p:cNvSpPr/>
          <p:nvPr/>
        </p:nvSpPr>
        <p:spPr>
          <a:xfrm>
            <a:off x="3044536" y="1675330"/>
            <a:ext cx="4022255" cy="1700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접속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URL: https://sist2.lms.elice.io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비번은 반드시 </a:t>
            </a:r>
            <a:r>
              <a:rPr lang="ko-KR" altLang="en-US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변경요망</a:t>
            </a:r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     (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첨부파일 참조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)</a:t>
            </a: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cs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53DAF-A391-46A8-B45B-D942001C9291}"/>
              </a:ext>
            </a:extLst>
          </p:cNvPr>
          <p:cNvSpPr/>
          <p:nvPr/>
        </p:nvSpPr>
        <p:spPr>
          <a:xfrm>
            <a:off x="2781477" y="3683677"/>
            <a:ext cx="57114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• </a:t>
            </a:r>
            <a:r>
              <a:rPr lang="ko-KR" altLang="en-US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강의실 홈에서 과정정보 및 수료기준 확인 후</a:t>
            </a:r>
            <a:r>
              <a:rPr lang="en-US" altLang="ko-KR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 학습시작</a:t>
            </a:r>
            <a:endParaRPr lang="en-US" altLang="ko-KR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cs typeface="Arial" charset="0"/>
            </a:endParaRPr>
          </a:p>
          <a:p>
            <a:pPr marL="180975" indent="-180975" algn="just"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• </a:t>
            </a:r>
            <a:r>
              <a:rPr lang="ko-KR" altLang="en-US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안내된 일정 별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cs typeface="Arial" charset="0"/>
              </a:rPr>
              <a:t>콘텐츠 학습</a:t>
            </a:r>
            <a:r>
              <a:rPr lang="ko-KR" altLang="en-US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및 </a:t>
            </a:r>
            <a:r>
              <a:rPr lang="ko-KR" altLang="en-US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cs typeface="Arial" charset="0"/>
              </a:rPr>
              <a:t>재량학습활동</a:t>
            </a:r>
            <a:r>
              <a:rPr lang="ko-KR" altLang="en-US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은</a:t>
            </a:r>
            <a:endParaRPr lang="en-US" altLang="ko-KR" spc="-15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cs typeface="Arial" charset="0"/>
            </a:endParaRPr>
          </a:p>
          <a:p>
            <a:pPr marL="180975" indent="-180975" algn="just">
              <a:lnSpc>
                <a:spcPct val="150000"/>
              </a:lnSpc>
            </a:pPr>
            <a:r>
              <a:rPr lang="en-US" altLang="ko-KR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  </a:t>
            </a:r>
            <a:r>
              <a:rPr lang="ko-KR" altLang="en-US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집체훈련과 연계되어 있으므로 </a:t>
            </a:r>
            <a:r>
              <a:rPr lang="ko-KR" altLang="en-US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성실히 수강</a:t>
            </a:r>
            <a:r>
              <a:rPr lang="en-US" altLang="ko-KR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!!</a:t>
            </a:r>
            <a:endParaRPr lang="en-US" altLang="ko-KR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B6CB0F-D5F0-4E06-8E45-B2E7DBB86BCD}"/>
              </a:ext>
            </a:extLst>
          </p:cNvPr>
          <p:cNvSpPr/>
          <p:nvPr/>
        </p:nvSpPr>
        <p:spPr bwMode="auto">
          <a:xfrm>
            <a:off x="539552" y="984809"/>
            <a:ext cx="7953376" cy="2442384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DBD819-9652-4088-863C-49BCF9B7C4F8}"/>
              </a:ext>
            </a:extLst>
          </p:cNvPr>
          <p:cNvSpPr/>
          <p:nvPr/>
        </p:nvSpPr>
        <p:spPr>
          <a:xfrm>
            <a:off x="2796729" y="4990152"/>
            <a:ext cx="56961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spc="-150" dirty="0"/>
              <a:t>※  </a:t>
            </a:r>
            <a:r>
              <a:rPr lang="ko-KR" altLang="en-US" sz="1500" spc="-150" dirty="0"/>
              <a:t>하위 과정을 모두 학습해야</a:t>
            </a:r>
            <a:r>
              <a:rPr lang="en-US" altLang="ko-KR" sz="1500" spc="-150" dirty="0"/>
              <a:t> </a:t>
            </a:r>
            <a:r>
              <a:rPr lang="ko-KR" altLang="en-US" sz="1500" spc="-150" dirty="0"/>
              <a:t>혼합훈련 과정을 수료할 </a:t>
            </a:r>
            <a:r>
              <a:rPr lang="ko-KR" altLang="en-US" sz="1500" spc="-150"/>
              <a:t>수 있음</a:t>
            </a:r>
            <a:endParaRPr lang="en-US" altLang="ko-KR" sz="1500" dirty="0"/>
          </a:p>
          <a:p>
            <a:pPr algn="just">
              <a:lnSpc>
                <a:spcPct val="150000"/>
              </a:lnSpc>
            </a:pPr>
            <a:r>
              <a:rPr lang="en-US" altLang="ko-KR" sz="1400"/>
              <a:t>※ </a:t>
            </a:r>
            <a:r>
              <a:rPr lang="ko-KR" altLang="en-US" sz="1500" spc="-150" dirty="0"/>
              <a:t>본 학습 시 정상배속</a:t>
            </a:r>
            <a:r>
              <a:rPr lang="en-US" altLang="ko-KR" sz="1500" spc="-150" dirty="0"/>
              <a:t>(1</a:t>
            </a:r>
            <a:r>
              <a:rPr lang="ko-KR" altLang="en-US" sz="1500" spc="-150" dirty="0"/>
              <a:t>배속</a:t>
            </a:r>
            <a:r>
              <a:rPr lang="en-US" altLang="ko-KR" sz="1500" spc="-150" dirty="0"/>
              <a:t>)</a:t>
            </a:r>
            <a:r>
              <a:rPr lang="ko-KR" altLang="en-US" sz="1500" spc="-150" dirty="0"/>
              <a:t>으로 설정</a:t>
            </a:r>
            <a:r>
              <a:rPr lang="en-US" altLang="ko-KR" sz="1500" spc="-150" dirty="0"/>
              <a:t>(</a:t>
            </a:r>
            <a:r>
              <a:rPr lang="ko-KR" altLang="en-US" sz="1500" spc="-150" dirty="0"/>
              <a:t>배속조절시 </a:t>
            </a:r>
            <a:r>
              <a:rPr lang="ko-KR" altLang="en-US" sz="1500" spc="-150" dirty="0" err="1"/>
              <a:t>진도율</a:t>
            </a:r>
            <a:r>
              <a:rPr lang="ko-KR" altLang="en-US" sz="1500" spc="-150" dirty="0"/>
              <a:t> 반영 </a:t>
            </a:r>
            <a:r>
              <a:rPr lang="ko-KR" altLang="en-US" sz="1500" spc="-150"/>
              <a:t>불가</a:t>
            </a:r>
            <a:r>
              <a:rPr lang="en-US" altLang="ko-KR" sz="1500" spc="-150"/>
              <a:t>)</a:t>
            </a:r>
            <a:endParaRPr lang="en-US" altLang="ko-KR" sz="1500" spc="-150" dirty="0"/>
          </a:p>
        </p:txBody>
      </p:sp>
    </p:spTree>
    <p:extLst>
      <p:ext uri="{BB962C8B-B14F-4D97-AF65-F5344CB8AC3E}">
        <p14:creationId xmlns:p14="http://schemas.microsoft.com/office/powerpoint/2010/main" val="23177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4060</TotalTime>
  <Words>713</Words>
  <Application>Microsoft Office PowerPoint</Application>
  <PresentationFormat>화면 슬라이드 쇼(4:3)</PresentationFormat>
  <Paragraphs>131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나눔바른고딕</vt:lpstr>
      <vt:lpstr>나눔스퀘어_ac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유상미</dc:creator>
  <cp:lastModifiedBy>C BJ</cp:lastModifiedBy>
  <cp:revision>275</cp:revision>
  <cp:lastPrinted>2021-12-10T03:27:52Z</cp:lastPrinted>
  <dcterms:created xsi:type="dcterms:W3CDTF">2020-08-26T10:24:05Z</dcterms:created>
  <dcterms:modified xsi:type="dcterms:W3CDTF">2021-12-10T09:04:10Z</dcterms:modified>
</cp:coreProperties>
</file>