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20.xml" ContentType="application/vnd.openxmlformats-officedocument.presentationml.slide+xml"/>
  <Override PartName="/ppt/slides/slide6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3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3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5105520"/>
            <a:ext cx="9142200" cy="17506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0"/>
            <a:ext cx="9142200" cy="5103720"/>
          </a:xfrm>
          <a:prstGeom prst="rect">
            <a:avLst/>
          </a:prstGeom>
          <a:gradFill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0" y="3768480"/>
            <a:ext cx="9142200" cy="22842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 hidden="1"/>
          <p:cNvSpPr/>
          <p:nvPr/>
        </p:nvSpPr>
        <p:spPr>
          <a:xfrm>
            <a:off x="0" y="1600200"/>
            <a:ext cx="9142200" cy="5103720"/>
          </a:xfrm>
          <a:prstGeom prst="ellipse">
            <a:avLst/>
          </a:prstGeom>
          <a:gradFill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3866760"/>
            <a:ext cx="9142200" cy="298944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0" y="0"/>
            <a:ext cx="9142200" cy="3864960"/>
          </a:xfrm>
          <a:prstGeom prst="rect">
            <a:avLst/>
          </a:prstGeom>
          <a:gradFill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0" y="2652480"/>
            <a:ext cx="9142200" cy="22842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0" y="1600200"/>
            <a:ext cx="9142200" cy="5103720"/>
          </a:xfrm>
          <a:prstGeom prst="ellipse">
            <a:avLst/>
          </a:prstGeom>
          <a:gradFill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PlaceHolder 9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1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5105520"/>
            <a:ext cx="9142200" cy="17506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0" y="0"/>
            <a:ext cx="9142200" cy="5103720"/>
          </a:xfrm>
          <a:prstGeom prst="rect">
            <a:avLst/>
          </a:prstGeom>
          <a:gradFill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3"/>
          <p:cNvSpPr/>
          <p:nvPr/>
        </p:nvSpPr>
        <p:spPr>
          <a:xfrm>
            <a:off x="0" y="3768480"/>
            <a:ext cx="9142200" cy="22842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4"/>
          <p:cNvSpPr/>
          <p:nvPr/>
        </p:nvSpPr>
        <p:spPr>
          <a:xfrm>
            <a:off x="0" y="1600200"/>
            <a:ext cx="9142200" cy="5103720"/>
          </a:xfrm>
          <a:prstGeom prst="ellipse">
            <a:avLst/>
          </a:prstGeom>
          <a:gradFill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hyperlink" Target="https://drive.google.com/file/d/1NMmVCeOWLkaujVwwt3odLYEPOf2nDCgD/view?usp=sharing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www.youtube.com/watch?v=7irSQuL24qY" TargetMode="External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7132320" y="5394960"/>
            <a:ext cx="1919160" cy="133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212745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	</a:t>
            </a:r>
            <a:r>
              <a:rPr b="0" lang="en-US" sz="2200" spc="-1" strike="noStrike">
                <a:solidFill>
                  <a:srgbClr val="212745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212745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팀장 </a:t>
            </a:r>
            <a:r>
              <a:rPr b="1" lang="en-US" sz="1400" spc="-1" strike="noStrike">
                <a:solidFill>
                  <a:srgbClr val="212745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: </a:t>
            </a:r>
            <a:r>
              <a:rPr b="1" lang="en-US" sz="1400" spc="-1" strike="noStrike">
                <a:solidFill>
                  <a:srgbClr val="212745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김강희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212745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팀원 </a:t>
            </a:r>
            <a:r>
              <a:rPr b="1" lang="en-US" sz="1400" spc="-1" strike="noStrike">
                <a:solidFill>
                  <a:srgbClr val="212745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: </a:t>
            </a:r>
            <a:r>
              <a:rPr b="1" lang="en-US" sz="1400" spc="-1" strike="noStrike">
                <a:solidFill>
                  <a:srgbClr val="212745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이광민 이지우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212745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        </a:t>
            </a:r>
            <a:r>
              <a:rPr b="1" lang="en-US" sz="1400" spc="-1" strike="noStrike">
                <a:solidFill>
                  <a:srgbClr val="212745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이상필 최형종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683640" y="1268640"/>
            <a:ext cx="8368200" cy="146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640080" indent="-455400">
              <a:lnSpc>
                <a:spcPct val="100000"/>
              </a:lnSpc>
              <a:buClr>
                <a:srgbClr val="c3260c"/>
              </a:buClr>
              <a:buSzPct val="128000"/>
              <a:buFont typeface="Georgia"/>
              <a:buChar char="*"/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KUUVe VISION TEAM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1331640" y="2781000"/>
            <a:ext cx="6399000" cy="175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212745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	</a:t>
            </a:r>
            <a:r>
              <a:rPr b="0" lang="en-US" sz="2200" spc="-1" strike="noStrike">
                <a:solidFill>
                  <a:srgbClr val="212745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212745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	</a:t>
            </a:r>
            <a:r>
              <a:rPr b="0" lang="en-US" sz="2200" spc="-1" strike="noStrike">
                <a:solidFill>
                  <a:srgbClr val="212745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212745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	</a:t>
            </a:r>
            <a:r>
              <a:rPr b="1" lang="en-US" sz="2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OpenCV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를 활용한 차선인식 강의 및 실습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179640" y="332640"/>
            <a:ext cx="832392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20040" indent="-318240" algn="r">
              <a:lnSpc>
                <a:spcPct val="100000"/>
              </a:lnSpc>
              <a:buClr>
                <a:srgbClr val="c3260c"/>
              </a:buClr>
              <a:buSzPct val="128000"/>
              <a:buFont typeface="Georgia"/>
              <a:buChar char="*"/>
            </a:pPr>
            <a:r>
              <a:rPr b="1" lang="en-US" sz="4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Today’s vision story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971640" y="1989000"/>
            <a:ext cx="6399000" cy="347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181080">
              <a:lnSpc>
                <a:spcPct val="100000"/>
              </a:lnSpc>
              <a:buClr>
                <a:srgbClr val="c3260c"/>
              </a:buClr>
              <a:buSzPct val="130000"/>
              <a:buFont typeface="Georgia"/>
              <a:buChar char="*"/>
            </a:pPr>
            <a:r>
              <a:rPr b="0"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차선인식 알고리즘 – </a:t>
            </a:r>
            <a:r>
              <a:rPr b="0"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1 (</a:t>
            </a:r>
            <a:r>
              <a:rPr b="0"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카메라로 영상 받기</a:t>
            </a:r>
            <a:r>
              <a:rPr b="0"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76320" y="-136440"/>
            <a:ext cx="30312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4"/>
          <p:cNvSpPr/>
          <p:nvPr/>
        </p:nvSpPr>
        <p:spPr>
          <a:xfrm>
            <a:off x="228600" y="15840"/>
            <a:ext cx="30312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9" name="Picture 6" descr=""/>
          <p:cNvPicPr/>
          <p:nvPr/>
        </p:nvPicPr>
        <p:blipFill>
          <a:blip r:embed="rId1"/>
          <a:stretch/>
        </p:blipFill>
        <p:spPr>
          <a:xfrm>
            <a:off x="1115640" y="2421000"/>
            <a:ext cx="6094080" cy="3427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179640" y="332640"/>
            <a:ext cx="832392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20040" indent="-318240" algn="r">
              <a:lnSpc>
                <a:spcPct val="100000"/>
              </a:lnSpc>
              <a:buClr>
                <a:srgbClr val="c3260c"/>
              </a:buClr>
              <a:buSzPct val="128000"/>
              <a:buFont typeface="Georgia"/>
              <a:buChar char="*"/>
            </a:pPr>
            <a:r>
              <a:rPr b="1" lang="en-US" sz="4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Today’s vision story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971640" y="1989000"/>
            <a:ext cx="6399000" cy="347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181080">
              <a:lnSpc>
                <a:spcPct val="100000"/>
              </a:lnSpc>
              <a:buClr>
                <a:srgbClr val="c3260c"/>
              </a:buClr>
              <a:buSzPct val="130000"/>
              <a:buFont typeface="Georgia"/>
              <a:buChar char="*"/>
            </a:pPr>
            <a:r>
              <a:rPr b="0"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차선인식 알고리즘 – </a:t>
            </a:r>
            <a:r>
              <a:rPr b="0"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2 (</a:t>
            </a:r>
            <a:r>
              <a:rPr b="0"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화면을 흑백으로 만들기</a:t>
            </a:r>
            <a:r>
              <a:rPr b="0"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2" name="Picture 2" descr=""/>
          <p:cNvPicPr/>
          <p:nvPr/>
        </p:nvPicPr>
        <p:blipFill>
          <a:blip r:embed="rId1"/>
          <a:stretch/>
        </p:blipFill>
        <p:spPr>
          <a:xfrm>
            <a:off x="1115640" y="2421000"/>
            <a:ext cx="6018120" cy="3331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179640" y="332640"/>
            <a:ext cx="832392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20040" indent="-318240" algn="r">
              <a:lnSpc>
                <a:spcPct val="100000"/>
              </a:lnSpc>
              <a:buClr>
                <a:srgbClr val="c3260c"/>
              </a:buClr>
              <a:buSzPct val="128000"/>
              <a:buFont typeface="Georgia"/>
              <a:buChar char="*"/>
            </a:pPr>
            <a:r>
              <a:rPr b="1" lang="en-US" sz="4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Today’s vision story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971640" y="1989000"/>
            <a:ext cx="6399000" cy="347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181080">
              <a:lnSpc>
                <a:spcPct val="100000"/>
              </a:lnSpc>
              <a:buClr>
                <a:srgbClr val="c3260c"/>
              </a:buClr>
              <a:buSzPct val="130000"/>
              <a:buFont typeface="Georgia"/>
              <a:buChar char="*"/>
            </a:pPr>
            <a:r>
              <a:rPr b="0"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왜 흑백 처리를 하나요</a:t>
            </a:r>
            <a:r>
              <a:rPr b="0"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">
              <a:lnSpc>
                <a:spcPct val="100000"/>
              </a:lnSpc>
            </a:pPr>
            <a:r>
              <a:rPr b="0"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Hint 255^3  (16581375) &gt; 255 </a:t>
            </a:r>
            <a:r>
              <a:rPr b="0"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처리해야할 데이터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5" name="Picture 2" descr=""/>
          <p:cNvPicPr/>
          <p:nvPr/>
        </p:nvPicPr>
        <p:blipFill>
          <a:blip r:embed="rId1"/>
          <a:stretch/>
        </p:blipFill>
        <p:spPr>
          <a:xfrm>
            <a:off x="1115640" y="2421000"/>
            <a:ext cx="6018120" cy="3331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>
                <p:childTnLst>
                  <p:par>
                    <p:cTn id="25" fill="freeze">
                      <p:stCondLst>
                        <p:cond delay="indefinite"/>
                      </p:stCondLst>
                      <p:childTnLst>
                        <p:par>
                          <p:cTn id="26" fill="freeze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28"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"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179640" y="332640"/>
            <a:ext cx="832392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20040" indent="-318240" algn="r">
              <a:lnSpc>
                <a:spcPct val="100000"/>
              </a:lnSpc>
              <a:buClr>
                <a:srgbClr val="c3260c"/>
              </a:buClr>
              <a:buSzPct val="128000"/>
              <a:buFont typeface="Georgia"/>
              <a:buChar char="*"/>
            </a:pPr>
            <a:r>
              <a:rPr b="1" lang="en-US" sz="4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Today’s vision story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971640" y="1989000"/>
            <a:ext cx="6399000" cy="347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181080">
              <a:lnSpc>
                <a:spcPct val="100000"/>
              </a:lnSpc>
              <a:buClr>
                <a:srgbClr val="c3260c"/>
              </a:buClr>
              <a:buSzPct val="130000"/>
              <a:buFont typeface="Georgia"/>
              <a:buChar char="*"/>
            </a:pPr>
            <a:r>
              <a:rPr b="0"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차선인식 알고리즘 – </a:t>
            </a:r>
            <a:r>
              <a:rPr b="0"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3 (edge </a:t>
            </a:r>
            <a:r>
              <a:rPr b="0"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검출</a:t>
            </a:r>
            <a:r>
              <a:rPr b="0"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8" name="Picture 2" descr=""/>
          <p:cNvPicPr/>
          <p:nvPr/>
        </p:nvPicPr>
        <p:blipFill>
          <a:blip r:embed="rId1"/>
          <a:stretch/>
        </p:blipFill>
        <p:spPr>
          <a:xfrm>
            <a:off x="1043640" y="2421000"/>
            <a:ext cx="6018120" cy="3350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179640" y="332640"/>
            <a:ext cx="832392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20040" indent="-318240" algn="r">
              <a:lnSpc>
                <a:spcPct val="100000"/>
              </a:lnSpc>
              <a:buClr>
                <a:srgbClr val="c3260c"/>
              </a:buClr>
              <a:buSzPct val="128000"/>
              <a:buFont typeface="Georgia"/>
              <a:buChar char="*"/>
            </a:pPr>
            <a:r>
              <a:rPr b="1" lang="en-US" sz="4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Today’s vision story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971640" y="1989000"/>
            <a:ext cx="6399000" cy="347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181080">
              <a:lnSpc>
                <a:spcPct val="100000"/>
              </a:lnSpc>
              <a:buClr>
                <a:srgbClr val="c3260c"/>
              </a:buClr>
              <a:buSzPct val="130000"/>
              <a:buFont typeface="Georgia"/>
              <a:buChar char="*"/>
            </a:pPr>
            <a:r>
              <a:rPr b="0"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차선인식 알고리즘 – </a:t>
            </a:r>
            <a:r>
              <a:rPr b="0"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4 (</a:t>
            </a:r>
            <a:r>
              <a:rPr b="0"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노이즈 제거</a:t>
            </a:r>
            <a:r>
              <a:rPr b="0"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1" name="Picture 2" descr=""/>
          <p:cNvPicPr/>
          <p:nvPr/>
        </p:nvPicPr>
        <p:blipFill>
          <a:blip r:embed="rId1"/>
          <a:stretch/>
        </p:blipFill>
        <p:spPr>
          <a:xfrm>
            <a:off x="1043640" y="2421000"/>
            <a:ext cx="5970240" cy="3350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 rot="21594600">
            <a:off x="180360" y="326160"/>
            <a:ext cx="823248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20040" indent="-318240" algn="r">
              <a:lnSpc>
                <a:spcPct val="100000"/>
              </a:lnSpc>
              <a:buClr>
                <a:srgbClr val="c3260c"/>
              </a:buClr>
              <a:buSzPct val="128000"/>
              <a:buFont typeface="Georgia"/>
              <a:buChar char="*"/>
            </a:pPr>
            <a:r>
              <a:rPr b="1" lang="en-US" sz="4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Today’s vision story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971640" y="1989000"/>
            <a:ext cx="6399000" cy="347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181080">
              <a:lnSpc>
                <a:spcPct val="100000"/>
              </a:lnSpc>
              <a:buClr>
                <a:srgbClr val="c3260c"/>
              </a:buClr>
              <a:buSzPct val="130000"/>
              <a:buFont typeface="Georgia"/>
              <a:buChar char="*"/>
            </a:pPr>
            <a:r>
              <a:rPr b="0"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차선인식 알고리즘 – </a:t>
            </a:r>
            <a:r>
              <a:rPr b="0"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5 (</a:t>
            </a:r>
            <a:r>
              <a:rPr b="0"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관심영역 자르기</a:t>
            </a:r>
            <a:r>
              <a:rPr b="0"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">
              <a:lnSpc>
                <a:spcPct val="100000"/>
              </a:lnSpc>
            </a:pPr>
            <a:r>
              <a:rPr b="0"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관심영역 </a:t>
            </a:r>
            <a:r>
              <a:rPr b="0"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(ROI </a:t>
            </a:r>
            <a:r>
              <a:rPr b="0"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함수</a:t>
            </a:r>
            <a:r>
              <a:rPr b="0"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, Region Of interest)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4" name="Picture 2" descr=""/>
          <p:cNvPicPr/>
          <p:nvPr/>
        </p:nvPicPr>
        <p:blipFill>
          <a:blip r:embed="rId1"/>
          <a:stretch/>
        </p:blipFill>
        <p:spPr>
          <a:xfrm>
            <a:off x="971640" y="3107880"/>
            <a:ext cx="6027480" cy="1083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179640" y="332640"/>
            <a:ext cx="832392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20040" indent="-318240" algn="r">
              <a:lnSpc>
                <a:spcPct val="100000"/>
              </a:lnSpc>
              <a:buClr>
                <a:srgbClr val="c3260c"/>
              </a:buClr>
              <a:buSzPct val="128000"/>
              <a:buFont typeface="Georgia"/>
              <a:buChar char="*"/>
            </a:pPr>
            <a:r>
              <a:rPr b="1" lang="en-US" sz="4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Today’s vision story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971640" y="1989000"/>
            <a:ext cx="6616440" cy="347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/* </a:t>
            </a:r>
            <a:r>
              <a:rPr b="0" lang="en-US" sz="1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관심영역 자르기 </a:t>
            </a:r>
            <a:r>
              <a:rPr b="0" lang="en-US" sz="1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*/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Roi = frame(Rect(0, HEIGHT / 2, WIDTH, HEIGHT / 2));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/* </a:t>
            </a:r>
            <a:r>
              <a:rPr b="0" lang="en-US" sz="1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관심영역을 흑백으로 바꾸기 </a:t>
            </a:r>
            <a:r>
              <a:rPr b="0" lang="en-US" sz="1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*/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cvtColor(Roi, gray, COLOR_BGR2GRAY);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/* </a:t>
            </a:r>
            <a:r>
              <a:rPr b="0" lang="en-US" sz="1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흑백영상의 노이즈 제거하기 </a:t>
            </a:r>
            <a:r>
              <a:rPr b="0" lang="en-US" sz="1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*/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bilateralFilter(gray, blured, -1, 50, 3);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/* </a:t>
            </a:r>
            <a:r>
              <a:rPr b="0" lang="en-US" sz="1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노이즈가 제거된 사진으로 </a:t>
            </a:r>
            <a:r>
              <a:rPr b="0" lang="en-US" sz="1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edge </a:t>
            </a:r>
            <a:r>
              <a:rPr b="0" lang="en-US" sz="1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검출하기 </a:t>
            </a:r>
            <a:r>
              <a:rPr b="0" lang="en-US" sz="1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*/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Canny(blured, edge, 100, 150);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/* edge</a:t>
            </a:r>
            <a:r>
              <a:rPr b="0" lang="en-US" sz="1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영상을 토대로 직선검출하기 </a:t>
            </a:r>
            <a:r>
              <a:rPr b="0" lang="en-US" sz="1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*/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HoughLinesP(edge, lines, 1, CV_PI / 180, THRESHOLD, 50, 200);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179640" y="332640"/>
            <a:ext cx="823248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20040" indent="-318240" algn="r">
              <a:lnSpc>
                <a:spcPct val="100000"/>
              </a:lnSpc>
              <a:buClr>
                <a:srgbClr val="c3260c"/>
              </a:buClr>
              <a:buSzPct val="128000"/>
              <a:buFont typeface="Georgia"/>
              <a:buChar char="*"/>
            </a:pPr>
            <a:r>
              <a:rPr b="1" lang="en-US" sz="4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Today’s vision story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971640" y="1989000"/>
            <a:ext cx="6399000" cy="347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181080">
              <a:lnSpc>
                <a:spcPct val="100000"/>
              </a:lnSpc>
              <a:buClr>
                <a:srgbClr val="c3260c"/>
              </a:buClr>
              <a:buSzPct val="130000"/>
              <a:buFont typeface="Georgia"/>
              <a:buChar char="*"/>
            </a:pPr>
            <a:r>
              <a:rPr b="0"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코드와 </a:t>
            </a:r>
            <a:r>
              <a:rPr b="0"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ppt</a:t>
            </a:r>
            <a:r>
              <a:rPr b="0"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의 순서차이의 핵심</a:t>
            </a:r>
            <a:r>
              <a:rPr b="0"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">
              <a:lnSpc>
                <a:spcPct val="100000"/>
              </a:lnSpc>
            </a:pPr>
            <a:r>
              <a:rPr b="0"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ROI</a:t>
            </a:r>
            <a:r>
              <a:rPr b="0"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함수 실행의 순서가 뒤와 앞의 차이점은</a:t>
            </a:r>
            <a:r>
              <a:rPr b="0"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">
              <a:lnSpc>
                <a:spcPct val="100000"/>
              </a:lnSpc>
            </a:pPr>
            <a:r>
              <a:rPr b="0"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관심영역 만을 가지고 영상처리시에 더 적은 데이터 처리로 빠른 영상처리를 할 수 있따</a:t>
            </a:r>
            <a:r>
              <a:rPr b="0"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914400" y="3383280"/>
            <a:ext cx="6399720" cy="1918800"/>
          </a:xfrm>
          <a:prstGeom prst="horizontalScroll">
            <a:avLst>
              <a:gd name="adj" fmla="val 27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9" dur="indefinite" restart="never" nodeType="tmRoot">
          <p:childTnLst>
            <p:seq>
              <p:cTn id="40" nodeType="mainSeq">
                <p:childTnLst>
                  <p:par>
                    <p:cTn id="41" fill="freeze">
                      <p:stCondLst>
                        <p:cond delay="indefinite"/>
                      </p:stCondLst>
                      <p:childTnLst>
                        <p:par>
                          <p:cTn id="42" fill="freeze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44"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5"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179640" y="332640"/>
            <a:ext cx="832392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20040" indent="-318240" algn="r">
              <a:lnSpc>
                <a:spcPct val="100000"/>
              </a:lnSpc>
              <a:buClr>
                <a:srgbClr val="c3260c"/>
              </a:buClr>
              <a:buSzPct val="128000"/>
              <a:buFont typeface="Georgia"/>
              <a:buChar char="*"/>
            </a:pPr>
            <a:r>
              <a:rPr b="1" lang="en-US" sz="4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Today’s vision story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971640" y="1989000"/>
            <a:ext cx="7073640" cy="347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181080">
              <a:lnSpc>
                <a:spcPct val="100000"/>
              </a:lnSpc>
              <a:buClr>
                <a:srgbClr val="c3260c"/>
              </a:buClr>
              <a:buSzPct val="130000"/>
              <a:buFont typeface="Georgia"/>
              <a:buChar char="*"/>
            </a:pPr>
            <a:r>
              <a:rPr b="0"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차선인식 알고리즘 – </a:t>
            </a:r>
            <a:r>
              <a:rPr b="0"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6 (Houghpline </a:t>
            </a:r>
            <a:r>
              <a:rPr b="0"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함수</a:t>
            </a:r>
            <a:r>
              <a:rPr b="0"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/</a:t>
            </a: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직선검출</a:t>
            </a:r>
            <a:r>
              <a:rPr b="0"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76320" y="-136440"/>
            <a:ext cx="30312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3" name="Picture 4" descr=""/>
          <p:cNvPicPr/>
          <p:nvPr/>
        </p:nvPicPr>
        <p:blipFill>
          <a:blip r:embed="rId1"/>
          <a:stretch/>
        </p:blipFill>
        <p:spPr>
          <a:xfrm>
            <a:off x="611640" y="2421000"/>
            <a:ext cx="8170560" cy="4102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179640" y="332640"/>
            <a:ext cx="832392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20040" indent="-318240" algn="r">
              <a:lnSpc>
                <a:spcPct val="100000"/>
              </a:lnSpc>
              <a:buClr>
                <a:srgbClr val="c3260c"/>
              </a:buClr>
              <a:buSzPct val="128000"/>
              <a:buFont typeface="Georgia"/>
              <a:buChar char="*"/>
            </a:pPr>
            <a:r>
              <a:rPr b="1" lang="en-US" sz="4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Today’s vision story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971640" y="1989000"/>
            <a:ext cx="7990920" cy="347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차선인식 알고리즘 – </a:t>
            </a:r>
            <a:r>
              <a:rPr b="0"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7 (</a:t>
            </a:r>
            <a:r>
              <a:rPr b="0"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영상에 적용하기</a:t>
            </a:r>
            <a:r>
              <a:rPr b="0"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6" name="Picture 2" descr=""/>
          <p:cNvPicPr/>
          <p:nvPr/>
        </p:nvPicPr>
        <p:blipFill>
          <a:blip r:embed="rId1"/>
          <a:stretch/>
        </p:blipFill>
        <p:spPr>
          <a:xfrm>
            <a:off x="1043640" y="2493000"/>
            <a:ext cx="6027480" cy="3360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1115640" y="548640"/>
            <a:ext cx="464472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20040" indent="-318240" algn="r">
              <a:lnSpc>
                <a:spcPct val="100000"/>
              </a:lnSpc>
              <a:buClr>
                <a:srgbClr val="c3260c"/>
              </a:buClr>
              <a:buSzPct val="128000"/>
              <a:buFont typeface="Georgia"/>
              <a:buChar char="*"/>
            </a:pPr>
            <a:r>
              <a:rPr b="1" lang="en-US" sz="4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Vision team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Line 2"/>
          <p:cNvSpPr/>
          <p:nvPr/>
        </p:nvSpPr>
        <p:spPr>
          <a:xfrm>
            <a:off x="1115280" y="2132640"/>
            <a:ext cx="7754400" cy="360"/>
          </a:xfrm>
          <a:prstGeom prst="line">
            <a:avLst/>
          </a:prstGeom>
          <a:ln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89" name="CustomShape 3"/>
          <p:cNvSpPr/>
          <p:nvPr/>
        </p:nvSpPr>
        <p:spPr>
          <a:xfrm>
            <a:off x="1115640" y="2133000"/>
            <a:ext cx="3099600" cy="347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182880" tIns="182880" bIns="182880"/>
          <a:p>
            <a:pPr>
              <a:lnSpc>
                <a:spcPct val="90000"/>
              </a:lnSpc>
            </a:pP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목 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4303800" y="2187000"/>
            <a:ext cx="4557600" cy="108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2960" rIns="102960" tIns="102960" bIns="102960"/>
          <a:p>
            <a:pPr>
              <a:lnSpc>
                <a:spcPct val="90000"/>
              </a:lnSpc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1. What’s vision team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	</a:t>
            </a: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Line 5"/>
          <p:cNvSpPr/>
          <p:nvPr/>
        </p:nvSpPr>
        <p:spPr>
          <a:xfrm>
            <a:off x="4216680" y="3272760"/>
            <a:ext cx="4646520" cy="360"/>
          </a:xfrm>
          <a:prstGeom prst="line">
            <a:avLst/>
          </a:prstGeom>
          <a:ln>
            <a:solidFill>
              <a:schemeClr val="accent1">
                <a:tint val="5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92" name="CustomShape 6"/>
          <p:cNvSpPr/>
          <p:nvPr/>
        </p:nvSpPr>
        <p:spPr>
          <a:xfrm>
            <a:off x="4303800" y="3327480"/>
            <a:ext cx="4557600" cy="108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2960" rIns="102960" tIns="102960" bIns="102960"/>
          <a:p>
            <a:pPr>
              <a:lnSpc>
                <a:spcPct val="90000"/>
              </a:lnSpc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2. Today’s vision story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Line 7"/>
          <p:cNvSpPr/>
          <p:nvPr/>
        </p:nvSpPr>
        <p:spPr>
          <a:xfrm>
            <a:off x="4216680" y="4413240"/>
            <a:ext cx="4646520" cy="360"/>
          </a:xfrm>
          <a:prstGeom prst="line">
            <a:avLst/>
          </a:prstGeom>
          <a:ln>
            <a:solidFill>
              <a:schemeClr val="accent1">
                <a:tint val="5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94" name="CustomShape 8"/>
          <p:cNvSpPr/>
          <p:nvPr/>
        </p:nvSpPr>
        <p:spPr>
          <a:xfrm>
            <a:off x="4303800" y="4467600"/>
            <a:ext cx="4557600" cy="108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2960" rIns="102960" tIns="102960" bIns="102960"/>
          <a:p>
            <a:pPr>
              <a:lnSpc>
                <a:spcPct val="90000"/>
              </a:lnSpc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3. Let’s play together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Line 9"/>
          <p:cNvSpPr/>
          <p:nvPr/>
        </p:nvSpPr>
        <p:spPr>
          <a:xfrm>
            <a:off x="4216680" y="5553360"/>
            <a:ext cx="4646520" cy="360"/>
          </a:xfrm>
          <a:prstGeom prst="line">
            <a:avLst/>
          </a:prstGeom>
          <a:ln>
            <a:solidFill>
              <a:schemeClr val="accent1">
                <a:tint val="5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179640" y="332640"/>
            <a:ext cx="841536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20040" indent="-318240" algn="r">
              <a:lnSpc>
                <a:spcPct val="100000"/>
              </a:lnSpc>
              <a:buClr>
                <a:srgbClr val="c3260c"/>
              </a:buClr>
              <a:buSzPct val="128000"/>
              <a:buFont typeface="Georgia"/>
              <a:buChar char="*"/>
            </a:pPr>
            <a:r>
              <a:rPr b="1" lang="en-US" sz="4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Today’s vision story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971640" y="1989000"/>
            <a:ext cx="6399000" cy="347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181080">
              <a:lnSpc>
                <a:spcPct val="100000"/>
              </a:lnSpc>
              <a:buClr>
                <a:srgbClr val="c3260c"/>
              </a:buClr>
              <a:buSzPct val="130000"/>
              <a:buFont typeface="Georgia"/>
              <a:buChar char="*"/>
            </a:pPr>
            <a:r>
              <a:rPr b="0"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Vision team video </a:t>
            </a:r>
            <a:r>
              <a:rPr b="0"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다시보기 – ‘아는만큼 보인다’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179640" y="332640"/>
            <a:ext cx="795816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20040" indent="-318240" algn="r">
              <a:lnSpc>
                <a:spcPct val="100000"/>
              </a:lnSpc>
              <a:buClr>
                <a:srgbClr val="c3260c"/>
              </a:buClr>
              <a:buSzPct val="128000"/>
              <a:buFont typeface="Georgia"/>
              <a:buChar char="*"/>
            </a:pPr>
            <a:r>
              <a:rPr b="1" lang="en-US" sz="4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Let’s play together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971640" y="1989000"/>
            <a:ext cx="7918920" cy="486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181080">
              <a:lnSpc>
                <a:spcPct val="100000"/>
              </a:lnSpc>
              <a:buClr>
                <a:srgbClr val="c3260c"/>
              </a:buClr>
              <a:buSzPct val="130000"/>
              <a:buFont typeface="Georgia"/>
              <a:buChar char="*"/>
            </a:pPr>
            <a:r>
              <a:rPr b="0"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181080">
              <a:lnSpc>
                <a:spcPct val="100000"/>
              </a:lnSpc>
              <a:buClr>
                <a:srgbClr val="c3260c"/>
              </a:buClr>
              <a:buSzPct val="130000"/>
              <a:buFont typeface="Georgia"/>
              <a:buChar char="*"/>
            </a:pPr>
            <a:r>
              <a:rPr b="0"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r>
              <a:rPr b="0"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cd ~/catkin_ws/src &amp;&amp; git clone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181080">
              <a:lnSpc>
                <a:spcPct val="100000"/>
              </a:lnSpc>
              <a:buClr>
                <a:srgbClr val="c3260c"/>
              </a:buClr>
              <a:buSzPct val="130000"/>
              <a:buFont typeface="Georgia"/>
              <a:buChar char="*"/>
            </a:pPr>
            <a:r>
              <a:rPr b="0"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181080">
              <a:lnSpc>
                <a:spcPct val="100000"/>
              </a:lnSpc>
              <a:buClr>
                <a:srgbClr val="c3260c"/>
              </a:buClr>
              <a:buSzPct val="130000"/>
              <a:buFont typeface="Georgia"/>
              <a:buChar char="*"/>
            </a:pPr>
            <a:r>
              <a:rPr b="0"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r>
              <a:rPr b="0"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  <a:hlinkClick r:id="rId1"/>
              </a:rPr>
              <a:t>cameraimage_color.mp4  </a:t>
            </a:r>
            <a:r>
              <a:rPr b="0"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181080">
              <a:lnSpc>
                <a:spcPct val="100000"/>
              </a:lnSpc>
              <a:buClr>
                <a:srgbClr val="c3260c"/>
              </a:buClr>
              <a:buSzPct val="130000"/>
              <a:buFont typeface="Georgia"/>
              <a:buChar char="*"/>
            </a:pPr>
            <a:r>
              <a:rPr b="0"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181080">
              <a:lnSpc>
                <a:spcPct val="100000"/>
              </a:lnSpc>
              <a:buClr>
                <a:srgbClr val="c3260c"/>
              </a:buClr>
              <a:buSzPct val="130000"/>
              <a:buFont typeface="Georgia"/>
              <a:buChar char="*"/>
            </a:pPr>
            <a:r>
              <a:rPr b="0"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r>
              <a:rPr b="0"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roscore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181080">
              <a:lnSpc>
                <a:spcPct val="100000"/>
              </a:lnSpc>
              <a:buClr>
                <a:srgbClr val="c3260c"/>
              </a:buClr>
              <a:buSzPct val="130000"/>
              <a:buFont typeface="Georgia"/>
              <a:buChar char="*"/>
            </a:pPr>
            <a:r>
              <a:rPr b="0"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r>
              <a:rPr b="0"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cd catkin_ws </a:t>
            </a:r>
            <a:r>
              <a:rPr b="0"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입력 후 </a:t>
            </a:r>
            <a:r>
              <a:rPr b="0"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catkin_make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181080">
              <a:lnSpc>
                <a:spcPct val="100000"/>
              </a:lnSpc>
              <a:buClr>
                <a:srgbClr val="c3260c"/>
              </a:buClr>
              <a:buSzPct val="130000"/>
              <a:buFont typeface="Georgia"/>
              <a:buChar char="*"/>
            </a:pPr>
            <a:r>
              <a:rPr b="0"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r>
              <a:rPr b="0"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rosrun lane_detection_pkg lane_detecting_node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79640" y="332640"/>
            <a:ext cx="65106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20040" indent="-318240" algn="r">
              <a:lnSpc>
                <a:spcPct val="100000"/>
              </a:lnSpc>
              <a:buClr>
                <a:srgbClr val="c3260c"/>
              </a:buClr>
              <a:buSzPct val="128000"/>
              <a:buFont typeface="Georgia"/>
              <a:buChar char="*"/>
            </a:pPr>
            <a:r>
              <a:rPr b="1" lang="en-US" sz="4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What’s vision team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971640" y="1989000"/>
            <a:ext cx="6399000" cy="347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181080">
              <a:lnSpc>
                <a:spcPct val="100000"/>
              </a:lnSpc>
              <a:buClr>
                <a:srgbClr val="c3260c"/>
              </a:buClr>
              <a:buSzPct val="130000"/>
              <a:buFont typeface="Georgia"/>
              <a:buChar char="*"/>
            </a:pPr>
            <a:r>
              <a:rPr b="1"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미션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">
              <a:lnSpc>
                <a:spcPct val="100000"/>
              </a:lnSpc>
            </a:pPr>
            <a:r>
              <a:rPr b="0"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- 1. </a:t>
            </a:r>
            <a:r>
              <a:rPr b="0"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차선인식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">
              <a:lnSpc>
                <a:spcPct val="100000"/>
              </a:lnSpc>
            </a:pPr>
            <a:r>
              <a:rPr b="0"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- 2. </a:t>
            </a:r>
            <a:r>
              <a:rPr b="0"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횡단보도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">
              <a:lnSpc>
                <a:spcPct val="100000"/>
              </a:lnSpc>
            </a:pPr>
            <a:r>
              <a:rPr b="0"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- 3. </a:t>
            </a:r>
            <a:r>
              <a:rPr b="0"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주차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179640" y="332640"/>
            <a:ext cx="65106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20040" indent="-318240" algn="r">
              <a:lnSpc>
                <a:spcPct val="100000"/>
              </a:lnSpc>
              <a:buClr>
                <a:srgbClr val="c3260c"/>
              </a:buClr>
              <a:buSzPct val="128000"/>
              <a:buFont typeface="Georgia"/>
              <a:buChar char="*"/>
            </a:pPr>
            <a:r>
              <a:rPr b="1" lang="en-US" sz="4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What’s vision team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1115640" y="1989000"/>
            <a:ext cx="6399000" cy="347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181080">
              <a:lnSpc>
                <a:spcPct val="100000"/>
              </a:lnSpc>
              <a:buClr>
                <a:srgbClr val="c3260c"/>
              </a:buClr>
              <a:buSzPct val="130000"/>
              <a:buFont typeface="Georgia"/>
              <a:buChar char="*"/>
            </a:pPr>
            <a:r>
              <a:rPr b="0"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Open CV</a:t>
            </a:r>
            <a:r>
              <a:rPr b="0"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란</a:t>
            </a:r>
            <a:r>
              <a:rPr b="0"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">
              <a:lnSpc>
                <a:spcPct val="100000"/>
              </a:lnSpc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-intel</a:t>
            </a: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에서 발명한 영상 처리 프로그래밍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">
              <a:lnSpc>
                <a:spcPct val="100000"/>
              </a:lnSpc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-</a:t>
            </a: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전 세계적으로 많은 이용자가 있음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">
              <a:lnSpc>
                <a:spcPct val="100000"/>
              </a:lnSpc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-</a:t>
            </a: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수많은 오픈된 함수와 코드가 있어서 사용에 용이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">
              <a:lnSpc>
                <a:spcPct val="100000"/>
              </a:lnSpc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-</a:t>
            </a: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이러한 기반을 가지고 컴퓨터 비전을 실험한다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">
              <a:lnSpc>
                <a:spcPct val="100000"/>
              </a:lnSpc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-C/C++/Phython </a:t>
            </a: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의 언어를 사용한다</a:t>
            </a: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">
              <a:lnSpc>
                <a:spcPct val="100000"/>
              </a:lnSpc>
            </a:pPr>
            <a:r>
              <a:rPr b="0" lang="en-US" sz="2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  <a:hlinkClick r:id="rId1"/>
              </a:rPr>
              <a:t>https://www.youtube.com/watch?v=7irSQuL24qY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179640" y="332640"/>
            <a:ext cx="65106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20040" indent="-318240" algn="r">
              <a:lnSpc>
                <a:spcPct val="100000"/>
              </a:lnSpc>
              <a:buClr>
                <a:srgbClr val="c3260c"/>
              </a:buClr>
              <a:buSzPct val="128000"/>
              <a:buFont typeface="Georgia"/>
              <a:buChar char="*"/>
            </a:pPr>
            <a:r>
              <a:rPr b="1" lang="en-US" sz="4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What’s vision team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971640" y="1989000"/>
            <a:ext cx="6399000" cy="347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181080">
              <a:lnSpc>
                <a:spcPct val="100000"/>
              </a:lnSpc>
              <a:buClr>
                <a:srgbClr val="c3260c"/>
              </a:buClr>
              <a:buSzPct val="130000"/>
              <a:buFont typeface="Georgia"/>
              <a:buChar char="*"/>
            </a:pPr>
            <a:r>
              <a:rPr b="0"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Vision team video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179640" y="332640"/>
            <a:ext cx="823248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20040" indent="-318240" algn="r">
              <a:lnSpc>
                <a:spcPct val="100000"/>
              </a:lnSpc>
              <a:buClr>
                <a:srgbClr val="c3260c"/>
              </a:buClr>
              <a:buSzPct val="128000"/>
              <a:buFont typeface="Georgia"/>
              <a:buChar char="*"/>
            </a:pPr>
            <a:r>
              <a:rPr b="1" lang="en-US" sz="4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Today’s vision story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3708000" y="1484640"/>
            <a:ext cx="5326920" cy="46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181080">
              <a:lnSpc>
                <a:spcPct val="100000"/>
              </a:lnSpc>
              <a:buClr>
                <a:srgbClr val="c3260c"/>
              </a:buClr>
              <a:buSzPct val="130000"/>
              <a:buFont typeface="Georgia"/>
              <a:buChar char="*"/>
            </a:pPr>
            <a:r>
              <a:rPr b="0"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Pixel (</a:t>
            </a:r>
            <a:r>
              <a:rPr b="0"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화소</a:t>
            </a:r>
            <a:r>
              <a:rPr b="0"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) = </a:t>
            </a:r>
            <a:r>
              <a:rPr b="0"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픽처 </a:t>
            </a:r>
            <a:r>
              <a:rPr b="0"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+ </a:t>
            </a:r>
            <a:r>
              <a:rPr b="0"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엘리먼트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181080">
              <a:lnSpc>
                <a:spcPct val="100000"/>
              </a:lnSpc>
              <a:buClr>
                <a:srgbClr val="c3260c"/>
              </a:buClr>
              <a:buSzPct val="130000"/>
              <a:buFont typeface="Georgia"/>
              <a:buChar char="-"/>
            </a:pPr>
            <a:r>
              <a:rPr b="0"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1</a:t>
            </a:r>
            <a:r>
              <a:rPr b="0"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인치 안에 몇 개의 픽셀이 존재하는지를 수치로 표현한 것</a:t>
            </a:r>
            <a:r>
              <a:rPr b="0"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181080">
              <a:lnSpc>
                <a:spcPct val="100000"/>
              </a:lnSpc>
              <a:buClr>
                <a:srgbClr val="c3260c"/>
              </a:buClr>
              <a:buSzPct val="130000"/>
              <a:buFont typeface="Georgia"/>
              <a:buChar char="-"/>
            </a:pPr>
            <a:r>
              <a:rPr b="0"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디지털 이미지는 이 픽셀의 집합으로 이미지를 형성된 것</a:t>
            </a:r>
            <a:r>
              <a:rPr b="0"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181080">
              <a:lnSpc>
                <a:spcPct val="100000"/>
              </a:lnSpc>
              <a:buClr>
                <a:srgbClr val="c3260c"/>
              </a:buClr>
              <a:buSzPct val="130000"/>
              <a:buFont typeface="Georgia"/>
              <a:buChar char="-"/>
            </a:pPr>
            <a:r>
              <a:rPr b="0"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픽셀 값은 </a:t>
            </a:r>
            <a:r>
              <a:rPr b="0"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0~255</a:t>
            </a:r>
            <a:r>
              <a:rPr b="0"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로 이루어 져 있으며</a:t>
            </a:r>
            <a:r>
              <a:rPr b="0"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, 255</a:t>
            </a:r>
            <a:r>
              <a:rPr b="0"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로 가까워 질 수록 원색</a:t>
            </a:r>
            <a:r>
              <a:rPr b="0"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(RGB,White)</a:t>
            </a:r>
            <a:r>
              <a:rPr b="0"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로 가까워진다</a:t>
            </a:r>
            <a:r>
              <a:rPr b="0"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4" name="Picture 3" descr=""/>
          <p:cNvPicPr/>
          <p:nvPr/>
        </p:nvPicPr>
        <p:blipFill>
          <a:blip r:embed="rId1"/>
          <a:stretch/>
        </p:blipFill>
        <p:spPr>
          <a:xfrm>
            <a:off x="323640" y="1484640"/>
            <a:ext cx="3279960" cy="4678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179640" y="332640"/>
            <a:ext cx="832392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20040" indent="-318240" algn="r">
              <a:lnSpc>
                <a:spcPct val="100000"/>
              </a:lnSpc>
              <a:buClr>
                <a:srgbClr val="c3260c"/>
              </a:buClr>
              <a:buSzPct val="128000"/>
              <a:buFont typeface="Georgia"/>
              <a:buChar char="*"/>
            </a:pPr>
            <a:r>
              <a:rPr b="1" lang="en-US" sz="4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Today’s vision story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604800" y="6284520"/>
            <a:ext cx="6773760" cy="67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181080">
              <a:lnSpc>
                <a:spcPct val="100000"/>
              </a:lnSpc>
              <a:buClr>
                <a:srgbClr val="c3260c"/>
              </a:buClr>
              <a:buSzPct val="130000"/>
              <a:buFont typeface="Georgia"/>
              <a:buChar char="*"/>
            </a:pPr>
            <a:r>
              <a:rPr b="0"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Pixel data - gray (</a:t>
            </a:r>
            <a:r>
              <a:rPr b="0"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좌</a:t>
            </a:r>
            <a:r>
              <a:rPr b="0"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) RGB (</a:t>
            </a:r>
            <a:r>
              <a:rPr b="0"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우</a:t>
            </a:r>
            <a:r>
              <a:rPr b="0"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7" name="Picture 2" descr=""/>
          <p:cNvPicPr/>
          <p:nvPr/>
        </p:nvPicPr>
        <p:blipFill>
          <a:blip r:embed="rId1"/>
          <a:stretch/>
        </p:blipFill>
        <p:spPr>
          <a:xfrm>
            <a:off x="611640" y="1556640"/>
            <a:ext cx="3742560" cy="4654080"/>
          </a:xfrm>
          <a:prstGeom prst="rect">
            <a:avLst/>
          </a:prstGeom>
          <a:ln>
            <a:noFill/>
          </a:ln>
        </p:spPr>
      </p:pic>
      <p:pic>
        <p:nvPicPr>
          <p:cNvPr id="108" name="Picture 2" descr=""/>
          <p:cNvPicPr/>
          <p:nvPr/>
        </p:nvPicPr>
        <p:blipFill>
          <a:blip r:embed="rId2"/>
          <a:stretch/>
        </p:blipFill>
        <p:spPr>
          <a:xfrm>
            <a:off x="4572000" y="1556640"/>
            <a:ext cx="3958560" cy="4726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79640" y="332640"/>
            <a:ext cx="832392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20040" indent="-318240" algn="r">
              <a:lnSpc>
                <a:spcPct val="100000"/>
              </a:lnSpc>
              <a:buClr>
                <a:srgbClr val="c3260c"/>
              </a:buClr>
              <a:buSzPct val="128000"/>
              <a:buFont typeface="Georgia"/>
              <a:buChar char="*"/>
            </a:pPr>
            <a:r>
              <a:rPr b="1" lang="en-US" sz="4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Today’s vision story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971640" y="1268640"/>
            <a:ext cx="6399000" cy="347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181080">
              <a:lnSpc>
                <a:spcPct val="100000"/>
              </a:lnSpc>
              <a:buClr>
                <a:srgbClr val="c3260c"/>
              </a:buClr>
              <a:buSzPct val="130000"/>
              <a:buFont typeface="Georgia"/>
              <a:buChar char="*"/>
            </a:pPr>
            <a:r>
              <a:rPr b="0"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배열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">
              <a:lnSpc>
                <a:spcPct val="100000"/>
              </a:lnSpc>
            </a:pPr>
            <a:r>
              <a:rPr b="0"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앞에서 말한 </a:t>
            </a:r>
            <a:r>
              <a:rPr b="0"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pixel data</a:t>
            </a:r>
            <a:r>
              <a:rPr b="0"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가 저장되는 곳</a:t>
            </a:r>
            <a:r>
              <a:rPr b="0"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1" name="Picture 2" descr=""/>
          <p:cNvPicPr/>
          <p:nvPr/>
        </p:nvPicPr>
        <p:blipFill>
          <a:blip r:embed="rId1"/>
          <a:stretch/>
        </p:blipFill>
        <p:spPr>
          <a:xfrm>
            <a:off x="683640" y="2853000"/>
            <a:ext cx="7558920" cy="3454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179640" y="332640"/>
            <a:ext cx="832392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20040" indent="-318240" algn="r">
              <a:lnSpc>
                <a:spcPct val="100000"/>
              </a:lnSpc>
              <a:buClr>
                <a:srgbClr val="c3260c"/>
              </a:buClr>
              <a:buSzPct val="128000"/>
              <a:buFont typeface="Georgia"/>
              <a:buChar char="*"/>
            </a:pPr>
            <a:r>
              <a:rPr b="1" lang="en-US" sz="4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Today’s vision story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971640" y="1989000"/>
            <a:ext cx="6399000" cy="347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181080">
              <a:lnSpc>
                <a:spcPct val="100000"/>
              </a:lnSpc>
              <a:buClr>
                <a:srgbClr val="c3260c"/>
              </a:buClr>
              <a:buSzPct val="130000"/>
              <a:buFont typeface="Georgia"/>
              <a:buChar char="*"/>
            </a:pPr>
            <a:r>
              <a:rPr b="0"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어떻게 사용 할 것인가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4" name="Picture 2" descr=""/>
          <p:cNvPicPr/>
          <p:nvPr/>
        </p:nvPicPr>
        <p:blipFill>
          <a:blip r:embed="rId1"/>
          <a:stretch/>
        </p:blipFill>
        <p:spPr>
          <a:xfrm>
            <a:off x="899640" y="2400120"/>
            <a:ext cx="7558920" cy="4209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107</TotalTime>
  <Application>LibreOffice/5.1.6.2$Linux_X86_64 LibreOffice_project/10m0$Build-2</Application>
  <Words>360</Words>
  <Paragraphs>94</Paragraphs>
  <Company>LG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2018-08-14T02:30:33Z</dcterms:created>
  <dc:creator>XNOTE</dc:creator>
  <dc:description/>
  <dc:language>en-US</dc:language>
  <cp:lastModifiedBy/>
  <dcterms:modified xsi:type="dcterms:W3CDTF">2018-08-15T01:29:08Z</dcterms:modified>
  <cp:revision>18</cp:revision>
  <dc:subject/>
  <dc:title>KUVEE VISION TEAM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LG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화면 슬라이드 쇼(4:3)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22</vt:i4>
  </property>
</Properties>
</file>