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2" r:id="rId2"/>
    <p:sldId id="263" r:id="rId3"/>
    <p:sldId id="271" r:id="rId4"/>
    <p:sldId id="273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2" r:id="rId14"/>
    <p:sldId id="285" r:id="rId15"/>
    <p:sldId id="286" r:id="rId16"/>
    <p:sldId id="289" r:id="rId17"/>
    <p:sldId id="287" r:id="rId18"/>
    <p:sldId id="290" r:id="rId19"/>
    <p:sldId id="288" r:id="rId20"/>
    <p:sldId id="291" r:id="rId21"/>
    <p:sldId id="292" r:id="rId22"/>
    <p:sldId id="293" r:id="rId23"/>
    <p:sldId id="294" r:id="rId24"/>
    <p:sldId id="295" r:id="rId25"/>
    <p:sldId id="296" r:id="rId26"/>
    <p:sldId id="299" r:id="rId27"/>
    <p:sldId id="298" r:id="rId28"/>
    <p:sldId id="311" r:id="rId29"/>
    <p:sldId id="300" r:id="rId30"/>
    <p:sldId id="301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269" r:id="rId39"/>
  </p:sldIdLst>
  <p:sldSz cx="12192000" cy="6858000"/>
  <p:notesSz cx="6858000" cy="9144000"/>
  <p:embeddedFontLs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BA0"/>
    <a:srgbClr val="2E2E2E"/>
    <a:srgbClr val="FFE066"/>
    <a:srgbClr val="70C1B3"/>
    <a:srgbClr val="F25F5C"/>
    <a:srgbClr val="505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3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BCEBC-DC7B-4437-9415-8DB9F29B2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114C64-DF83-4204-9B14-DBD24E4AB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B36AB-3179-434A-B56C-FE1E7DBF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BE46-77D6-4B4E-B91C-E772019A0DB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8ACE8-62E2-4D80-878A-BCF06A64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4ED25-7796-4660-8277-54A58D5A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5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442FC-FBE6-4663-9A8A-5E4BECB0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6ED90-A96A-4001-9884-BDB828A38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D9B74-D75A-4B70-BF9A-B414C438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BE46-77D6-4B4E-B91C-E772019A0DB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17F3F-BB21-4467-B4D5-91B8DF2E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C851E-7143-4197-971D-9ABE49F5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7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CC22EE-5BFC-41B6-A330-FC6B22FF7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6E1E7E-B090-4359-A0AC-0DA86B846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EB2D8-8B75-406D-977A-4FDC4884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BE46-77D6-4B4E-B91C-E772019A0DB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0337B-A07A-4729-9813-A646C416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B63E2-D703-4EBB-9984-64B1ACB7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74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0963AB6-B89A-457A-A6C4-90221DE6B572}"/>
              </a:ext>
            </a:extLst>
          </p:cNvPr>
          <p:cNvGrpSpPr/>
          <p:nvPr userDrawn="1"/>
        </p:nvGrpSpPr>
        <p:grpSpPr>
          <a:xfrm>
            <a:off x="9039930" y="153604"/>
            <a:ext cx="2294820" cy="278758"/>
            <a:chOff x="6159500" y="-883920"/>
            <a:chExt cx="3873500" cy="461010"/>
          </a:xfrm>
        </p:grpSpPr>
        <p:pic>
          <p:nvPicPr>
            <p:cNvPr id="8" name="그림 7" descr="플레이트, 음식이(가) 표시된 사진&#10;&#10;자동 생성된 설명">
              <a:extLst>
                <a:ext uri="{FF2B5EF4-FFF2-40B4-BE49-F238E27FC236}">
                  <a16:creationId xmlns:a16="http://schemas.microsoft.com/office/drawing/2014/main" id="{6772A72E-2929-4A10-9861-28A4847F0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111" b="4062"/>
            <a:stretch/>
          </p:blipFill>
          <p:spPr>
            <a:xfrm>
              <a:off x="8539480" y="-883920"/>
              <a:ext cx="1493520" cy="430530"/>
            </a:xfrm>
            <a:prstGeom prst="rect">
              <a:avLst/>
            </a:prstGeom>
          </p:spPr>
        </p:pic>
        <p:pic>
          <p:nvPicPr>
            <p:cNvPr id="9" name="그림 8" descr="플레이트, 음식이(가) 표시된 사진&#10;&#10;자동 생성된 설명">
              <a:extLst>
                <a:ext uri="{FF2B5EF4-FFF2-40B4-BE49-F238E27FC236}">
                  <a16:creationId xmlns:a16="http://schemas.microsoft.com/office/drawing/2014/main" id="{B2D280C7-81A7-47B8-8944-F24B5CD271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26" b="67327"/>
            <a:stretch/>
          </p:blipFill>
          <p:spPr>
            <a:xfrm>
              <a:off x="6159500" y="-883920"/>
              <a:ext cx="1493520" cy="445770"/>
            </a:xfrm>
            <a:prstGeom prst="rect">
              <a:avLst/>
            </a:prstGeom>
          </p:spPr>
        </p:pic>
        <p:pic>
          <p:nvPicPr>
            <p:cNvPr id="10" name="그림 9" descr="플레이트, 음식이(가) 표시된 사진&#10;&#10;자동 생성된 설명">
              <a:extLst>
                <a:ext uri="{FF2B5EF4-FFF2-40B4-BE49-F238E27FC236}">
                  <a16:creationId xmlns:a16="http://schemas.microsoft.com/office/drawing/2014/main" id="{C2CBA97B-41C4-4DD8-B91D-A8E5DB01BA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735" b="34418"/>
            <a:stretch/>
          </p:blipFill>
          <p:spPr>
            <a:xfrm>
              <a:off x="7349490" y="-868680"/>
              <a:ext cx="1493520" cy="445770"/>
            </a:xfrm>
            <a:prstGeom prst="rect">
              <a:avLst/>
            </a:prstGeom>
          </p:spPr>
        </p:pic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0965E8-8D6B-4618-8435-064FA19214DD}"/>
              </a:ext>
            </a:extLst>
          </p:cNvPr>
          <p:cNvSpPr/>
          <p:nvPr userDrawn="1"/>
        </p:nvSpPr>
        <p:spPr>
          <a:xfrm>
            <a:off x="314445" y="451412"/>
            <a:ext cx="11563109" cy="7268901"/>
          </a:xfrm>
          <a:prstGeom prst="roundRect">
            <a:avLst>
              <a:gd name="adj" fmla="val 6798"/>
            </a:avLst>
          </a:prstGeom>
          <a:solidFill>
            <a:srgbClr val="F9C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15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77FCF-C76D-46DC-AEE1-320D728B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7C002-31F4-4B56-9863-C045EA6CC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AB6EB-C0DF-4172-9401-72A8C2AE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BE46-77D6-4B4E-B91C-E772019A0DB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DD993-60C2-460E-98A6-916D4854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61DB3-D653-4B7E-94FD-44C0C06A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7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958A0-DABD-44AA-BB47-834206C7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AC8AB-38E4-4879-A1E6-FD7A07F72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AF83D-B542-4EF3-A516-C743BEA2B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05A0C-3910-4562-A8CD-7D8FE9A9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BE46-77D6-4B4E-B91C-E772019A0DB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EA26B-3025-4FF4-9BB7-A0014482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93ADB-140F-4772-8BBC-7BFBC571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76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7B441-B76C-4483-A80D-DA50BC91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C4B5D-53B5-4454-AE1E-1BB7CE6DC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161BB8-30D2-41A2-BA22-2DC88724F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917CC8-0E6A-45C0-B23E-A2D545358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27595-84B6-42B4-8490-77731EC44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98EFB8-9148-484D-949A-370F6F6F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BE46-77D6-4B4E-B91C-E772019A0DB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07F098-AC34-49BA-BE16-496113C8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5D53B8-366D-46DB-968D-32733D8A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83B9C-D0E6-405C-8373-4DEF4EBD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DDFE5-82C0-4F7C-A8AA-D4869368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BE46-77D6-4B4E-B91C-E772019A0DB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0B2071-6494-4BC3-979E-0A7E4D84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EE614-A5E6-4206-B149-F8C8C25F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86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D0D-0846-455A-A6AB-302DB30F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BE46-77D6-4B4E-B91C-E772019A0DB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A32A71-8F83-4B7B-9734-A6416917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57891F-6D28-479C-844E-E7A49180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32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30846-3CE8-4EE5-85AA-A246CC3B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8FCDA-424A-4007-9771-D3728B184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C83FE5-9F51-4BA1-9042-461BB0AD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06CE0F-075A-437B-A9A0-6283A4F1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BE46-77D6-4B4E-B91C-E772019A0DB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02B47-77ED-4BDC-9ED1-C9594689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C2B30-1396-4208-80BB-BB1B9993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2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ED2D9-D338-4AE5-9966-F8DDD530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DDE6B-66FC-49D1-8968-628AD519A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6552DE-8617-45C5-902A-28EFED703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32528-C3EB-4EF8-B182-B6F59792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BE46-77D6-4B4E-B91C-E772019A0DB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48440A-173D-496E-8520-E23F92F0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4EB0E4-2558-4A6F-88C3-ED96F1ED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5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7DD743-EF3D-413C-B621-542A0D47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0A18BA-153D-445F-8446-B45351064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FA483-156B-460D-A66D-996A2F660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DBE46-77D6-4B4E-B91C-E772019A0DB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C8453-AAEB-4A9A-9968-1A298DCD9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E7F0B-0456-4FDF-BCE5-A566B3FBE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9943-6A0C-44F8-8AFB-D42F4A592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1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C4A8E5FD-6835-4B89-9A91-5799AEE5CDDF}"/>
              </a:ext>
            </a:extLst>
          </p:cNvPr>
          <p:cNvSpPr txBox="1"/>
          <p:nvPr/>
        </p:nvSpPr>
        <p:spPr>
          <a:xfrm>
            <a:off x="2711987" y="1250014"/>
            <a:ext cx="67680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Section 1 Project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20F33-70AB-71E2-B575-767741CD7632}"/>
              </a:ext>
            </a:extLst>
          </p:cNvPr>
          <p:cNvSpPr txBox="1"/>
          <p:nvPr/>
        </p:nvSpPr>
        <p:spPr>
          <a:xfrm>
            <a:off x="7828384" y="4819262"/>
            <a:ext cx="2411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최현호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55B61-A397-9B74-FC47-729B3033E065}"/>
              </a:ext>
            </a:extLst>
          </p:cNvPr>
          <p:cNvSpPr txBox="1"/>
          <p:nvPr/>
        </p:nvSpPr>
        <p:spPr>
          <a:xfrm>
            <a:off x="4786603" y="2623075"/>
            <a:ext cx="509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 분기 게임 설계</a:t>
            </a:r>
          </a:p>
        </p:txBody>
      </p:sp>
    </p:spTree>
    <p:extLst>
      <p:ext uri="{BB962C8B-B14F-4D97-AF65-F5344CB8AC3E}">
        <p14:creationId xmlns:p14="http://schemas.microsoft.com/office/powerpoint/2010/main" val="3806367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96536" y="166255"/>
            <a:ext cx="73537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2-4.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일본의 선호 게임 장르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75F9E5-E7D2-28E2-269B-890AB90D8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6" y="788103"/>
            <a:ext cx="6167536" cy="6069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71AAD4-0949-2752-4F2C-5F9983232B13}"/>
              </a:ext>
            </a:extLst>
          </p:cNvPr>
          <p:cNvSpPr txBox="1"/>
          <p:nvPr/>
        </p:nvSpPr>
        <p:spPr>
          <a:xfrm>
            <a:off x="-189339" y="1166723"/>
            <a:ext cx="203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350C3-5177-B4A3-EE8B-3E63D6ACD3AB}"/>
              </a:ext>
            </a:extLst>
          </p:cNvPr>
          <p:cNvSpPr txBox="1"/>
          <p:nvPr/>
        </p:nvSpPr>
        <p:spPr>
          <a:xfrm>
            <a:off x="6746" y="2304429"/>
            <a:ext cx="1698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연도별 게임의     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트렌드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9B9895-6C6D-A34E-9F6F-06519A5570EE}"/>
              </a:ext>
            </a:extLst>
          </p:cNvPr>
          <p:cNvSpPr txBox="1"/>
          <p:nvPr/>
        </p:nvSpPr>
        <p:spPr>
          <a:xfrm>
            <a:off x="0" y="2827649"/>
            <a:ext cx="191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인기가 많은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0CFDD-3057-F82D-D452-BDF6BF075AEB}"/>
              </a:ext>
            </a:extLst>
          </p:cNvPr>
          <p:cNvSpPr txBox="1"/>
          <p:nvPr/>
        </p:nvSpPr>
        <p:spPr>
          <a:xfrm>
            <a:off x="-1" y="3350442"/>
            <a:ext cx="1955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14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 분기의 게임 </a:t>
            </a:r>
            <a:endParaRPr kumimoji="0" lang="en-US" altLang="ko-KR" sz="14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4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설계</a:t>
            </a:r>
            <a:endParaRPr kumimoji="0" lang="en-US" altLang="ko-KR" sz="14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AD56EC-72D8-37E2-9AC7-313D58A5AA36}"/>
              </a:ext>
            </a:extLst>
          </p:cNvPr>
          <p:cNvSpPr txBox="1"/>
          <p:nvPr/>
        </p:nvSpPr>
        <p:spPr>
          <a:xfrm>
            <a:off x="6746" y="1689516"/>
            <a:ext cx="2034073" cy="307777"/>
          </a:xfrm>
          <a:prstGeom prst="rect">
            <a:avLst/>
          </a:prstGeom>
          <a:solidFill>
            <a:srgbClr val="247B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지역별 데이터 분석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64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-189339" y="1166723"/>
            <a:ext cx="2230158" cy="2706939"/>
            <a:chOff x="2179773" y="1993394"/>
            <a:chExt cx="2230158" cy="27069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179773" y="1993394"/>
              <a:ext cx="2034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75858" y="3131527"/>
              <a:ext cx="1698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연도별 게임의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트렌드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912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인기가 많은 게임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1" y="4177113"/>
              <a:ext cx="1955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다음 분기의 게임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설계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6A9F51-3125-C966-AA5B-51EEFA293325}"/>
                </a:ext>
              </a:extLst>
            </p:cNvPr>
            <p:cNvSpPr txBox="1"/>
            <p:nvPr/>
          </p:nvSpPr>
          <p:spPr>
            <a:xfrm>
              <a:off x="2375858" y="2516187"/>
              <a:ext cx="2034073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지역별 데이터 분석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96536" y="166255"/>
            <a:ext cx="73537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2-4.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일본의 선호 게임 장르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CBADD89-AF99-EAE9-D2A6-E96A491B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713" y="1139205"/>
            <a:ext cx="9964541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5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-189339" y="1166723"/>
            <a:ext cx="2230158" cy="2706939"/>
            <a:chOff x="2179773" y="1993394"/>
            <a:chExt cx="2230158" cy="27069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179773" y="1993394"/>
              <a:ext cx="2034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75858" y="3131100"/>
              <a:ext cx="1698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연도별 게임의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트렌드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912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인기가 많은 게임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1" y="4177113"/>
              <a:ext cx="1955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다음 분기의 게임 </a:t>
              </a:r>
              <a:endParaRPr kumimoji="0" lang="en-US" altLang="ko-KR" sz="14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설계</a:t>
              </a:r>
              <a:endParaRPr kumimoji="0" lang="en-US" altLang="ko-KR" sz="14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6A9F51-3125-C966-AA5B-51EEFA293325}"/>
                </a:ext>
              </a:extLst>
            </p:cNvPr>
            <p:cNvSpPr txBox="1"/>
            <p:nvPr/>
          </p:nvSpPr>
          <p:spPr>
            <a:xfrm>
              <a:off x="2375858" y="2516187"/>
              <a:ext cx="2034073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지역별 데이터 분석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96536" y="166255"/>
            <a:ext cx="73537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2-5. 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 지역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선호 게임 장르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FE64E0-93B9-1C46-F1B0-77BBD0DA9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649" y="794396"/>
            <a:ext cx="5998578" cy="606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9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-189339" y="1166723"/>
            <a:ext cx="2230158" cy="2706939"/>
            <a:chOff x="2179773" y="1993394"/>
            <a:chExt cx="2230158" cy="27069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179773" y="1993394"/>
              <a:ext cx="2034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75858" y="3131527"/>
              <a:ext cx="1698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연도별 게임의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트렌드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912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인기가 많은 게임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1" y="4177113"/>
              <a:ext cx="1955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다음 분기의 게임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설계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6A9F51-3125-C966-AA5B-51EEFA293325}"/>
                </a:ext>
              </a:extLst>
            </p:cNvPr>
            <p:cNvSpPr txBox="1"/>
            <p:nvPr/>
          </p:nvSpPr>
          <p:spPr>
            <a:xfrm>
              <a:off x="2375858" y="2516187"/>
              <a:ext cx="2034073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지역별 데이터 분석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96536" y="166255"/>
            <a:ext cx="73537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2-5. 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 지역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선호 게임 장르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64DF5-EB16-429C-0E52-600A9502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617" y="1131022"/>
            <a:ext cx="10088383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133858" y="0"/>
            <a:ext cx="7353749" cy="640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2-6.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지역별 선호 장르의 유무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24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카이제곱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검정 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카이제곱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검정은 어떤 이론이나 이론적 분포를</a:t>
            </a:r>
            <a:endParaRPr lang="en-US" altLang="ko-KR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따르고 있는지 검사하는 적합도 검정에도 사용 가능</a:t>
            </a:r>
            <a:endParaRPr lang="en-US" altLang="ko-KR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귀무가설</a:t>
            </a: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(H0) : 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장르와 지역별 판매량은 관련성이 있다</a:t>
            </a: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대립가설</a:t>
            </a: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(H1) : 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장르와 지역별 판매량은 관련성이 없다</a:t>
            </a: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미국</a:t>
            </a: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유럽</a:t>
            </a: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일본</a:t>
            </a: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 지역 모두 </a:t>
            </a: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P-value &gt; 0.05</a:t>
            </a: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P-value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0.05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크므로 </a:t>
            </a:r>
            <a:r>
              <a:rPr lang="ko-KR" altLang="en-US" sz="20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귀무가설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채택</a:t>
            </a:r>
            <a:endParaRPr lang="en-US" altLang="ko-KR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지역의 장르별 판매량은 관련성이 있다</a:t>
            </a: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2BBE3-0EC1-9073-E7F6-C57FB9F165F5}"/>
              </a:ext>
            </a:extLst>
          </p:cNvPr>
          <p:cNvSpPr txBox="1"/>
          <p:nvPr/>
        </p:nvSpPr>
        <p:spPr>
          <a:xfrm>
            <a:off x="-189339" y="1166723"/>
            <a:ext cx="203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EB01E-8AC6-A65A-D181-4D86D688110D}"/>
              </a:ext>
            </a:extLst>
          </p:cNvPr>
          <p:cNvSpPr txBox="1"/>
          <p:nvPr/>
        </p:nvSpPr>
        <p:spPr>
          <a:xfrm>
            <a:off x="6746" y="2304429"/>
            <a:ext cx="1698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연도별 게임의     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트렌드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450BD-DA60-CEB1-939A-1A7E1839BE21}"/>
              </a:ext>
            </a:extLst>
          </p:cNvPr>
          <p:cNvSpPr txBox="1"/>
          <p:nvPr/>
        </p:nvSpPr>
        <p:spPr>
          <a:xfrm>
            <a:off x="0" y="2827649"/>
            <a:ext cx="191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인기가 많은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C000F-D255-F5F8-EAE6-CA82C7669A01}"/>
              </a:ext>
            </a:extLst>
          </p:cNvPr>
          <p:cNvSpPr txBox="1"/>
          <p:nvPr/>
        </p:nvSpPr>
        <p:spPr>
          <a:xfrm>
            <a:off x="-1" y="3350442"/>
            <a:ext cx="1955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 분기의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설계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A7683-4988-0050-5F20-C1E4A40F5517}"/>
              </a:ext>
            </a:extLst>
          </p:cNvPr>
          <p:cNvSpPr txBox="1"/>
          <p:nvPr/>
        </p:nvSpPr>
        <p:spPr>
          <a:xfrm>
            <a:off x="6746" y="1689516"/>
            <a:ext cx="2034073" cy="307777"/>
          </a:xfrm>
          <a:prstGeom prst="rect">
            <a:avLst/>
          </a:prstGeom>
          <a:solidFill>
            <a:srgbClr val="247B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지역별 데이터 분석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63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-189339" y="1166723"/>
            <a:ext cx="2223412" cy="2706939"/>
            <a:chOff x="2179773" y="1993394"/>
            <a:chExt cx="2223412" cy="27069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179773" y="1993394"/>
              <a:ext cx="2034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47550" y="2516187"/>
              <a:ext cx="2034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지역별 데이터 분석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912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인기가 많은 게임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1" y="4177113"/>
              <a:ext cx="1955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다음 분기의 게임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설계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6A9F51-3125-C966-AA5B-51EEFA293325}"/>
                </a:ext>
              </a:extLst>
            </p:cNvPr>
            <p:cNvSpPr txBox="1"/>
            <p:nvPr/>
          </p:nvSpPr>
          <p:spPr>
            <a:xfrm>
              <a:off x="2369112" y="3122872"/>
              <a:ext cx="2034073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연도별 게임의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트렌드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40552" y="1032061"/>
            <a:ext cx="7353749" cy="389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3-1.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게임의 트렌드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트렌드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변화되는 소비 가치에 대한 특정 집단의 선호도 변화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트렌드의 기준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판매량</a:t>
            </a:r>
            <a:endParaRPr lang="en-US" altLang="ko-KR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47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-189339" y="1166723"/>
            <a:ext cx="2223412" cy="2706939"/>
            <a:chOff x="2179773" y="1993394"/>
            <a:chExt cx="2223412" cy="27069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179773" y="1993394"/>
              <a:ext cx="2034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47550" y="2516187"/>
              <a:ext cx="2034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지역별 데이터 분석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912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인기가 많은 게임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1" y="4177113"/>
              <a:ext cx="1955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다음 분기의 게임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설계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6A9F51-3125-C966-AA5B-51EEFA293325}"/>
                </a:ext>
              </a:extLst>
            </p:cNvPr>
            <p:cNvSpPr txBox="1"/>
            <p:nvPr/>
          </p:nvSpPr>
          <p:spPr>
            <a:xfrm>
              <a:off x="2369112" y="3122872"/>
              <a:ext cx="2034073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연도별 게임의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트렌드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40552" y="201636"/>
            <a:ext cx="735374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3-2.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년도별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게임 장르의 총 판매량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026C2C-FBE8-A195-1019-B93D28536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01" y="800028"/>
            <a:ext cx="7353750" cy="605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06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-189339" y="1166723"/>
            <a:ext cx="2223412" cy="2706939"/>
            <a:chOff x="2179773" y="1993394"/>
            <a:chExt cx="2223412" cy="27069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179773" y="1993394"/>
              <a:ext cx="2034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47550" y="2516187"/>
              <a:ext cx="2034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지역별 데이터 분석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912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인기가 많은 게임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1" y="4177113"/>
              <a:ext cx="1955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다음 분기의 게임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설계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6A9F51-3125-C966-AA5B-51EEFA293325}"/>
                </a:ext>
              </a:extLst>
            </p:cNvPr>
            <p:cNvSpPr txBox="1"/>
            <p:nvPr/>
          </p:nvSpPr>
          <p:spPr>
            <a:xfrm>
              <a:off x="2369112" y="3122872"/>
              <a:ext cx="2034073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연도별 게임의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트렌드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40552" y="201636"/>
            <a:ext cx="735374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3-3.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연도별 장르의 총 판매량 그래프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FA5AF5-8DC5-44A8-B6ED-B70D3CBBC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976" y="776602"/>
            <a:ext cx="9166378" cy="60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06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-189339" y="1166723"/>
            <a:ext cx="2223412" cy="2706939"/>
            <a:chOff x="2179773" y="1993394"/>
            <a:chExt cx="2223412" cy="27069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179773" y="1993394"/>
              <a:ext cx="2034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47550" y="2516187"/>
              <a:ext cx="2034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지역별 데이터 분석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912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인기가 많은 게임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1" y="4177113"/>
              <a:ext cx="1955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다음 분기의 게임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설계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6A9F51-3125-C966-AA5B-51EEFA293325}"/>
                </a:ext>
              </a:extLst>
            </p:cNvPr>
            <p:cNvSpPr txBox="1"/>
            <p:nvPr/>
          </p:nvSpPr>
          <p:spPr>
            <a:xfrm>
              <a:off x="2369112" y="3122872"/>
              <a:ext cx="2034073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연도별 게임의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트렌드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40552" y="201636"/>
            <a:ext cx="735374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3-4.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장르별 판매량과 연도의 상관계수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D6BD1E-D01E-6EA2-917D-D8BE39BCD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94" y="1101882"/>
            <a:ext cx="8364117" cy="1314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60D1B6-85E3-152B-1527-E186ACAC1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135" y="2981537"/>
            <a:ext cx="2321776" cy="32709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742282-DB41-49E2-E4D9-E36E6E9F03C3}"/>
              </a:ext>
            </a:extLst>
          </p:cNvPr>
          <p:cNvSpPr txBox="1"/>
          <p:nvPr/>
        </p:nvSpPr>
        <p:spPr>
          <a:xfrm>
            <a:off x="2824844" y="2886496"/>
            <a:ext cx="6190860" cy="3461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피어슨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상관계수</a:t>
            </a:r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년도와 해당 장르의 상관관계를 표현</a:t>
            </a:r>
            <a:endParaRPr lang="en-US" altLang="ko-KR" sz="16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가까울수록 </a:t>
            </a:r>
            <a:r>
              <a:rPr lang="ko-KR" altLang="en-US" sz="16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ko-KR" altLang="en-US" sz="16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장르의 판매량이</a:t>
            </a:r>
            <a:endParaRPr lang="en-US" altLang="ko-KR" sz="16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크게 변화가 없음</a:t>
            </a:r>
            <a:endParaRPr lang="en-US" altLang="ko-KR" sz="16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가까울수록 </a:t>
            </a:r>
            <a:r>
              <a:rPr lang="ko-KR" altLang="en-US" sz="16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ko-KR" altLang="en-US" sz="16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장르의 판매량이 </a:t>
            </a:r>
            <a:endParaRPr lang="en-US" altLang="ko-KR" sz="16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양의 상관관계를 가짐</a:t>
            </a:r>
            <a:endParaRPr lang="en-US" altLang="ko-KR" sz="16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940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-189339" y="1166723"/>
            <a:ext cx="2223412" cy="2706939"/>
            <a:chOff x="2179773" y="1993394"/>
            <a:chExt cx="2223412" cy="27069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179773" y="1993394"/>
              <a:ext cx="2034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47550" y="2516187"/>
              <a:ext cx="2034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지역별 데이터 분석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912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인기가 많은 게임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1" y="4177113"/>
              <a:ext cx="1955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다음 분기의 게임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설계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6A9F51-3125-C966-AA5B-51EEFA293325}"/>
                </a:ext>
              </a:extLst>
            </p:cNvPr>
            <p:cNvSpPr txBox="1"/>
            <p:nvPr/>
          </p:nvSpPr>
          <p:spPr>
            <a:xfrm>
              <a:off x="2369112" y="3122872"/>
              <a:ext cx="2034073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연도별 게임의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트렌드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40552" y="1032061"/>
            <a:ext cx="7353749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3-5.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가설 검정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24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카이제곱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검정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귀무가설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(H0) :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년도와 게임 장르의 판매량은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관련이 없다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대립가설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(H1) :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년도와 게임 장르의 판매량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관련이 있다</a:t>
            </a:r>
            <a:endParaRPr lang="en-US" altLang="ko-KR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6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6B0974-A4CE-4E07-8014-42F1BE3A4CAC}"/>
              </a:ext>
            </a:extLst>
          </p:cNvPr>
          <p:cNvSpPr txBox="1"/>
          <p:nvPr/>
        </p:nvSpPr>
        <p:spPr>
          <a:xfrm>
            <a:off x="4902775" y="421674"/>
            <a:ext cx="2386445" cy="646331"/>
          </a:xfrm>
          <a:prstGeom prst="rect">
            <a:avLst/>
          </a:prstGeom>
          <a:solidFill>
            <a:srgbClr val="247B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INDEX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55850-8150-44EA-BB1A-B938FA6F01FD}"/>
              </a:ext>
            </a:extLst>
          </p:cNvPr>
          <p:cNvSpPr txBox="1"/>
          <p:nvPr/>
        </p:nvSpPr>
        <p:spPr>
          <a:xfrm>
            <a:off x="12192000" y="2161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3302F-E20E-4F93-9787-4B1FD7FC349B}"/>
              </a:ext>
            </a:extLst>
          </p:cNvPr>
          <p:cNvSpPr txBox="1"/>
          <p:nvPr/>
        </p:nvSpPr>
        <p:spPr>
          <a:xfrm>
            <a:off x="4234871" y="1422646"/>
            <a:ext cx="3854770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지역별 데이터 분석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연도별 게임의 트렌드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인기가 많은 게임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 분기의 게임 설계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1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-189339" y="1166723"/>
            <a:ext cx="2223412" cy="2706939"/>
            <a:chOff x="2179773" y="1993394"/>
            <a:chExt cx="2223412" cy="27069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179773" y="1993394"/>
              <a:ext cx="2034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47550" y="2516187"/>
              <a:ext cx="2034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지역별 데이터 분석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912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인기가 많은 게임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1" y="4177113"/>
              <a:ext cx="1955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다음 분기의 게임 </a:t>
              </a:r>
              <a:endParaRPr kumimoji="0" lang="en-US" altLang="ko-KR" sz="14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설계</a:t>
              </a:r>
              <a:endParaRPr kumimoji="0" lang="en-US" altLang="ko-KR" sz="14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6A9F51-3125-C966-AA5B-51EEFA293325}"/>
                </a:ext>
              </a:extLst>
            </p:cNvPr>
            <p:cNvSpPr txBox="1"/>
            <p:nvPr/>
          </p:nvSpPr>
          <p:spPr>
            <a:xfrm>
              <a:off x="2369112" y="3122872"/>
              <a:ext cx="2034073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연도별 게임의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트렌드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40552" y="1032061"/>
            <a:ext cx="7521701" cy="537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3-6.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검정 결과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기간</a:t>
            </a: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(1980~2020)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P-value &lt; 0.05 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귀무가설을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기각하고 대립가설을 채택</a:t>
            </a:r>
            <a:endParaRPr lang="en-US" altLang="ko-KR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기간으로 </a:t>
            </a:r>
            <a:r>
              <a:rPr lang="ko-KR" altLang="en-US" sz="20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보았을때</a:t>
            </a: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장르와 </a:t>
            </a:r>
            <a:r>
              <a:rPr lang="ko-KR" altLang="en-US" sz="20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년별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판매량은 관계가 없음</a:t>
            </a:r>
            <a:endParaRPr lang="en-US" altLang="ko-KR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년을 </a:t>
            </a: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단위로 나누어 검정하면</a:t>
            </a:r>
            <a:endParaRPr lang="en-US" altLang="ko-KR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10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(2006~2015)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외에는 게임장르와 판매량이 관계가 있음</a:t>
            </a:r>
            <a:endParaRPr lang="en-US" altLang="ko-KR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754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-189339" y="1166723"/>
            <a:ext cx="2223412" cy="2706939"/>
            <a:chOff x="2179773" y="1993394"/>
            <a:chExt cx="2223412" cy="27069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179773" y="1993394"/>
              <a:ext cx="2034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47550" y="2516187"/>
              <a:ext cx="2034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지역별 데이터 분석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912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인기가 많은 게임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1" y="4177113"/>
              <a:ext cx="1955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다음 분기의 게임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설계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6A9F51-3125-C966-AA5B-51EEFA293325}"/>
                </a:ext>
              </a:extLst>
            </p:cNvPr>
            <p:cNvSpPr txBox="1"/>
            <p:nvPr/>
          </p:nvSpPr>
          <p:spPr>
            <a:xfrm>
              <a:off x="2369112" y="3122872"/>
              <a:ext cx="2034073" cy="523220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연도별 게임의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트렌드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2853940" y="111967"/>
            <a:ext cx="752170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3-7.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장르와 판매량의 관련성이 없는 구간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675207-15E2-64FE-5D86-3559BF493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85" y="1115430"/>
            <a:ext cx="9720615" cy="51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37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-189339" y="1166723"/>
            <a:ext cx="2223412" cy="2706939"/>
            <a:chOff x="2179773" y="1993394"/>
            <a:chExt cx="2223412" cy="27069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179773" y="1993394"/>
              <a:ext cx="2034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47550" y="2516187"/>
              <a:ext cx="2034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지역별 데이터 분석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3" y="2977318"/>
              <a:ext cx="2034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lang="ko-KR" altLang="en-US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연도별 게임의</a:t>
              </a:r>
              <a:endPara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트렌드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1" y="4177113"/>
              <a:ext cx="1955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다음 분기의 게임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설계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6A9F51-3125-C966-AA5B-51EEFA293325}"/>
                </a:ext>
              </a:extLst>
            </p:cNvPr>
            <p:cNvSpPr txBox="1"/>
            <p:nvPr/>
          </p:nvSpPr>
          <p:spPr>
            <a:xfrm>
              <a:off x="2369112" y="3675420"/>
              <a:ext cx="2034073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인기가 많은 게임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40552" y="1032061"/>
            <a:ext cx="7521701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인기 게임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 게임이란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판매 실적을 올린 게임</a:t>
            </a:r>
            <a:endParaRPr lang="en-US" altLang="ko-KR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300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-189339" y="1166723"/>
            <a:ext cx="2223412" cy="2706939"/>
            <a:chOff x="2179773" y="1993394"/>
            <a:chExt cx="2223412" cy="27069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179773" y="1993394"/>
              <a:ext cx="2034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47550" y="2516187"/>
              <a:ext cx="2034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지역별 데이터 분석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3" y="2977318"/>
              <a:ext cx="2034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lang="ko-KR" altLang="en-US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연도별 게임의</a:t>
              </a:r>
              <a:endPara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트렌드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1" y="4177113"/>
              <a:ext cx="1955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다음 분기의 게임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설계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6A9F51-3125-C966-AA5B-51EEFA293325}"/>
                </a:ext>
              </a:extLst>
            </p:cNvPr>
            <p:cNvSpPr txBox="1"/>
            <p:nvPr/>
          </p:nvSpPr>
          <p:spPr>
            <a:xfrm>
              <a:off x="2369112" y="3675420"/>
              <a:ext cx="2034073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인기가 많은 게임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21891" y="472224"/>
            <a:ext cx="752170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개별 판매량이 가장 많은 게임 </a:t>
            </a: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top20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DFC8B8-213E-6D8D-5C47-C580724D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85" y="1689516"/>
            <a:ext cx="4000493" cy="49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99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-189339" y="1166723"/>
            <a:ext cx="2223412" cy="2706939"/>
            <a:chOff x="2179773" y="1993394"/>
            <a:chExt cx="2223412" cy="27069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179773" y="1993394"/>
              <a:ext cx="2034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47550" y="2516187"/>
              <a:ext cx="2034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지역별 데이터 분석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3" y="2977318"/>
              <a:ext cx="2034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lang="ko-KR" altLang="en-US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연도별 게임의</a:t>
              </a:r>
              <a:endPara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트렌드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1" y="4177113"/>
              <a:ext cx="1955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다음 분기의 게임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설계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6A9F51-3125-C966-AA5B-51EEFA293325}"/>
                </a:ext>
              </a:extLst>
            </p:cNvPr>
            <p:cNvSpPr txBox="1"/>
            <p:nvPr/>
          </p:nvSpPr>
          <p:spPr>
            <a:xfrm>
              <a:off x="2369112" y="3675420"/>
              <a:ext cx="2034073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인기가 많은 게임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12560" y="0"/>
            <a:ext cx="752170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전기간 판매량 </a:t>
            </a: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top20 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893571-B5CB-B27A-B224-A406BBC2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853" y="737118"/>
            <a:ext cx="8760015" cy="61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64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-189339" y="1166723"/>
            <a:ext cx="2223412" cy="2706939"/>
            <a:chOff x="2179773" y="1993394"/>
            <a:chExt cx="2223412" cy="27069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179773" y="1993394"/>
              <a:ext cx="2034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47550" y="2516187"/>
              <a:ext cx="2034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지역별 데이터 분석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3" y="2977318"/>
              <a:ext cx="2034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lang="ko-KR" altLang="en-US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연도별 게임의</a:t>
              </a:r>
              <a:endPara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트렌드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1" y="4177113"/>
              <a:ext cx="1955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다음 분기의 게임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설계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6A9F51-3125-C966-AA5B-51EEFA293325}"/>
                </a:ext>
              </a:extLst>
            </p:cNvPr>
            <p:cNvSpPr txBox="1"/>
            <p:nvPr/>
          </p:nvSpPr>
          <p:spPr>
            <a:xfrm>
              <a:off x="2369112" y="3675420"/>
              <a:ext cx="2034073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인기가 많은 게임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12560" y="0"/>
            <a:ext cx="752170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전기간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top20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게임의 장르 비율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A2D260-D965-D991-F85D-DD466FF7D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872" y="645910"/>
            <a:ext cx="6386915" cy="624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55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-189339" y="1166723"/>
            <a:ext cx="2223412" cy="2706939"/>
            <a:chOff x="2179773" y="1993394"/>
            <a:chExt cx="2223412" cy="27069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179773" y="1993394"/>
              <a:ext cx="2034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47550" y="2516187"/>
              <a:ext cx="2034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지역별 데이터 분석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3" y="2977318"/>
              <a:ext cx="2034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lang="ko-KR" altLang="en-US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연도별 게임의</a:t>
              </a:r>
              <a:endPara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트렌드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1" y="4177113"/>
              <a:ext cx="1955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다음 분기의 게임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설계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6A9F51-3125-C966-AA5B-51EEFA293325}"/>
                </a:ext>
              </a:extLst>
            </p:cNvPr>
            <p:cNvSpPr txBox="1"/>
            <p:nvPr/>
          </p:nvSpPr>
          <p:spPr>
            <a:xfrm>
              <a:off x="2369112" y="3675420"/>
              <a:ext cx="2034073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인기가 많은 게임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12560" y="0"/>
            <a:ext cx="752170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2015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년 이후 판매량 </a:t>
            </a: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top20 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F3FC9A-E5F6-E10A-F8F1-6449FE3A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42" y="655921"/>
            <a:ext cx="8683511" cy="62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34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12560" y="0"/>
            <a:ext cx="752170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2015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년 이후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top20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게임의 장르 비율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Grobal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7E4860-1E6D-FD3C-E047-67DAD1418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71" y="632172"/>
            <a:ext cx="6856969" cy="6225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FD64AD-2F18-C6D8-5C62-0A24EEB00C22}"/>
              </a:ext>
            </a:extLst>
          </p:cNvPr>
          <p:cNvSpPr txBox="1"/>
          <p:nvPr/>
        </p:nvSpPr>
        <p:spPr>
          <a:xfrm>
            <a:off x="-189339" y="1166723"/>
            <a:ext cx="203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46D35-EF08-AF98-8BC8-56854A9AF6E5}"/>
              </a:ext>
            </a:extLst>
          </p:cNvPr>
          <p:cNvSpPr txBox="1"/>
          <p:nvPr/>
        </p:nvSpPr>
        <p:spPr>
          <a:xfrm>
            <a:off x="-21562" y="1689516"/>
            <a:ext cx="203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지역별 데이터 분석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C1EE0-39AB-18B0-F154-62574CD4EEDE}"/>
              </a:ext>
            </a:extLst>
          </p:cNvPr>
          <p:cNvSpPr txBox="1"/>
          <p:nvPr/>
        </p:nvSpPr>
        <p:spPr>
          <a:xfrm>
            <a:off x="1" y="2150647"/>
            <a:ext cx="203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연도별 게임의</a:t>
            </a:r>
            <a:endParaRPr lang="en-US" altLang="ko-KR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트렌드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EF9CB-6A0D-D94D-7811-9BA37E251C8D}"/>
              </a:ext>
            </a:extLst>
          </p:cNvPr>
          <p:cNvSpPr txBox="1"/>
          <p:nvPr/>
        </p:nvSpPr>
        <p:spPr>
          <a:xfrm>
            <a:off x="-1" y="3350442"/>
            <a:ext cx="1955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 분기의 게임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0A442-291C-F829-E7BB-D9C57F1DF868}"/>
              </a:ext>
            </a:extLst>
          </p:cNvPr>
          <p:cNvSpPr txBox="1"/>
          <p:nvPr/>
        </p:nvSpPr>
        <p:spPr>
          <a:xfrm>
            <a:off x="0" y="2848749"/>
            <a:ext cx="2034073" cy="307777"/>
          </a:xfrm>
          <a:prstGeom prst="rect">
            <a:avLst/>
          </a:prstGeom>
          <a:solidFill>
            <a:srgbClr val="247BA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인기가 많은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518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12560" y="0"/>
            <a:ext cx="7521701" cy="567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가설</a:t>
            </a: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검정</a:t>
            </a:r>
            <a:endParaRPr lang="en-US" altLang="ko-KR" sz="24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Levene</a:t>
            </a:r>
            <a:r>
              <a:rPr lang="en-US" altLang="ko-KR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등분산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검정</a:t>
            </a:r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- 2010~2020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장르별 판매량 리스트를 생성</a:t>
            </a:r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Levene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등분산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검정 결과 </a:t>
            </a:r>
            <a:r>
              <a:rPr lang="en-US" altLang="ko-KR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P_value</a:t>
            </a:r>
            <a:r>
              <a:rPr lang="en-US" altLang="ko-KR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 0.05 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그룹의 분산이 동일하지 않음</a:t>
            </a:r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그룹의 분산이 동일하지 않으므로 </a:t>
            </a:r>
            <a:r>
              <a:rPr lang="en-US" altLang="ko-KR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Welch ANOVA 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검정 진행</a:t>
            </a:r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Welch ANOVA 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검정</a:t>
            </a:r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귀무가설</a:t>
            </a:r>
            <a:r>
              <a:rPr lang="en-US" altLang="ko-KR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(H0) : 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장르별 판매량의 평균은 같다</a:t>
            </a:r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대립가설</a:t>
            </a:r>
            <a:r>
              <a:rPr lang="en-US" altLang="ko-KR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(H1) : 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장르별 판매량의 평균은 다르다</a:t>
            </a:r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P-value &lt; 0.05 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귀무가설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기각</a:t>
            </a:r>
            <a:r>
              <a:rPr lang="en-US" altLang="ko-KR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대립가설 채택</a:t>
            </a:r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95566-D86D-5FD4-B713-87D390972D91}"/>
              </a:ext>
            </a:extLst>
          </p:cNvPr>
          <p:cNvSpPr txBox="1"/>
          <p:nvPr/>
        </p:nvSpPr>
        <p:spPr>
          <a:xfrm>
            <a:off x="-189339" y="1166723"/>
            <a:ext cx="203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24DE6-487E-0CAE-C3D4-E7D9BAC8A7F9}"/>
              </a:ext>
            </a:extLst>
          </p:cNvPr>
          <p:cNvSpPr txBox="1"/>
          <p:nvPr/>
        </p:nvSpPr>
        <p:spPr>
          <a:xfrm>
            <a:off x="-21562" y="1689516"/>
            <a:ext cx="203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지역별 데이터 분석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AC00A-F356-C0E4-5A49-7891224D15F2}"/>
              </a:ext>
            </a:extLst>
          </p:cNvPr>
          <p:cNvSpPr txBox="1"/>
          <p:nvPr/>
        </p:nvSpPr>
        <p:spPr>
          <a:xfrm>
            <a:off x="1" y="2150647"/>
            <a:ext cx="203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연도별 게임의</a:t>
            </a:r>
            <a:endParaRPr lang="en-US" altLang="ko-KR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트렌드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A92CF-3434-7216-179D-541FD888C8AB}"/>
              </a:ext>
            </a:extLst>
          </p:cNvPr>
          <p:cNvSpPr txBox="1"/>
          <p:nvPr/>
        </p:nvSpPr>
        <p:spPr>
          <a:xfrm>
            <a:off x="-157995" y="2724746"/>
            <a:ext cx="217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C8DAE-1BEF-7456-0599-7266000EFCE9}"/>
              </a:ext>
            </a:extLst>
          </p:cNvPr>
          <p:cNvSpPr txBox="1"/>
          <p:nvPr/>
        </p:nvSpPr>
        <p:spPr>
          <a:xfrm>
            <a:off x="0" y="3275111"/>
            <a:ext cx="2034073" cy="523220"/>
          </a:xfrm>
          <a:prstGeom prst="rect">
            <a:avLst/>
          </a:prstGeom>
          <a:solidFill>
            <a:srgbClr val="247BA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 분기의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489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12560" y="0"/>
            <a:ext cx="7521701" cy="6917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5-2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2010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년 이후 장르 순위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〮2010~2014</a:t>
            </a: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Grobal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액션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슈팅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레이싱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롤플레잉</a:t>
            </a:r>
            <a:endParaRPr lang="en-US" altLang="ko-KR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미국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슈팅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액션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레이싱</a:t>
            </a:r>
            <a:endParaRPr lang="en-US" altLang="ko-KR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유럽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액션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슈팅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레이싱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스포츠</a:t>
            </a:r>
            <a:endParaRPr lang="en-US" altLang="ko-KR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일본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롤플레잉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레이싱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</a:t>
            </a:r>
            <a:endParaRPr lang="en-US" altLang="ko-KR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 지역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액션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슈팅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레이싱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스포츠</a:t>
            </a:r>
            <a:endParaRPr lang="en-US" altLang="ko-KR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〮2015</a:t>
            </a: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Grobal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슈팅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스포츠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롤플레잉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액션</a:t>
            </a:r>
            <a:endParaRPr lang="en-US" altLang="ko-KR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미국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슈팅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스포츠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롤플레잉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액션</a:t>
            </a:r>
            <a:endParaRPr lang="en-US" altLang="ko-KR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유럽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스포츠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슈팅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롤플레잉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액션</a:t>
            </a:r>
            <a:endParaRPr lang="en-US" altLang="ko-KR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일본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액션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슈팅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</a:t>
            </a:r>
            <a:endParaRPr lang="en-US" altLang="ko-KR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 지역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슈팅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스포츠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롤플레잉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액션</a:t>
            </a:r>
            <a:endParaRPr lang="en-US" altLang="ko-KR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95566-D86D-5FD4-B713-87D390972D91}"/>
              </a:ext>
            </a:extLst>
          </p:cNvPr>
          <p:cNvSpPr txBox="1"/>
          <p:nvPr/>
        </p:nvSpPr>
        <p:spPr>
          <a:xfrm>
            <a:off x="-189339" y="1166723"/>
            <a:ext cx="203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24DE6-487E-0CAE-C3D4-E7D9BAC8A7F9}"/>
              </a:ext>
            </a:extLst>
          </p:cNvPr>
          <p:cNvSpPr txBox="1"/>
          <p:nvPr/>
        </p:nvSpPr>
        <p:spPr>
          <a:xfrm>
            <a:off x="-21562" y="1689516"/>
            <a:ext cx="203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지역별 데이터 분석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AC00A-F356-C0E4-5A49-7891224D15F2}"/>
              </a:ext>
            </a:extLst>
          </p:cNvPr>
          <p:cNvSpPr txBox="1"/>
          <p:nvPr/>
        </p:nvSpPr>
        <p:spPr>
          <a:xfrm>
            <a:off x="1" y="2150647"/>
            <a:ext cx="203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연도별 게임의</a:t>
            </a:r>
            <a:endParaRPr lang="en-US" altLang="ko-KR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트렌드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A92CF-3434-7216-179D-541FD888C8AB}"/>
              </a:ext>
            </a:extLst>
          </p:cNvPr>
          <p:cNvSpPr txBox="1"/>
          <p:nvPr/>
        </p:nvSpPr>
        <p:spPr>
          <a:xfrm>
            <a:off x="-157995" y="2724746"/>
            <a:ext cx="217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C8DAE-1BEF-7456-0599-7266000EFCE9}"/>
              </a:ext>
            </a:extLst>
          </p:cNvPr>
          <p:cNvSpPr txBox="1"/>
          <p:nvPr/>
        </p:nvSpPr>
        <p:spPr>
          <a:xfrm>
            <a:off x="0" y="3275111"/>
            <a:ext cx="2034073" cy="523220"/>
          </a:xfrm>
          <a:prstGeom prst="rect">
            <a:avLst/>
          </a:prstGeom>
          <a:solidFill>
            <a:srgbClr val="247BA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 분기의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23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-1" y="1120769"/>
            <a:ext cx="2034074" cy="2752893"/>
            <a:chOff x="2369111" y="1947440"/>
            <a:chExt cx="2034074" cy="27528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67CC1-70F4-4CA8-9626-006A664BDB7A}"/>
                </a:ext>
              </a:extLst>
            </p:cNvPr>
            <p:cNvSpPr txBox="1"/>
            <p:nvPr/>
          </p:nvSpPr>
          <p:spPr>
            <a:xfrm>
              <a:off x="2369112" y="1947440"/>
              <a:ext cx="1698518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r>
                <a:rPr lang="ko-KR" altLang="en-US" sz="14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369111" y="2516187"/>
              <a:ext cx="2034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지역별 데이터 분석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86640" y="3085146"/>
              <a:ext cx="1698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연도별 게임의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트렌드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912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인기가 많은 게임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1" y="4177113"/>
              <a:ext cx="1955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다음 분기의 게임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설계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96536" y="166255"/>
            <a:ext cx="7353749" cy="6114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1-1. Data Description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 Name 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게임의 이름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Platform 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게임이 지원되는 플랫폼의 이름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Year 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게임의 출시 연도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Genre 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게임의 장르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Publisher :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게임을 배급한 회사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NA_Sales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북미지역 출고량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EU_Sales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유럽지역 출고량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JP_Sales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일본지역 출고량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Other_Sales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기타지역 출고량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416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12560" y="0"/>
            <a:ext cx="752170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5-3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최근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년간 장르 그래프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95566-D86D-5FD4-B713-87D390972D91}"/>
              </a:ext>
            </a:extLst>
          </p:cNvPr>
          <p:cNvSpPr txBox="1"/>
          <p:nvPr/>
        </p:nvSpPr>
        <p:spPr>
          <a:xfrm>
            <a:off x="-189339" y="1166723"/>
            <a:ext cx="203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24DE6-487E-0CAE-C3D4-E7D9BAC8A7F9}"/>
              </a:ext>
            </a:extLst>
          </p:cNvPr>
          <p:cNvSpPr txBox="1"/>
          <p:nvPr/>
        </p:nvSpPr>
        <p:spPr>
          <a:xfrm>
            <a:off x="-21562" y="1689516"/>
            <a:ext cx="203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지역별 데이터 분석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AC00A-F356-C0E4-5A49-7891224D15F2}"/>
              </a:ext>
            </a:extLst>
          </p:cNvPr>
          <p:cNvSpPr txBox="1"/>
          <p:nvPr/>
        </p:nvSpPr>
        <p:spPr>
          <a:xfrm>
            <a:off x="1" y="2150647"/>
            <a:ext cx="203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연도별 게임의</a:t>
            </a:r>
            <a:endParaRPr lang="en-US" altLang="ko-KR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트렌드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A92CF-3434-7216-179D-541FD888C8AB}"/>
              </a:ext>
            </a:extLst>
          </p:cNvPr>
          <p:cNvSpPr txBox="1"/>
          <p:nvPr/>
        </p:nvSpPr>
        <p:spPr>
          <a:xfrm>
            <a:off x="-157995" y="2724746"/>
            <a:ext cx="217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C8DAE-1BEF-7456-0599-7266000EFCE9}"/>
              </a:ext>
            </a:extLst>
          </p:cNvPr>
          <p:cNvSpPr txBox="1"/>
          <p:nvPr/>
        </p:nvSpPr>
        <p:spPr>
          <a:xfrm>
            <a:off x="0" y="3275111"/>
            <a:ext cx="2034073" cy="523220"/>
          </a:xfrm>
          <a:prstGeom prst="rect">
            <a:avLst/>
          </a:prstGeom>
          <a:solidFill>
            <a:srgbClr val="247BA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 분기의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DE47A3-9CCD-BEBF-0017-5B93F8663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870" y="1262319"/>
            <a:ext cx="2138721" cy="1776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1CC521-22C4-6611-7BDA-4673BF1D0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51" y="1268719"/>
            <a:ext cx="2138721" cy="17771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2C1F99D-1F60-08AB-1376-DF82916BC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16" y="1262319"/>
            <a:ext cx="2164027" cy="17835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7A1A28-3F26-822E-7B7E-33AF8BB9E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2627" y="1248984"/>
            <a:ext cx="2339790" cy="17835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672AB29-D9CC-4DA3-1F44-EDFD44FD5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6870" y="4231433"/>
            <a:ext cx="2138721" cy="180508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8B65A27-388C-C776-9622-224D8B8788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9951" y="4231433"/>
            <a:ext cx="2237580" cy="177713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369BC17-1C03-9428-6540-63E3AD2215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4334" y="4217461"/>
            <a:ext cx="2169409" cy="180508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64ED689-34FC-B063-693F-C8086EABA9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2627" y="4217461"/>
            <a:ext cx="2213041" cy="177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15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12560" y="0"/>
            <a:ext cx="752170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5-4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최근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년간 플랫폼 판매량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Grobal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lang="en-US" altLang="ko-KR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95566-D86D-5FD4-B713-87D390972D91}"/>
              </a:ext>
            </a:extLst>
          </p:cNvPr>
          <p:cNvSpPr txBox="1"/>
          <p:nvPr/>
        </p:nvSpPr>
        <p:spPr>
          <a:xfrm>
            <a:off x="-189339" y="1166723"/>
            <a:ext cx="203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24DE6-487E-0CAE-C3D4-E7D9BAC8A7F9}"/>
              </a:ext>
            </a:extLst>
          </p:cNvPr>
          <p:cNvSpPr txBox="1"/>
          <p:nvPr/>
        </p:nvSpPr>
        <p:spPr>
          <a:xfrm>
            <a:off x="-21562" y="1689516"/>
            <a:ext cx="203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지역별 데이터 분석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AC00A-F356-C0E4-5A49-7891224D15F2}"/>
              </a:ext>
            </a:extLst>
          </p:cNvPr>
          <p:cNvSpPr txBox="1"/>
          <p:nvPr/>
        </p:nvSpPr>
        <p:spPr>
          <a:xfrm>
            <a:off x="1" y="2150647"/>
            <a:ext cx="203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연도별 게임의</a:t>
            </a:r>
            <a:endParaRPr lang="en-US" altLang="ko-KR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트렌드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A92CF-3434-7216-179D-541FD888C8AB}"/>
              </a:ext>
            </a:extLst>
          </p:cNvPr>
          <p:cNvSpPr txBox="1"/>
          <p:nvPr/>
        </p:nvSpPr>
        <p:spPr>
          <a:xfrm>
            <a:off x="-157995" y="2724746"/>
            <a:ext cx="217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C8DAE-1BEF-7456-0599-7266000EFCE9}"/>
              </a:ext>
            </a:extLst>
          </p:cNvPr>
          <p:cNvSpPr txBox="1"/>
          <p:nvPr/>
        </p:nvSpPr>
        <p:spPr>
          <a:xfrm>
            <a:off x="0" y="3275111"/>
            <a:ext cx="2034073" cy="523220"/>
          </a:xfrm>
          <a:prstGeom prst="rect">
            <a:avLst/>
          </a:prstGeom>
          <a:solidFill>
            <a:srgbClr val="247BA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 분기의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05F5F9-31D1-F43C-FE5E-6031D1C6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629" y="1843404"/>
            <a:ext cx="4182059" cy="2819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C61F78-70CD-DBF0-D54C-FAFA1D322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244" y="1843404"/>
            <a:ext cx="4002288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5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12560" y="0"/>
            <a:ext cx="752170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5-6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2015~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플랫폼별 게임 장르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Grobal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lang="en-US" altLang="ko-KR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95566-D86D-5FD4-B713-87D390972D91}"/>
              </a:ext>
            </a:extLst>
          </p:cNvPr>
          <p:cNvSpPr txBox="1"/>
          <p:nvPr/>
        </p:nvSpPr>
        <p:spPr>
          <a:xfrm>
            <a:off x="-189339" y="1166723"/>
            <a:ext cx="203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24DE6-487E-0CAE-C3D4-E7D9BAC8A7F9}"/>
              </a:ext>
            </a:extLst>
          </p:cNvPr>
          <p:cNvSpPr txBox="1"/>
          <p:nvPr/>
        </p:nvSpPr>
        <p:spPr>
          <a:xfrm>
            <a:off x="-21562" y="1689516"/>
            <a:ext cx="203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지역별 데이터 분석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AC00A-F356-C0E4-5A49-7891224D15F2}"/>
              </a:ext>
            </a:extLst>
          </p:cNvPr>
          <p:cNvSpPr txBox="1"/>
          <p:nvPr/>
        </p:nvSpPr>
        <p:spPr>
          <a:xfrm>
            <a:off x="1" y="2150647"/>
            <a:ext cx="203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연도별 게임의</a:t>
            </a:r>
            <a:endParaRPr lang="en-US" altLang="ko-KR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트렌드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A92CF-3434-7216-179D-541FD888C8AB}"/>
              </a:ext>
            </a:extLst>
          </p:cNvPr>
          <p:cNvSpPr txBox="1"/>
          <p:nvPr/>
        </p:nvSpPr>
        <p:spPr>
          <a:xfrm>
            <a:off x="-157995" y="2724746"/>
            <a:ext cx="217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C8DAE-1BEF-7456-0599-7266000EFCE9}"/>
              </a:ext>
            </a:extLst>
          </p:cNvPr>
          <p:cNvSpPr txBox="1"/>
          <p:nvPr/>
        </p:nvSpPr>
        <p:spPr>
          <a:xfrm>
            <a:off x="0" y="3275111"/>
            <a:ext cx="2034073" cy="523220"/>
          </a:xfrm>
          <a:prstGeom prst="rect">
            <a:avLst/>
          </a:prstGeom>
          <a:solidFill>
            <a:srgbClr val="247BA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 분기의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CC2B7C-B5C8-6B03-20E6-0DC313E0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425" y="1015904"/>
            <a:ext cx="2929089" cy="50180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109DBC8-0068-309C-6FCE-52E0842F5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487" y="1015904"/>
            <a:ext cx="3177690" cy="50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33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12560" y="0"/>
            <a:ext cx="752170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5-7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미국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플랫폼별 판매량</a:t>
            </a:r>
            <a:endParaRPr lang="en-US" altLang="ko-KR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95566-D86D-5FD4-B713-87D390972D91}"/>
              </a:ext>
            </a:extLst>
          </p:cNvPr>
          <p:cNvSpPr txBox="1"/>
          <p:nvPr/>
        </p:nvSpPr>
        <p:spPr>
          <a:xfrm>
            <a:off x="-189339" y="1166723"/>
            <a:ext cx="203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24DE6-487E-0CAE-C3D4-E7D9BAC8A7F9}"/>
              </a:ext>
            </a:extLst>
          </p:cNvPr>
          <p:cNvSpPr txBox="1"/>
          <p:nvPr/>
        </p:nvSpPr>
        <p:spPr>
          <a:xfrm>
            <a:off x="-21562" y="1689516"/>
            <a:ext cx="203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지역별 데이터 분석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AC00A-F356-C0E4-5A49-7891224D15F2}"/>
              </a:ext>
            </a:extLst>
          </p:cNvPr>
          <p:cNvSpPr txBox="1"/>
          <p:nvPr/>
        </p:nvSpPr>
        <p:spPr>
          <a:xfrm>
            <a:off x="1" y="2150647"/>
            <a:ext cx="203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연도별 게임의</a:t>
            </a:r>
            <a:endParaRPr lang="en-US" altLang="ko-KR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트렌드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A92CF-3434-7216-179D-541FD888C8AB}"/>
              </a:ext>
            </a:extLst>
          </p:cNvPr>
          <p:cNvSpPr txBox="1"/>
          <p:nvPr/>
        </p:nvSpPr>
        <p:spPr>
          <a:xfrm>
            <a:off x="-157995" y="2724746"/>
            <a:ext cx="217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C8DAE-1BEF-7456-0599-7266000EFCE9}"/>
              </a:ext>
            </a:extLst>
          </p:cNvPr>
          <p:cNvSpPr txBox="1"/>
          <p:nvPr/>
        </p:nvSpPr>
        <p:spPr>
          <a:xfrm>
            <a:off x="0" y="3275111"/>
            <a:ext cx="2034073" cy="523220"/>
          </a:xfrm>
          <a:prstGeom prst="rect">
            <a:avLst/>
          </a:prstGeom>
          <a:solidFill>
            <a:srgbClr val="247BA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 분기의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333D2D-106C-18AF-FFCC-A9324376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11" y="1093915"/>
            <a:ext cx="2010765" cy="387721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661E58C-5107-9704-94D8-72CBE98C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06" y="1093916"/>
            <a:ext cx="2610028" cy="387721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0E55FEA-D2E8-31A9-3C63-07D9A5195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664" y="1093915"/>
            <a:ext cx="2377207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76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12560" y="0"/>
            <a:ext cx="752170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5-8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유럽 플랫폼별 판매량</a:t>
            </a:r>
            <a:endParaRPr lang="en-US" altLang="ko-KR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95566-D86D-5FD4-B713-87D390972D91}"/>
              </a:ext>
            </a:extLst>
          </p:cNvPr>
          <p:cNvSpPr txBox="1"/>
          <p:nvPr/>
        </p:nvSpPr>
        <p:spPr>
          <a:xfrm>
            <a:off x="-189339" y="1166723"/>
            <a:ext cx="203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24DE6-487E-0CAE-C3D4-E7D9BAC8A7F9}"/>
              </a:ext>
            </a:extLst>
          </p:cNvPr>
          <p:cNvSpPr txBox="1"/>
          <p:nvPr/>
        </p:nvSpPr>
        <p:spPr>
          <a:xfrm>
            <a:off x="-21562" y="1689516"/>
            <a:ext cx="203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지역별 데이터 분석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AC00A-F356-C0E4-5A49-7891224D15F2}"/>
              </a:ext>
            </a:extLst>
          </p:cNvPr>
          <p:cNvSpPr txBox="1"/>
          <p:nvPr/>
        </p:nvSpPr>
        <p:spPr>
          <a:xfrm>
            <a:off x="1" y="2150647"/>
            <a:ext cx="203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연도별 게임의</a:t>
            </a:r>
            <a:endParaRPr lang="en-US" altLang="ko-KR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트렌드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A92CF-3434-7216-179D-541FD888C8AB}"/>
              </a:ext>
            </a:extLst>
          </p:cNvPr>
          <p:cNvSpPr txBox="1"/>
          <p:nvPr/>
        </p:nvSpPr>
        <p:spPr>
          <a:xfrm>
            <a:off x="-157995" y="2724746"/>
            <a:ext cx="217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C8DAE-1BEF-7456-0599-7266000EFCE9}"/>
              </a:ext>
            </a:extLst>
          </p:cNvPr>
          <p:cNvSpPr txBox="1"/>
          <p:nvPr/>
        </p:nvSpPr>
        <p:spPr>
          <a:xfrm>
            <a:off x="0" y="3275111"/>
            <a:ext cx="2034073" cy="523220"/>
          </a:xfrm>
          <a:prstGeom prst="rect">
            <a:avLst/>
          </a:prstGeom>
          <a:solidFill>
            <a:srgbClr val="247BA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 분기의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22CC48-1B6C-C409-7995-CF8601F1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926" y="920973"/>
            <a:ext cx="2278889" cy="448145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B63AFCB-B45D-74DA-7599-FEDBF0443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032" y="920973"/>
            <a:ext cx="2998458" cy="4481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2CA27B-D539-4C8D-0C05-58ED9E25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826" y="922441"/>
            <a:ext cx="2821479" cy="44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90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12560" y="0"/>
            <a:ext cx="752170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5-9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일본 플랫폼별 판매량</a:t>
            </a:r>
            <a:endParaRPr lang="en-US" altLang="ko-KR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95566-D86D-5FD4-B713-87D390972D91}"/>
              </a:ext>
            </a:extLst>
          </p:cNvPr>
          <p:cNvSpPr txBox="1"/>
          <p:nvPr/>
        </p:nvSpPr>
        <p:spPr>
          <a:xfrm>
            <a:off x="-189339" y="1166723"/>
            <a:ext cx="203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24DE6-487E-0CAE-C3D4-E7D9BAC8A7F9}"/>
              </a:ext>
            </a:extLst>
          </p:cNvPr>
          <p:cNvSpPr txBox="1"/>
          <p:nvPr/>
        </p:nvSpPr>
        <p:spPr>
          <a:xfrm>
            <a:off x="-21562" y="1689516"/>
            <a:ext cx="203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지역별 데이터 분석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AC00A-F356-C0E4-5A49-7891224D15F2}"/>
              </a:ext>
            </a:extLst>
          </p:cNvPr>
          <p:cNvSpPr txBox="1"/>
          <p:nvPr/>
        </p:nvSpPr>
        <p:spPr>
          <a:xfrm>
            <a:off x="1" y="2150647"/>
            <a:ext cx="203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연도별 게임의</a:t>
            </a:r>
            <a:endParaRPr lang="en-US" altLang="ko-KR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트렌드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A92CF-3434-7216-179D-541FD888C8AB}"/>
              </a:ext>
            </a:extLst>
          </p:cNvPr>
          <p:cNvSpPr txBox="1"/>
          <p:nvPr/>
        </p:nvSpPr>
        <p:spPr>
          <a:xfrm>
            <a:off x="-157995" y="2724746"/>
            <a:ext cx="217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C8DAE-1BEF-7456-0599-7266000EFCE9}"/>
              </a:ext>
            </a:extLst>
          </p:cNvPr>
          <p:cNvSpPr txBox="1"/>
          <p:nvPr/>
        </p:nvSpPr>
        <p:spPr>
          <a:xfrm>
            <a:off x="0" y="3275111"/>
            <a:ext cx="2034073" cy="523220"/>
          </a:xfrm>
          <a:prstGeom prst="rect">
            <a:avLst/>
          </a:prstGeom>
          <a:solidFill>
            <a:srgbClr val="247BA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 분기의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594073-C8E1-3ED1-F687-69714C6B3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604" y="920974"/>
            <a:ext cx="2392763" cy="47053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9E9982-3D3E-E8C8-C48E-7903DE780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836" y="920974"/>
            <a:ext cx="3457273" cy="47053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78E210-2EE7-18EE-5C26-BCF979F6F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578" y="920974"/>
            <a:ext cx="2914373" cy="47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035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12560" y="0"/>
            <a:ext cx="752170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 지역 플랫폼별 판매량</a:t>
            </a:r>
            <a:endParaRPr lang="en-US" altLang="ko-KR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95566-D86D-5FD4-B713-87D390972D91}"/>
              </a:ext>
            </a:extLst>
          </p:cNvPr>
          <p:cNvSpPr txBox="1"/>
          <p:nvPr/>
        </p:nvSpPr>
        <p:spPr>
          <a:xfrm>
            <a:off x="-189339" y="1166723"/>
            <a:ext cx="203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24DE6-487E-0CAE-C3D4-E7D9BAC8A7F9}"/>
              </a:ext>
            </a:extLst>
          </p:cNvPr>
          <p:cNvSpPr txBox="1"/>
          <p:nvPr/>
        </p:nvSpPr>
        <p:spPr>
          <a:xfrm>
            <a:off x="-21562" y="1689516"/>
            <a:ext cx="203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지역별 데이터 분석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AC00A-F356-C0E4-5A49-7891224D15F2}"/>
              </a:ext>
            </a:extLst>
          </p:cNvPr>
          <p:cNvSpPr txBox="1"/>
          <p:nvPr/>
        </p:nvSpPr>
        <p:spPr>
          <a:xfrm>
            <a:off x="1" y="2150647"/>
            <a:ext cx="203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연도별 게임의</a:t>
            </a:r>
            <a:endParaRPr lang="en-US" altLang="ko-KR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트렌드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A92CF-3434-7216-179D-541FD888C8AB}"/>
              </a:ext>
            </a:extLst>
          </p:cNvPr>
          <p:cNvSpPr txBox="1"/>
          <p:nvPr/>
        </p:nvSpPr>
        <p:spPr>
          <a:xfrm>
            <a:off x="-157995" y="2724746"/>
            <a:ext cx="217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C8DAE-1BEF-7456-0599-7266000EFCE9}"/>
              </a:ext>
            </a:extLst>
          </p:cNvPr>
          <p:cNvSpPr txBox="1"/>
          <p:nvPr/>
        </p:nvSpPr>
        <p:spPr>
          <a:xfrm>
            <a:off x="0" y="3275111"/>
            <a:ext cx="2034073" cy="523220"/>
          </a:xfrm>
          <a:prstGeom prst="rect">
            <a:avLst/>
          </a:prstGeom>
          <a:solidFill>
            <a:srgbClr val="247BA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 분기의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E87B75-D4A3-DE20-4FC9-2A3B745E4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780" y="920973"/>
            <a:ext cx="2487036" cy="42948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AF8B6F7-675E-FAB8-C52B-CF789F180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935" y="920973"/>
            <a:ext cx="3171250" cy="42948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7E78F0-F98C-AC4C-D7CF-75D368567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899" y="917677"/>
            <a:ext cx="2965979" cy="43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25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12560" y="0"/>
            <a:ext cx="752170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5-11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플랫폼별 판매량 그래프</a:t>
            </a:r>
            <a:endParaRPr lang="en-US" altLang="ko-KR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95566-D86D-5FD4-B713-87D390972D91}"/>
              </a:ext>
            </a:extLst>
          </p:cNvPr>
          <p:cNvSpPr txBox="1"/>
          <p:nvPr/>
        </p:nvSpPr>
        <p:spPr>
          <a:xfrm>
            <a:off x="-189339" y="1166723"/>
            <a:ext cx="203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24DE6-487E-0CAE-C3D4-E7D9BAC8A7F9}"/>
              </a:ext>
            </a:extLst>
          </p:cNvPr>
          <p:cNvSpPr txBox="1"/>
          <p:nvPr/>
        </p:nvSpPr>
        <p:spPr>
          <a:xfrm>
            <a:off x="-21562" y="1689516"/>
            <a:ext cx="203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지역별 데이터 분석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AC00A-F356-C0E4-5A49-7891224D15F2}"/>
              </a:ext>
            </a:extLst>
          </p:cNvPr>
          <p:cNvSpPr txBox="1"/>
          <p:nvPr/>
        </p:nvSpPr>
        <p:spPr>
          <a:xfrm>
            <a:off x="1" y="2150647"/>
            <a:ext cx="203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연도별 게임의</a:t>
            </a:r>
            <a:endParaRPr lang="en-US" altLang="ko-KR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트렌드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A92CF-3434-7216-179D-541FD888C8AB}"/>
              </a:ext>
            </a:extLst>
          </p:cNvPr>
          <p:cNvSpPr txBox="1"/>
          <p:nvPr/>
        </p:nvSpPr>
        <p:spPr>
          <a:xfrm>
            <a:off x="-157995" y="2724746"/>
            <a:ext cx="217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C8DAE-1BEF-7456-0599-7266000EFCE9}"/>
              </a:ext>
            </a:extLst>
          </p:cNvPr>
          <p:cNvSpPr txBox="1"/>
          <p:nvPr/>
        </p:nvSpPr>
        <p:spPr>
          <a:xfrm>
            <a:off x="0" y="3275111"/>
            <a:ext cx="2034073" cy="523220"/>
          </a:xfrm>
          <a:prstGeom prst="rect">
            <a:avLst/>
          </a:prstGeom>
          <a:solidFill>
            <a:srgbClr val="247BA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 분기의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8C4314-6E89-2BA4-ED9F-02B64A74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96" y="800384"/>
            <a:ext cx="3351686" cy="28198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4D481D-CA10-E51D-6310-EE44599C6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482" y="800384"/>
            <a:ext cx="6393555" cy="28198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82C3AFF-2374-79A9-FDDB-341B82FC7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734" y="3620278"/>
            <a:ext cx="6494303" cy="281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6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C4A8E5FD-6835-4B89-9A91-5799AEE5CDDF}"/>
              </a:ext>
            </a:extLst>
          </p:cNvPr>
          <p:cNvSpPr txBox="1"/>
          <p:nvPr/>
        </p:nvSpPr>
        <p:spPr>
          <a:xfrm>
            <a:off x="3006485" y="3013501"/>
            <a:ext cx="611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Thank you !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43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96536" y="166255"/>
            <a:ext cx="7353749" cy="445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1-2.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‘Unnamed: 0’ Column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‘Year’, ‘Genre’, ‘Publisher’ Column </a:t>
            </a:r>
            <a:r>
              <a:rPr lang="ko-KR" altLang="en-US" sz="24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제거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‘Year’ Column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데이터 형식 변경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‘Year’ Column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이상치 수정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판매량의 단위를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M(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백만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판매량의 데이터 형식을 실수형으로 변경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C6C71-6A9A-6873-7C98-54A3FD7B72A3}"/>
              </a:ext>
            </a:extLst>
          </p:cNvPr>
          <p:cNvSpPr txBox="1"/>
          <p:nvPr/>
        </p:nvSpPr>
        <p:spPr>
          <a:xfrm>
            <a:off x="0" y="1120769"/>
            <a:ext cx="1698518" cy="307777"/>
          </a:xfrm>
          <a:prstGeom prst="rect">
            <a:avLst/>
          </a:prstGeom>
          <a:solidFill>
            <a:srgbClr val="247B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4E7BA-ADB4-1150-4084-AEB2F99844FA}"/>
              </a:ext>
            </a:extLst>
          </p:cNvPr>
          <p:cNvSpPr txBox="1"/>
          <p:nvPr/>
        </p:nvSpPr>
        <p:spPr>
          <a:xfrm>
            <a:off x="-1" y="1689516"/>
            <a:ext cx="203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지역별 데이터 분석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7F7F64-2E80-46FB-1DB2-4A91FCC969C4}"/>
              </a:ext>
            </a:extLst>
          </p:cNvPr>
          <p:cNvSpPr txBox="1"/>
          <p:nvPr/>
        </p:nvSpPr>
        <p:spPr>
          <a:xfrm>
            <a:off x="17528" y="2258475"/>
            <a:ext cx="1698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연도별 게임의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트렌드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66D83-846B-C385-A190-58AD5C39E81E}"/>
              </a:ext>
            </a:extLst>
          </p:cNvPr>
          <p:cNvSpPr txBox="1"/>
          <p:nvPr/>
        </p:nvSpPr>
        <p:spPr>
          <a:xfrm>
            <a:off x="0" y="2827649"/>
            <a:ext cx="191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인기가 많은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E1C71-C104-B2EB-1E30-80406204A085}"/>
              </a:ext>
            </a:extLst>
          </p:cNvPr>
          <p:cNvSpPr txBox="1"/>
          <p:nvPr/>
        </p:nvSpPr>
        <p:spPr>
          <a:xfrm>
            <a:off x="-1" y="3350442"/>
            <a:ext cx="1955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 분기의 게임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35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96536" y="166255"/>
            <a:ext cx="7353749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2-1.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 구분 방법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Description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NA_Sales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</a:t>
            </a:r>
            <a:r>
              <a:rPr lang="en-US" altLang="ko-KR" sz="24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EU_Sales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JP_Sales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Other_Sales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기반으로 미국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유럽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일본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 기타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지역으로 나눔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DC292-82E6-8C38-9B30-96F104098FAB}"/>
              </a:ext>
            </a:extLst>
          </p:cNvPr>
          <p:cNvSpPr txBox="1"/>
          <p:nvPr/>
        </p:nvSpPr>
        <p:spPr>
          <a:xfrm>
            <a:off x="-189339" y="1166723"/>
            <a:ext cx="203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B6A84-1D83-1EDC-0BF3-442BD89E2BDA}"/>
              </a:ext>
            </a:extLst>
          </p:cNvPr>
          <p:cNvSpPr txBox="1"/>
          <p:nvPr/>
        </p:nvSpPr>
        <p:spPr>
          <a:xfrm>
            <a:off x="6746" y="2304429"/>
            <a:ext cx="1698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연도별 게임의     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트렌드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F6DBE-A81F-4D9D-A80F-C7A9BB669EB6}"/>
              </a:ext>
            </a:extLst>
          </p:cNvPr>
          <p:cNvSpPr txBox="1"/>
          <p:nvPr/>
        </p:nvSpPr>
        <p:spPr>
          <a:xfrm>
            <a:off x="0" y="2827649"/>
            <a:ext cx="191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인기가 많은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0DB21-7EF8-4B73-EC1A-50775E269F4A}"/>
              </a:ext>
            </a:extLst>
          </p:cNvPr>
          <p:cNvSpPr txBox="1"/>
          <p:nvPr/>
        </p:nvSpPr>
        <p:spPr>
          <a:xfrm>
            <a:off x="-1" y="3350442"/>
            <a:ext cx="1955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 분기의 게임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A674B-4989-65F4-A0D4-8153E1975A90}"/>
              </a:ext>
            </a:extLst>
          </p:cNvPr>
          <p:cNvSpPr txBox="1"/>
          <p:nvPr/>
        </p:nvSpPr>
        <p:spPr>
          <a:xfrm>
            <a:off x="6746" y="1689516"/>
            <a:ext cx="2034073" cy="307777"/>
          </a:xfrm>
          <a:prstGeom prst="rect">
            <a:avLst/>
          </a:prstGeom>
          <a:solidFill>
            <a:srgbClr val="247B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지역별 데이터 분석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23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96536" y="166255"/>
            <a:ext cx="73537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2-2.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미국의 선호 게임 장르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DE92D1-A48E-3A31-F509-C662DD238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864" y="784595"/>
            <a:ext cx="6186014" cy="6073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FB05A9-E861-A57B-16B3-6AF54909CE2F}"/>
              </a:ext>
            </a:extLst>
          </p:cNvPr>
          <p:cNvSpPr txBox="1"/>
          <p:nvPr/>
        </p:nvSpPr>
        <p:spPr>
          <a:xfrm>
            <a:off x="-189339" y="1166723"/>
            <a:ext cx="203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41C88-93AC-87B2-64E2-D5A4F5B62993}"/>
              </a:ext>
            </a:extLst>
          </p:cNvPr>
          <p:cNvSpPr txBox="1"/>
          <p:nvPr/>
        </p:nvSpPr>
        <p:spPr>
          <a:xfrm>
            <a:off x="6746" y="2304429"/>
            <a:ext cx="1698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연도별 게임의     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트렌드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057E5E-BA93-730E-E840-BBD37EFFC54A}"/>
              </a:ext>
            </a:extLst>
          </p:cNvPr>
          <p:cNvSpPr txBox="1"/>
          <p:nvPr/>
        </p:nvSpPr>
        <p:spPr>
          <a:xfrm>
            <a:off x="0" y="2827649"/>
            <a:ext cx="191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인기가 많은 게임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8AD76-F287-2B1B-3094-72227B538B0F}"/>
              </a:ext>
            </a:extLst>
          </p:cNvPr>
          <p:cNvSpPr txBox="1"/>
          <p:nvPr/>
        </p:nvSpPr>
        <p:spPr>
          <a:xfrm>
            <a:off x="-1" y="3350442"/>
            <a:ext cx="1955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 분기의 게임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13A206-DE3F-991A-C934-505F162BAD8E}"/>
              </a:ext>
            </a:extLst>
          </p:cNvPr>
          <p:cNvSpPr txBox="1"/>
          <p:nvPr/>
        </p:nvSpPr>
        <p:spPr>
          <a:xfrm>
            <a:off x="6746" y="1689516"/>
            <a:ext cx="2034073" cy="307777"/>
          </a:xfrm>
          <a:prstGeom prst="rect">
            <a:avLst/>
          </a:prstGeom>
          <a:solidFill>
            <a:srgbClr val="247B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지역별 데이터 분석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48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-189339" y="1166723"/>
            <a:ext cx="2230158" cy="2706939"/>
            <a:chOff x="2179773" y="1993394"/>
            <a:chExt cx="2230158" cy="27069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179773" y="1993394"/>
              <a:ext cx="2034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75858" y="3131100"/>
              <a:ext cx="1698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연도별 게임의     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트렌드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912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인기가 많은 게임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1" y="4177113"/>
              <a:ext cx="1955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다음 분기의 게임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설계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6A9F51-3125-C966-AA5B-51EEFA293325}"/>
                </a:ext>
              </a:extLst>
            </p:cNvPr>
            <p:cNvSpPr txBox="1"/>
            <p:nvPr/>
          </p:nvSpPr>
          <p:spPr>
            <a:xfrm>
              <a:off x="2375858" y="2516187"/>
              <a:ext cx="2034073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지역별 데이터 분석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96536" y="166255"/>
            <a:ext cx="73537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2-2. 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미국의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선호 게임 장르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BED3B8-B5EE-1DBE-CCD4-DCBA6D0A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082" y="1174282"/>
            <a:ext cx="10012172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5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-189339" y="1166723"/>
            <a:ext cx="2230158" cy="2706939"/>
            <a:chOff x="2179773" y="1993394"/>
            <a:chExt cx="2230158" cy="27069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179773" y="1993394"/>
              <a:ext cx="2034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75858" y="3131100"/>
              <a:ext cx="1698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연도별 게임의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트렌드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912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인기가 많은 게임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1" y="4177113"/>
              <a:ext cx="1955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다음 분기의 게임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설계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6A9F51-3125-C966-AA5B-51EEFA293325}"/>
                </a:ext>
              </a:extLst>
            </p:cNvPr>
            <p:cNvSpPr txBox="1"/>
            <p:nvPr/>
          </p:nvSpPr>
          <p:spPr>
            <a:xfrm>
              <a:off x="2375858" y="2516187"/>
              <a:ext cx="2034073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지역별 데이터 분석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96536" y="166255"/>
            <a:ext cx="73537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2-3. 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유럽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선호 게임 장르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6CB1A3-7897-C6D8-5CF0-32E6CBC43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946" y="782461"/>
            <a:ext cx="6157008" cy="60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4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C1C33-4D77-40FB-A952-319FB9EE30AF}"/>
              </a:ext>
            </a:extLst>
          </p:cNvPr>
          <p:cNvGrpSpPr/>
          <p:nvPr/>
        </p:nvGrpSpPr>
        <p:grpSpPr>
          <a:xfrm>
            <a:off x="-189339" y="1166723"/>
            <a:ext cx="2230158" cy="2706939"/>
            <a:chOff x="2179773" y="1993394"/>
            <a:chExt cx="2230158" cy="27069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11948-2AF6-4628-A085-2018CF596A65}"/>
                </a:ext>
              </a:extLst>
            </p:cNvPr>
            <p:cNvSpPr txBox="1"/>
            <p:nvPr/>
          </p:nvSpPr>
          <p:spPr>
            <a:xfrm>
              <a:off x="2179773" y="1993394"/>
              <a:ext cx="2034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06A010-1340-4729-BE1D-591C2996609A}"/>
                </a:ext>
              </a:extLst>
            </p:cNvPr>
            <p:cNvSpPr txBox="1"/>
            <p:nvPr/>
          </p:nvSpPr>
          <p:spPr>
            <a:xfrm>
              <a:off x="2375858" y="3131527"/>
              <a:ext cx="1698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연도별 게임의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트렌드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448D8-EB87-4A78-BC4B-51AC4FCE8D17}"/>
                </a:ext>
              </a:extLst>
            </p:cNvPr>
            <p:cNvSpPr txBox="1"/>
            <p:nvPr/>
          </p:nvSpPr>
          <p:spPr>
            <a:xfrm>
              <a:off x="2369112" y="3654320"/>
              <a:ext cx="1912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인기가 많은 게임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567CF9-5E63-4632-84B2-639770A8987D}"/>
                </a:ext>
              </a:extLst>
            </p:cNvPr>
            <p:cNvSpPr txBox="1"/>
            <p:nvPr/>
          </p:nvSpPr>
          <p:spPr>
            <a:xfrm>
              <a:off x="2369111" y="4177113"/>
              <a:ext cx="1955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다음 분기의 게임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설계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6A9F51-3125-C966-AA5B-51EEFA293325}"/>
                </a:ext>
              </a:extLst>
            </p:cNvPr>
            <p:cNvSpPr txBox="1"/>
            <p:nvPr/>
          </p:nvSpPr>
          <p:spPr>
            <a:xfrm>
              <a:off x="2375858" y="2516187"/>
              <a:ext cx="2034073" cy="307777"/>
            </a:xfrm>
            <a:prstGeom prst="rect">
              <a:avLst/>
            </a:prstGeom>
            <a:solidFill>
              <a:srgbClr val="247BA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지역별 데이터 분석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7CE18C-1C71-15BF-F20C-82BE136E8804}"/>
              </a:ext>
            </a:extLst>
          </p:cNvPr>
          <p:cNvSpPr txBox="1"/>
          <p:nvPr/>
        </p:nvSpPr>
        <p:spPr>
          <a:xfrm>
            <a:off x="3096536" y="166255"/>
            <a:ext cx="73537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2-3. 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유럽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선호 게임 장르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FF547F-8B59-D88D-EBB0-ECF30645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34" y="1011364"/>
            <a:ext cx="9993120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735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1698</Words>
  <Application>Microsoft Office PowerPoint</Application>
  <PresentationFormat>와이드스크린</PresentationFormat>
  <Paragraphs>391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(경영학부)정혜린</dc:creator>
  <cp:lastModifiedBy>최현호</cp:lastModifiedBy>
  <cp:revision>9</cp:revision>
  <dcterms:created xsi:type="dcterms:W3CDTF">2020-10-11T09:58:12Z</dcterms:created>
  <dcterms:modified xsi:type="dcterms:W3CDTF">2023-03-13T04:13:23Z</dcterms:modified>
</cp:coreProperties>
</file>