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0" r:id="rId2"/>
    <p:sldId id="271" r:id="rId3"/>
    <p:sldId id="275" r:id="rId4"/>
    <p:sldId id="278" r:id="rId5"/>
    <p:sldId id="276" r:id="rId6"/>
    <p:sldId id="281" r:id="rId7"/>
    <p:sldId id="277" r:id="rId8"/>
    <p:sldId id="279" r:id="rId9"/>
    <p:sldId id="282" r:id="rId10"/>
    <p:sldId id="283" r:id="rId11"/>
    <p:sldId id="284" r:id="rId12"/>
    <p:sldId id="287" r:id="rId13"/>
    <p:sldId id="288" r:id="rId14"/>
    <p:sldId id="289" r:id="rId15"/>
    <p:sldId id="290" r:id="rId16"/>
    <p:sldId id="318" r:id="rId17"/>
    <p:sldId id="291" r:id="rId18"/>
    <p:sldId id="306" r:id="rId19"/>
    <p:sldId id="307" r:id="rId20"/>
    <p:sldId id="308" r:id="rId21"/>
    <p:sldId id="292" r:id="rId22"/>
    <p:sldId id="293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9" r:id="rId34"/>
    <p:sldId id="310" r:id="rId35"/>
    <p:sldId id="312" r:id="rId36"/>
    <p:sldId id="311" r:id="rId37"/>
    <p:sldId id="313" r:id="rId38"/>
    <p:sldId id="315" r:id="rId39"/>
    <p:sldId id="314" r:id="rId40"/>
    <p:sldId id="316" r:id="rId41"/>
    <p:sldId id="269" r:id="rId42"/>
  </p:sldIdLst>
  <p:sldSz cx="12192000" cy="6858000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BA0"/>
    <a:srgbClr val="2E2E2E"/>
    <a:srgbClr val="FFE066"/>
    <a:srgbClr val="70C1B3"/>
    <a:srgbClr val="F25F5C"/>
    <a:srgbClr val="505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BCEBC-DC7B-4437-9415-8DB9F29B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14C64-DF83-4204-9B14-DBD24E4A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B36AB-3179-434A-B56C-FE1E7DBF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8ACE8-62E2-4D80-878A-BCF06A64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ED25-7796-4660-8277-54A58D5A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442FC-FBE6-4663-9A8A-5E4BECB0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6ED90-A96A-4001-9884-BDB828A3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D9B74-D75A-4B70-BF9A-B414C438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17F3F-BB21-4467-B4D5-91B8DF2E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C851E-7143-4197-971D-9ABE49F5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C22EE-5BFC-41B6-A330-FC6B22FF7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E1E7E-B090-4359-A0AC-0DA86B84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EB2D8-8B75-406D-977A-4FDC488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337B-A07A-4729-9813-A646C416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B63E2-D703-4EBB-9984-64B1ACB7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0963AB6-B89A-457A-A6C4-90221DE6B572}"/>
              </a:ext>
            </a:extLst>
          </p:cNvPr>
          <p:cNvGrpSpPr/>
          <p:nvPr userDrawn="1"/>
        </p:nvGrpSpPr>
        <p:grpSpPr>
          <a:xfrm>
            <a:off x="9039930" y="153604"/>
            <a:ext cx="2294820" cy="278758"/>
            <a:chOff x="6159500" y="-883920"/>
            <a:chExt cx="3873500" cy="461010"/>
          </a:xfrm>
        </p:grpSpPr>
        <p:pic>
          <p:nvPicPr>
            <p:cNvPr id="8" name="그림 7" descr="플레이트, 음식이(가) 표시된 사진&#10;&#10;자동 생성된 설명">
              <a:extLst>
                <a:ext uri="{FF2B5EF4-FFF2-40B4-BE49-F238E27FC236}">
                  <a16:creationId xmlns:a16="http://schemas.microsoft.com/office/drawing/2014/main" id="{6772A72E-2929-4A10-9861-28A4847F0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11" b="4062"/>
            <a:stretch/>
          </p:blipFill>
          <p:spPr>
            <a:xfrm>
              <a:off x="8539480" y="-883920"/>
              <a:ext cx="1493520" cy="430530"/>
            </a:xfrm>
            <a:prstGeom prst="rect">
              <a:avLst/>
            </a:prstGeom>
          </p:spPr>
        </p:pic>
        <p:pic>
          <p:nvPicPr>
            <p:cNvPr id="9" name="그림 8" descr="플레이트, 음식이(가) 표시된 사진&#10;&#10;자동 생성된 설명">
              <a:extLst>
                <a:ext uri="{FF2B5EF4-FFF2-40B4-BE49-F238E27FC236}">
                  <a16:creationId xmlns:a16="http://schemas.microsoft.com/office/drawing/2014/main" id="{B2D280C7-81A7-47B8-8944-F24B5CD27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6" b="67327"/>
            <a:stretch/>
          </p:blipFill>
          <p:spPr>
            <a:xfrm>
              <a:off x="6159500" y="-883920"/>
              <a:ext cx="1493520" cy="445770"/>
            </a:xfrm>
            <a:prstGeom prst="rect">
              <a:avLst/>
            </a:prstGeom>
          </p:spPr>
        </p:pic>
        <p:pic>
          <p:nvPicPr>
            <p:cNvPr id="10" name="그림 9" descr="플레이트, 음식이(가) 표시된 사진&#10;&#10;자동 생성된 설명">
              <a:extLst>
                <a:ext uri="{FF2B5EF4-FFF2-40B4-BE49-F238E27FC236}">
                  <a16:creationId xmlns:a16="http://schemas.microsoft.com/office/drawing/2014/main" id="{C2CBA97B-41C4-4DD8-B91D-A8E5DB01B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35" b="34418"/>
            <a:stretch/>
          </p:blipFill>
          <p:spPr>
            <a:xfrm>
              <a:off x="7349490" y="-868680"/>
              <a:ext cx="1493520" cy="445770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0965E8-8D6B-4618-8435-064FA19214DD}"/>
              </a:ext>
            </a:extLst>
          </p:cNvPr>
          <p:cNvSpPr/>
          <p:nvPr userDrawn="1"/>
        </p:nvSpPr>
        <p:spPr>
          <a:xfrm>
            <a:off x="314445" y="451412"/>
            <a:ext cx="11563109" cy="7268901"/>
          </a:xfrm>
          <a:prstGeom prst="roundRect">
            <a:avLst>
              <a:gd name="adj" fmla="val 6798"/>
            </a:avLst>
          </a:prstGeom>
          <a:solidFill>
            <a:srgbClr val="F9C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1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7FCF-C76D-46DC-AEE1-320D728B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7C002-31F4-4B56-9863-C045EA6C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AB6EB-C0DF-4172-9401-72A8C2A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DD993-60C2-460E-98A6-916D4854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61DB3-D653-4B7E-94FD-44C0C06A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7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8A0-DABD-44AA-BB47-834206C7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C8AB-38E4-4879-A1E6-FD7A07F7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AF83D-B542-4EF3-A516-C743BEA2B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05A0C-3910-4562-A8CD-7D8FE9A9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EA26B-3025-4FF4-9BB7-A0014482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93ADB-140F-4772-8BBC-7BFBC571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7B441-B76C-4483-A80D-DA50BC91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C4B5D-53B5-4454-AE1E-1BB7CE6D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161BB8-30D2-41A2-BA22-2DC88724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17CC8-0E6A-45C0-B23E-A2D54535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27595-84B6-42B4-8490-77731EC44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8EFB8-9148-484D-949A-370F6F6F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07F098-AC34-49BA-BE16-496113C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5D53B8-366D-46DB-968D-32733D8A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83B9C-D0E6-405C-8373-4DEF4EBD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DDFE5-82C0-4F7C-A8AA-D4869368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B2071-6494-4BC3-979E-0A7E4D84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E614-A5E6-4206-B149-F8C8C25F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D0D-0846-455A-A6AB-302DB30F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A32A71-8F83-4B7B-9734-A6416917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7891F-6D28-479C-844E-E7A49180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30846-3CE8-4EE5-85AA-A246CC3B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8FCDA-424A-4007-9771-D3728B18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83FE5-9F51-4BA1-9042-461BB0AD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6CE0F-075A-437B-A9A0-6283A4F1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02B47-77ED-4BDC-9ED1-C9594689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C2B30-1396-4208-80BB-BB1B9993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ED2D9-D338-4AE5-9966-F8DDD530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DDE6B-66FC-49D1-8968-628AD519A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552DE-8617-45C5-902A-28EFED70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32528-C3EB-4EF8-B182-B6F5979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8440A-173D-496E-8520-E23F92F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EB0E4-2558-4A6F-88C3-ED96F1ED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5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7DD743-EF3D-413C-B621-542A0D47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A18BA-153D-445F-8446-B4535106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FA483-156B-460D-A66D-996A2F660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BE46-77D6-4B4E-B91C-E772019A0DB4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C8453-AAEB-4A9A-9968-1A298DCD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7F0B-0456-4FDF-BCE5-A566B3FB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4A8E5FD-6835-4B89-9A91-5799AEE5CDDF}"/>
              </a:ext>
            </a:extLst>
          </p:cNvPr>
          <p:cNvSpPr txBox="1"/>
          <p:nvPr/>
        </p:nvSpPr>
        <p:spPr>
          <a:xfrm>
            <a:off x="2711987" y="1250014"/>
            <a:ext cx="6768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Section 2 Project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20F33-70AB-71E2-B575-767741CD7632}"/>
              </a:ext>
            </a:extLst>
          </p:cNvPr>
          <p:cNvSpPr txBox="1"/>
          <p:nvPr/>
        </p:nvSpPr>
        <p:spPr>
          <a:xfrm>
            <a:off x="7828384" y="4819262"/>
            <a:ext cx="241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최현호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55B61-A397-9B74-FC47-729B3033E065}"/>
              </a:ext>
            </a:extLst>
          </p:cNvPr>
          <p:cNvSpPr txBox="1"/>
          <p:nvPr/>
        </p:nvSpPr>
        <p:spPr>
          <a:xfrm>
            <a:off x="5122506" y="2623075"/>
            <a:ext cx="475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 </a:t>
            </a:r>
            <a:r>
              <a:rPr lang="ko-KR" altLang="en-US" sz="3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60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브랜드별 평균 거래 가격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67094FD-C278-CA75-5AE8-FAB07416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77" y="1689729"/>
            <a:ext cx="5881445" cy="51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75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년도별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가장 많은 거래가 있었던 브랜드 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top 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4FC666-A5E0-E869-817F-801C78D0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4" y="1780522"/>
            <a:ext cx="6360951" cy="50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차종별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평균 거래가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2C51D3-F6B5-8825-1850-1CF8C00B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53" y="1683621"/>
            <a:ext cx="5954130" cy="51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3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차종별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평균 주행거리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3B946C4-674E-7589-E32D-D657F395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31" y="1686838"/>
            <a:ext cx="5785238" cy="51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9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연료 종류별 중고차 평균 거래가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4FC666-A5E0-E869-817F-801C78D0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81" y="3036069"/>
            <a:ext cx="4809833" cy="38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C732AEC-8486-5D85-630B-318AFC13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66" y="1689729"/>
            <a:ext cx="6452086" cy="51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9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구동 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방식별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중고차 평균 거래가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532953B-CA40-72C1-05FA-952B6FB5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18" y="1689729"/>
            <a:ext cx="6348283" cy="51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6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등록된 차량과 등록되지 않은 차량의 연도별 분포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BA2423AA-B37C-261A-46C3-3FD1F296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1" y="1463844"/>
            <a:ext cx="6737949" cy="538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3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등록 차량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미등록 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차량별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고급차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비율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DB5913C-47C6-48FA-94D6-BEEF42E97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7" y="1858909"/>
            <a:ext cx="4764833" cy="39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4B788130-419B-4299-5ABB-626C8015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63" y="1863419"/>
            <a:ext cx="5068958" cy="39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7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주행 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거리별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중고차 거래가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F690ABBC-5657-E309-9B43-075B0939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10" y="1704771"/>
            <a:ext cx="9590299" cy="51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9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차량 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연식별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중고차 거래가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B0EEF9CA-1AC1-6F31-268F-CB4B2251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79" y="1629448"/>
            <a:ext cx="9667291" cy="52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B0974-A4CE-4E07-8014-42F1BE3A4CAC}"/>
              </a:ext>
            </a:extLst>
          </p:cNvPr>
          <p:cNvSpPr txBox="1"/>
          <p:nvPr/>
        </p:nvSpPr>
        <p:spPr>
          <a:xfrm>
            <a:off x="4902775" y="421674"/>
            <a:ext cx="2386445" cy="646331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55850-8150-44EA-BB1A-B938FA6F01FD}"/>
              </a:ext>
            </a:extLst>
          </p:cNvPr>
          <p:cNvSpPr txBox="1"/>
          <p:nvPr/>
        </p:nvSpPr>
        <p:spPr>
          <a:xfrm>
            <a:off x="12192000" y="2161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3302F-E20E-4F93-9787-4B1FD7FC349B}"/>
              </a:ext>
            </a:extLst>
          </p:cNvPr>
          <p:cNvSpPr txBox="1"/>
          <p:nvPr/>
        </p:nvSpPr>
        <p:spPr>
          <a:xfrm>
            <a:off x="4234871" y="1422646"/>
            <a:ext cx="3854770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상황 설정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활용 데이터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학습 및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해석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연식별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가장 많이 팔린 브랜드 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거래수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30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대 이상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510E7-2A88-AD3F-3BFD-2046FDAF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91" y="1843617"/>
            <a:ext cx="728764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2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모델링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Target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이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price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라는 연속형 변수를 예측해야 하므로 회귀모델을 사용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선형회귀모델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랜덤포레스트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Xgboost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의사결정트리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네 가지 모델을 비교하여 가장 성능이 좋은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모델으로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진행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기준모델은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price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의 평균으로 예측하여 구현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6A0F0A-8E64-4630-4259-86653A15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6" y="3814232"/>
            <a:ext cx="7082108" cy="13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수치형 범주들의 분포 확인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C6704BC-74E0-C64D-305D-9D1C71B97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41" y="1454979"/>
            <a:ext cx="4222361" cy="54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4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마일리지와 중고차 거래가격의 상관관계 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7556A57-9A6E-9E7A-FF16-AE044D7C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27" y="1689729"/>
            <a:ext cx="83439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3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엔진 배기량과 중고차 거래가격의 상관관계 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ED02ED1-8AFF-A74A-1879-9976CE07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38" y="1689729"/>
            <a:ext cx="83439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7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차의 연식과 중고차 거래가격의 상관관계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1D8612A-8764-56C0-A551-F8708DB4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38" y="1689729"/>
            <a:ext cx="83439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0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변수에 로그변환 진행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D16124A-8C8A-7D65-05E6-34536E55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69" y="1643678"/>
            <a:ext cx="10237031" cy="289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0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예측값과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실제값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비교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A102EF9-8BA4-8A09-B8B1-071EFBDE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56" y="1332594"/>
            <a:ext cx="70294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80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선형회귀모델의 오차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B3C7DFF-C47D-F9FC-782D-6B112412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97" y="1381125"/>
            <a:ext cx="65151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7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선형회귀모델의 성능 및 가중치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141E71-88C4-B374-01FA-8E9C4067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88" y="1940639"/>
            <a:ext cx="2441059" cy="18475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41D7EC-1A09-EB2A-699B-3F71DB09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39" y="1940639"/>
            <a:ext cx="2401867" cy="1847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65CF77-FAA7-FAF2-DAE9-27E17BA12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273" y="1940639"/>
            <a:ext cx="226726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0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1878563" y="0"/>
            <a:ext cx="8434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상황 설정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 descr="2월 28일(현지시각) 우크라이나 동부 도시 하르키우의 긴급 구조대가 미사일 공격을 당한 주거용 건물 앞에서 진화 작업을 벌이고 있다. 하르키우/EPA 연합뉴스 제공">
            <a:extLst>
              <a:ext uri="{FF2B5EF4-FFF2-40B4-BE49-F238E27FC236}">
                <a16:creationId xmlns:a16="http://schemas.microsoft.com/office/drawing/2014/main" id="{F07019F8-21DE-4ADF-CF74-D9BFE3B1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214438"/>
            <a:ext cx="6477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03A2A-C86D-08C6-ADFE-B548BA6A68A1}"/>
              </a:ext>
            </a:extLst>
          </p:cNvPr>
          <p:cNvSpPr txBox="1"/>
          <p:nvPr/>
        </p:nvSpPr>
        <p:spPr>
          <a:xfrm>
            <a:off x="5906278" y="5859625"/>
            <a:ext cx="342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9E9E9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우크라이나 동부 도시 </a:t>
            </a:r>
            <a:r>
              <a:rPr lang="ko-KR" altLang="en-US" b="0" i="0" dirty="0" err="1">
                <a:solidFill>
                  <a:srgbClr val="9E9E9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하르키우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760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변수 인코딩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BAEFF-A881-703D-64ED-2C1A02F0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1590418"/>
            <a:ext cx="697327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0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히트맵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FC88416-CD5B-B08A-D6BB-279854FA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28546"/>
            <a:ext cx="5486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35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최적화를 위해 그리드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 평가데이터 성능</a:t>
            </a:r>
            <a:endParaRPr lang="en-US" altLang="ko-KR" sz="1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4F9A7-9DDB-F22D-6275-D2884261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5" y="2982813"/>
            <a:ext cx="4523349" cy="16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 모델의 특성중요도</a:t>
            </a: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9181B-051E-8412-4224-FD5FFBBB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09" y="1932888"/>
            <a:ext cx="987880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의사결정트리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최적화를 위해 그리드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의사결정트리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평가데이터 성능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EEAC14-A95F-E1C8-9C80-14D5908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99" y="3089259"/>
            <a:ext cx="4363137" cy="17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9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의사결정트리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의사결정트리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모델의 특성중요도</a:t>
            </a: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F61BD-90B4-A088-AC61-D1263A58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12" y="2409110"/>
            <a:ext cx="4770899" cy="39805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0F8998-C772-0B82-4BA6-11DF7219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56" y="2409110"/>
            <a:ext cx="4970093" cy="39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8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306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최적화를 위해 그리드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평가데이터 성능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981937-B666-5399-0802-3BEC09C8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6" y="3190790"/>
            <a:ext cx="4938953" cy="17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37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XGboost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모델의 특성중요도</a:t>
            </a: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81F8FDA3-FCC8-ECB6-7629-FF29D662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77" y="2258689"/>
            <a:ext cx="5059714" cy="34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9126DFB9-18C0-E500-AE1E-28427366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50" y="2258689"/>
            <a:ext cx="4983399" cy="34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7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9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해석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Individual Conditional Expectation(ICE) plot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i="0" dirty="0" err="1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출고년도</a:t>
            </a:r>
            <a:r>
              <a:rPr lang="ko-KR" altLang="en-US" sz="2400" i="0" dirty="0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i="0" dirty="0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ICE plot</a:t>
            </a: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AF4AC-AD98-7673-A26C-0797D036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98" y="2188850"/>
            <a:ext cx="547763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3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9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해석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Partial Dependence Plot (PDP)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i="0" dirty="0" err="1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출고년도</a:t>
            </a:r>
            <a:r>
              <a:rPr lang="ko-KR" altLang="en-US" sz="2400" i="0" dirty="0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i="0" dirty="0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PDP plot</a:t>
            </a: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927A6B3-EF1B-DA26-FDFD-0721A61F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01" y="2412577"/>
            <a:ext cx="5410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3E941D7A-737F-606F-56DF-7AD712D1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38" y="2412577"/>
            <a:ext cx="4815362" cy="32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D7CE83-2D92-A370-CA1B-6F66DADD4891}"/>
              </a:ext>
            </a:extLst>
          </p:cNvPr>
          <p:cNvSpPr txBox="1"/>
          <p:nvPr/>
        </p:nvSpPr>
        <p:spPr>
          <a:xfrm>
            <a:off x="2500604" y="-3895"/>
            <a:ext cx="92093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출처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Kaggle – Car Sale Advertisements</a:t>
            </a:r>
          </a:p>
          <a:p>
            <a:pPr algn="l"/>
            <a:endParaRPr lang="en-US" altLang="ko-KR" sz="16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algn="l"/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2016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년 연구 목적으로 자동차 판매 광고에서 수집된 데이터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우크라이나에서 판매된 중고차에 대한 데이터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78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267338" y="42698"/>
            <a:ext cx="8994710" cy="137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해석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i="0" dirty="0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엔진 배기량 </a:t>
            </a:r>
            <a:r>
              <a:rPr lang="en-US" altLang="ko-KR" sz="2400" i="0" dirty="0">
                <a:solidFill>
                  <a:prstClr val="whit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PDP plot</a:t>
            </a:r>
            <a:endParaRPr lang="en-US" altLang="ko-KR" sz="1000" b="1" i="0" dirty="0">
              <a:solidFill>
                <a:prstClr val="whit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904A7FD9-0F89-6EC6-A8B0-2016AD1C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01" y="1689729"/>
            <a:ext cx="6894998" cy="457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63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4A8E5FD-6835-4B89-9A91-5799AEE5CDDF}"/>
              </a:ext>
            </a:extLst>
          </p:cNvPr>
          <p:cNvSpPr txBox="1"/>
          <p:nvPr/>
        </p:nvSpPr>
        <p:spPr>
          <a:xfrm>
            <a:off x="3006485" y="3013501"/>
            <a:ext cx="611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 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43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D7CE83-2D92-A370-CA1B-6F66DADD4891}"/>
              </a:ext>
            </a:extLst>
          </p:cNvPr>
          <p:cNvSpPr txBox="1"/>
          <p:nvPr/>
        </p:nvSpPr>
        <p:spPr>
          <a:xfrm>
            <a:off x="2500604" y="-3895"/>
            <a:ext cx="843487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-2. Data Description</a:t>
            </a: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Car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제조사 브랜드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Price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판매자가 광고에서 제시한 가격 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Body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자동차 차체 유형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Mileage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광고에서 언급된 주행 거리 </a:t>
            </a:r>
            <a:endParaRPr lang="en-US" altLang="ko-KR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engV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엔진 배기량 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engType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연료 종류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Registration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우크라이나에서 등록되어 있는지 여부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Year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생산 연도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구체적인 모델 이름</a:t>
            </a:r>
            <a:endParaRPr lang="en-US" altLang="ko-KR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Drive : 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구동 방식</a:t>
            </a:r>
          </a:p>
        </p:txBody>
      </p:sp>
    </p:spTree>
    <p:extLst>
      <p:ext uri="{BB962C8B-B14F-4D97-AF65-F5344CB8AC3E}">
        <p14:creationId xmlns:p14="http://schemas.microsoft.com/office/powerpoint/2010/main" val="320534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D7CE83-2D92-A370-CA1B-6F66DADD4891}"/>
              </a:ext>
            </a:extLst>
          </p:cNvPr>
          <p:cNvSpPr txBox="1"/>
          <p:nvPr/>
        </p:nvSpPr>
        <p:spPr>
          <a:xfrm>
            <a:off x="2500604" y="-3896"/>
            <a:ext cx="9265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-3.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가설 설정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선호하는 중고차 브랜드가 있을 것이다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342900" indent="-342900" algn="l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차량의 연식이나 주행거리가 가격에 영향을 미친다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연료 종류나 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차체 유형이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중고차 가격에 영향을 미친다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우크라이나에 등록되지 않은 차량이 등록된 차량보다 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        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고급 자동차이다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5.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특정 브랜드가 특정 연식에서 많이 팔린다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39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전처리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전 데이터셋의 크기 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(9576, 10)</a:t>
            </a:r>
          </a:p>
          <a:p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중복 데이터 제거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engV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컬럼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결측치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처리 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(434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개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42900" indent="-342900" algn="l">
              <a:buFontTx/>
              <a:buChar char="-"/>
            </a:pP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Drive 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컬럼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결측치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처리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(551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개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)</a:t>
            </a:r>
          </a:p>
          <a:p>
            <a:pPr marL="342900" indent="-342900" algn="l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Mileage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컬럼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고유값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개수 조정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(442 -&gt; 10)</a:t>
            </a:r>
          </a:p>
          <a:p>
            <a:pPr marL="342900" indent="-342900" algn="l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engV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컬럼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고유값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개수 조정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( 117 -&gt; 30)</a:t>
            </a:r>
          </a:p>
          <a:p>
            <a:pPr marL="342900" indent="-342900" algn="l">
              <a:buFontTx/>
              <a:buChar char="-"/>
            </a:pP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Model 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컬럼 </a:t>
            </a:r>
            <a:r>
              <a:rPr lang="ko-KR" altLang="en-US" sz="2400" dirty="0" err="1">
                <a:solidFill>
                  <a:srgbClr val="D5D5D5"/>
                </a:solidFill>
                <a:latin typeface="Roboto" panose="02000000000000000000" pitchFamily="2" charset="0"/>
              </a:rPr>
              <a:t>고유값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개수가 너무 많아 해당 컬럼 제거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4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Model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컬럼 제거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컬럼 제거 전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Price 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와의 상관관계를 확인</a:t>
            </a:r>
            <a:endParaRPr lang="en-US" altLang="ko-KR" sz="2400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피어슨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상관계수 사용 불가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컬럼의 각 범주별로 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Price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컬럼의 분포를 확인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2A292-095F-6AC3-1D90-5DD29F77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56" y="2566466"/>
            <a:ext cx="4454767" cy="315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860F6-AD39-74EC-9858-E04E828A56CB}"/>
              </a:ext>
            </a:extLst>
          </p:cNvPr>
          <p:cNvSpPr txBox="1"/>
          <p:nvPr/>
        </p:nvSpPr>
        <p:spPr>
          <a:xfrm>
            <a:off x="2500604" y="6076627"/>
            <a:ext cx="871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을 기준으로 그룹화 한 후</a:t>
            </a:r>
            <a:r>
              <a:rPr lang="en-US" altLang="ko-KR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그룹별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price</a:t>
            </a:r>
            <a:r>
              <a:rPr lang="ko-KR" altLang="en-US" sz="2400" dirty="0">
                <a:solidFill>
                  <a:srgbClr val="D5D5D5"/>
                </a:solidFill>
                <a:latin typeface="Roboto" panose="02000000000000000000" pitchFamily="2" charset="0"/>
              </a:rPr>
              <a:t> 평균 계산 시도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E770F8B-0BA3-B3CC-19FC-EE6E23F9F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62" y="2566467"/>
            <a:ext cx="3586060" cy="315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0" y="1120769"/>
            <a:ext cx="1698518" cy="2583617"/>
            <a:chOff x="2369112" y="1947440"/>
            <a:chExt cx="1698518" cy="2583617"/>
          </a:xfrm>
          <a:solidFill>
            <a:srgbClr val="2E2E2E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2" y="2516400"/>
              <a:ext cx="1698518" cy="30777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활용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69112" y="308536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6985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학습 및 검증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2" y="4223280"/>
              <a:ext cx="169851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해석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306B6-152F-9A59-3D9C-49B7D8735027}"/>
              </a:ext>
            </a:extLst>
          </p:cNvPr>
          <p:cNvSpPr txBox="1"/>
          <p:nvPr/>
        </p:nvSpPr>
        <p:spPr>
          <a:xfrm>
            <a:off x="2500604" y="-3895"/>
            <a:ext cx="84348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브랜드별 거래량 </a:t>
            </a:r>
            <a:r>
              <a:rPr lang="en-US" altLang="ko-KR" sz="2400" dirty="0">
                <a:solidFill>
                  <a:srgbClr val="D5D5D5"/>
                </a:solidFill>
                <a:latin typeface="Roboto" panose="02000000000000000000" pitchFamily="2" charset="0"/>
              </a:rPr>
              <a:t>TOP 10</a:t>
            </a:r>
            <a:endParaRPr lang="en-US" altLang="ko-KR" sz="24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0DE30B-CC49-4511-450F-1A7E37AC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510697"/>
            <a:ext cx="8357637" cy="53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817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1382</Words>
  <Application>Microsoft Office PowerPoint</Application>
  <PresentationFormat>와이드스크린</PresentationFormat>
  <Paragraphs>378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(경영학부)정혜린</dc:creator>
  <cp:lastModifiedBy>최현호</cp:lastModifiedBy>
  <cp:revision>8</cp:revision>
  <dcterms:created xsi:type="dcterms:W3CDTF">2020-10-11T09:58:12Z</dcterms:created>
  <dcterms:modified xsi:type="dcterms:W3CDTF">2023-04-11T22:31:13Z</dcterms:modified>
</cp:coreProperties>
</file>