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4"/>
  </p:notesMasterIdLst>
  <p:handoutMasterIdLst>
    <p:handoutMasterId r:id="rId45"/>
  </p:handoutMasterIdLst>
  <p:sldIdLst>
    <p:sldId id="794" r:id="rId2"/>
    <p:sldId id="262" r:id="rId3"/>
    <p:sldId id="796" r:id="rId4"/>
    <p:sldId id="825" r:id="rId5"/>
    <p:sldId id="826" r:id="rId6"/>
    <p:sldId id="828" r:id="rId7"/>
    <p:sldId id="832" r:id="rId8"/>
    <p:sldId id="867" r:id="rId9"/>
    <p:sldId id="868" r:id="rId10"/>
    <p:sldId id="801" r:id="rId11"/>
    <p:sldId id="870" r:id="rId12"/>
    <p:sldId id="869" r:id="rId13"/>
    <p:sldId id="808" r:id="rId14"/>
    <p:sldId id="871" r:id="rId15"/>
    <p:sldId id="872" r:id="rId16"/>
    <p:sldId id="853" r:id="rId17"/>
    <p:sldId id="854" r:id="rId18"/>
    <p:sldId id="799" r:id="rId19"/>
    <p:sldId id="877" r:id="rId20"/>
    <p:sldId id="829" r:id="rId21"/>
    <p:sldId id="837" r:id="rId22"/>
    <p:sldId id="838" r:id="rId23"/>
    <p:sldId id="839" r:id="rId24"/>
    <p:sldId id="840" r:id="rId25"/>
    <p:sldId id="873" r:id="rId26"/>
    <p:sldId id="842" r:id="rId27"/>
    <p:sldId id="843" r:id="rId28"/>
    <p:sldId id="844" r:id="rId29"/>
    <p:sldId id="874" r:id="rId30"/>
    <p:sldId id="848" r:id="rId31"/>
    <p:sldId id="849" r:id="rId32"/>
    <p:sldId id="850" r:id="rId33"/>
    <p:sldId id="858" r:id="rId34"/>
    <p:sldId id="878" r:id="rId35"/>
    <p:sldId id="861" r:id="rId36"/>
    <p:sldId id="863" r:id="rId37"/>
    <p:sldId id="809" r:id="rId38"/>
    <p:sldId id="810" r:id="rId39"/>
    <p:sldId id="812" r:id="rId40"/>
    <p:sldId id="864" r:id="rId41"/>
    <p:sldId id="865" r:id="rId42"/>
    <p:sldId id="866" r:id="rId4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5E50AAC-1BAC-4B3C-94E1-DD2F244C845C}">
          <p14:sldIdLst>
            <p14:sldId id="794"/>
            <p14:sldId id="262"/>
          </p14:sldIdLst>
        </p14:section>
        <p14:section name="공통 정의" id="{48214D61-3149-4812-8471-6A19864C41F4}">
          <p14:sldIdLst>
            <p14:sldId id="796"/>
            <p14:sldId id="825"/>
            <p14:sldId id="826"/>
            <p14:sldId id="828"/>
          </p14:sldIdLst>
        </p14:section>
        <p14:section name="브랜드 관리" id="{D8677AED-7544-4813-B63A-3F5D241B556E}">
          <p14:sldIdLst>
            <p14:sldId id="832"/>
            <p14:sldId id="867"/>
            <p14:sldId id="868"/>
          </p14:sldIdLst>
        </p14:section>
        <p14:section name="매장관리" id="{2297BC40-44EF-490C-8808-E0336A7C00F5}">
          <p14:sldIdLst>
            <p14:sldId id="801"/>
            <p14:sldId id="870"/>
            <p14:sldId id="869"/>
          </p14:sldIdLst>
        </p14:section>
        <p14:section name="상품관리" id="{F1AF6E3F-AE10-4386-B964-02FA01F63F85}">
          <p14:sldIdLst>
            <p14:sldId id="808"/>
            <p14:sldId id="871"/>
            <p14:sldId id="872"/>
          </p14:sldIdLst>
        </p14:section>
        <p14:section name="멤버십관리" id="{6A3D641C-A4AF-42B2-A669-730010568C61}">
          <p14:sldIdLst>
            <p14:sldId id="853"/>
            <p14:sldId id="854"/>
            <p14:sldId id="799"/>
            <p14:sldId id="877"/>
            <p14:sldId id="829"/>
          </p14:sldIdLst>
        </p14:section>
        <p14:section name="컨텐츠 관리" id="{16D5B311-B903-4D8A-A749-35C3B95A072C}">
          <p14:sldIdLst>
            <p14:sldId id="837"/>
            <p14:sldId id="838"/>
            <p14:sldId id="839"/>
            <p14:sldId id="840"/>
            <p14:sldId id="873"/>
            <p14:sldId id="842"/>
            <p14:sldId id="843"/>
            <p14:sldId id="844"/>
            <p14:sldId id="874"/>
          </p14:sldIdLst>
        </p14:section>
        <p14:section name="고객센터 관리" id="{E2CFC882-AA82-4B80-91B8-5293AD670561}">
          <p14:sldIdLst>
            <p14:sldId id="848"/>
            <p14:sldId id="849"/>
            <p14:sldId id="850"/>
            <p14:sldId id="858"/>
            <p14:sldId id="878"/>
            <p14:sldId id="861"/>
            <p14:sldId id="863"/>
          </p14:sldIdLst>
        </p14:section>
        <p14:section name="서비스 관리" id="{C6D9D4F9-2E40-4778-88F8-8E68A3603C74}">
          <p14:sldIdLst>
            <p14:sldId id="809"/>
            <p14:sldId id="810"/>
            <p14:sldId id="812"/>
            <p14:sldId id="864"/>
            <p14:sldId id="865"/>
            <p14:sldId id="8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67" userDrawn="1">
          <p15:clr>
            <a:srgbClr val="A4A3A4"/>
          </p15:clr>
        </p15:guide>
        <p15:guide id="8" pos="435" userDrawn="1">
          <p15:clr>
            <a:srgbClr val="A4A3A4"/>
          </p15:clr>
        </p15:guide>
        <p15:guide id="9" pos="1104" userDrawn="1">
          <p15:clr>
            <a:srgbClr val="A4A3A4"/>
          </p15:clr>
        </p15:guide>
        <p15:guide id="10" pos="5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6E66"/>
    <a:srgbClr val="876635"/>
    <a:srgbClr val="E81407"/>
    <a:srgbClr val="D9D9D9"/>
    <a:srgbClr val="CC0099"/>
    <a:srgbClr val="FF0066"/>
    <a:srgbClr val="A22E3F"/>
    <a:srgbClr val="CC00CC"/>
    <a:srgbClr val="FF9900"/>
    <a:srgbClr val="126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62" autoAdjust="0"/>
    <p:restoredTop sz="94660"/>
  </p:normalViewPr>
  <p:slideViewPr>
    <p:cSldViewPr snapToObjects="1">
      <p:cViewPr varScale="1">
        <p:scale>
          <a:sx n="131" d="100"/>
          <a:sy n="131" d="100"/>
        </p:scale>
        <p:origin x="992" y="184"/>
      </p:cViewPr>
      <p:guideLst>
        <p:guide orient="horz" pos="2160"/>
        <p:guide orient="horz" pos="255"/>
        <p:guide orient="horz" pos="4110"/>
        <p:guide orient="horz" pos="436"/>
        <p:guide orient="horz" pos="300"/>
        <p:guide pos="3840"/>
        <p:guide pos="267"/>
        <p:guide pos="435"/>
        <p:guide pos="1104"/>
        <p:guide pos="54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6002"/>
    </p:cViewPr>
  </p:sorterViewPr>
  <p:notesViewPr>
    <p:cSldViewPr snapToObjects="1">
      <p:cViewPr varScale="1">
        <p:scale>
          <a:sx n="89" d="100"/>
          <a:sy n="89" d="100"/>
        </p:scale>
        <p:origin x="379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702F5-B09B-4559-9D66-B7D44DB04129}" type="datetimeFigureOut">
              <a:rPr lang="ko-KR" altLang="en-US" smtClean="0"/>
              <a:t>2020. 8. 5.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6979B-05A1-4A5C-BC11-F44A87FF02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7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811255A-B6CA-400A-8EFE-CC1DE32ED305}" type="datetimeFigureOut">
              <a:rPr lang="ko-KR" altLang="en-US" smtClean="0"/>
              <a:pPr>
                <a:defRPr/>
              </a:pPr>
              <a:t>2020. 8. 5.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B94F21A-69F6-4BBB-AB70-E9F7DC7FB2D2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633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shinsegae-inc.com/main.do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www.shinsegae-inc.com/main.do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765175"/>
            <a:ext cx="9906000" cy="3671888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defRPr/>
            </a:pPr>
            <a:endParaRPr kumimoji="0" lang="en-US" altLang="en-US" sz="2400">
              <a:solidFill>
                <a:schemeClr val="folHlink"/>
              </a:solidFill>
              <a:latin typeface="Times"/>
              <a:ea typeface="굴림" charset="-127"/>
            </a:endParaRPr>
          </a:p>
        </p:txBody>
      </p:sp>
      <p:pic>
        <p:nvPicPr>
          <p:cNvPr id="7" name="Picture 2" descr="http://www.shinsegae-inc.com/images/logo.gif">
            <a:hlinkClick r:id="rId2" tooltip="신세계 아이앤씨 로고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1" y="207725"/>
            <a:ext cx="245792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13"/>
          <p:cNvSpPr>
            <a:spLocks/>
          </p:cNvSpPr>
          <p:nvPr userDrawn="1"/>
        </p:nvSpPr>
        <p:spPr bwMode="blackGray">
          <a:xfrm>
            <a:off x="5740400" y="1052513"/>
            <a:ext cx="4165600" cy="3306762"/>
          </a:xfrm>
          <a:custGeom>
            <a:avLst/>
            <a:gdLst/>
            <a:ahLst/>
            <a:cxnLst>
              <a:cxn ang="0">
                <a:pos x="1929" y="376"/>
              </a:cxn>
              <a:cxn ang="0">
                <a:pos x="1364" y="0"/>
              </a:cxn>
              <a:cxn ang="0">
                <a:pos x="880" y="247"/>
              </a:cxn>
              <a:cxn ang="0">
                <a:pos x="880" y="616"/>
              </a:cxn>
              <a:cxn ang="0">
                <a:pos x="1364" y="195"/>
              </a:cxn>
              <a:cxn ang="0">
                <a:pos x="1786" y="621"/>
              </a:cxn>
              <a:cxn ang="0">
                <a:pos x="1364" y="1042"/>
              </a:cxn>
              <a:cxn ang="0">
                <a:pos x="1090" y="942"/>
              </a:cxn>
              <a:cxn ang="0">
                <a:pos x="803" y="640"/>
              </a:cxn>
              <a:cxn ang="0">
                <a:pos x="500" y="538"/>
              </a:cxn>
              <a:cxn ang="0">
                <a:pos x="1" y="1034"/>
              </a:cxn>
              <a:cxn ang="0">
                <a:pos x="500" y="1528"/>
              </a:cxn>
              <a:cxn ang="0">
                <a:pos x="880" y="1355"/>
              </a:cxn>
              <a:cxn ang="0">
                <a:pos x="880" y="1082"/>
              </a:cxn>
              <a:cxn ang="0">
                <a:pos x="644" y="1313"/>
              </a:cxn>
              <a:cxn ang="0">
                <a:pos x="500" y="1343"/>
              </a:cxn>
              <a:cxn ang="0">
                <a:pos x="187" y="1034"/>
              </a:cxn>
              <a:cxn ang="0">
                <a:pos x="500" y="723"/>
              </a:cxn>
              <a:cxn ang="0">
                <a:pos x="720" y="814"/>
              </a:cxn>
              <a:cxn ang="0">
                <a:pos x="915" y="1037"/>
              </a:cxn>
              <a:cxn ang="0">
                <a:pos x="1364" y="1234"/>
              </a:cxn>
              <a:cxn ang="0">
                <a:pos x="1929" y="865"/>
              </a:cxn>
              <a:cxn ang="0">
                <a:pos x="1929" y="376"/>
              </a:cxn>
            </a:cxnLst>
            <a:rect l="0" t="0" r="r" b="b"/>
            <a:pathLst>
              <a:path w="1929" h="1528">
                <a:moveTo>
                  <a:pt x="1929" y="376"/>
                </a:moveTo>
                <a:cubicBezTo>
                  <a:pt x="1834" y="156"/>
                  <a:pt x="1616" y="0"/>
                  <a:pt x="1364" y="0"/>
                </a:cubicBezTo>
                <a:cubicBezTo>
                  <a:pt x="1167" y="0"/>
                  <a:pt x="993" y="103"/>
                  <a:pt x="880" y="247"/>
                </a:cubicBezTo>
                <a:cubicBezTo>
                  <a:pt x="880" y="616"/>
                  <a:pt x="880" y="616"/>
                  <a:pt x="880" y="616"/>
                </a:cubicBezTo>
                <a:cubicBezTo>
                  <a:pt x="966" y="382"/>
                  <a:pt x="1121" y="195"/>
                  <a:pt x="1364" y="195"/>
                </a:cubicBezTo>
                <a:cubicBezTo>
                  <a:pt x="1597" y="195"/>
                  <a:pt x="1787" y="388"/>
                  <a:pt x="1786" y="621"/>
                </a:cubicBezTo>
                <a:cubicBezTo>
                  <a:pt x="1785" y="854"/>
                  <a:pt x="1597" y="1043"/>
                  <a:pt x="1364" y="1042"/>
                </a:cubicBezTo>
                <a:cubicBezTo>
                  <a:pt x="1260" y="1042"/>
                  <a:pt x="1164" y="1004"/>
                  <a:pt x="1090" y="942"/>
                </a:cubicBezTo>
                <a:cubicBezTo>
                  <a:pt x="999" y="871"/>
                  <a:pt x="898" y="720"/>
                  <a:pt x="803" y="640"/>
                </a:cubicBezTo>
                <a:cubicBezTo>
                  <a:pt x="731" y="577"/>
                  <a:pt x="615" y="538"/>
                  <a:pt x="500" y="538"/>
                </a:cubicBezTo>
                <a:cubicBezTo>
                  <a:pt x="226" y="537"/>
                  <a:pt x="1" y="754"/>
                  <a:pt x="1" y="1034"/>
                </a:cubicBezTo>
                <a:cubicBezTo>
                  <a:pt x="0" y="1309"/>
                  <a:pt x="226" y="1527"/>
                  <a:pt x="500" y="1528"/>
                </a:cubicBezTo>
                <a:cubicBezTo>
                  <a:pt x="655" y="1528"/>
                  <a:pt x="789" y="1466"/>
                  <a:pt x="880" y="1355"/>
                </a:cubicBezTo>
                <a:cubicBezTo>
                  <a:pt x="880" y="1082"/>
                  <a:pt x="880" y="1082"/>
                  <a:pt x="880" y="1082"/>
                </a:cubicBezTo>
                <a:cubicBezTo>
                  <a:pt x="832" y="1168"/>
                  <a:pt x="733" y="1276"/>
                  <a:pt x="644" y="1313"/>
                </a:cubicBezTo>
                <a:cubicBezTo>
                  <a:pt x="600" y="1331"/>
                  <a:pt x="554" y="1343"/>
                  <a:pt x="500" y="1343"/>
                </a:cubicBezTo>
                <a:cubicBezTo>
                  <a:pt x="329" y="1343"/>
                  <a:pt x="187" y="1210"/>
                  <a:pt x="187" y="1034"/>
                </a:cubicBezTo>
                <a:cubicBezTo>
                  <a:pt x="187" y="872"/>
                  <a:pt x="318" y="722"/>
                  <a:pt x="500" y="723"/>
                </a:cubicBezTo>
                <a:cubicBezTo>
                  <a:pt x="586" y="723"/>
                  <a:pt x="663" y="758"/>
                  <a:pt x="720" y="814"/>
                </a:cubicBezTo>
                <a:cubicBezTo>
                  <a:pt x="779" y="871"/>
                  <a:pt x="871" y="990"/>
                  <a:pt x="915" y="1037"/>
                </a:cubicBezTo>
                <a:cubicBezTo>
                  <a:pt x="1026" y="1158"/>
                  <a:pt x="1187" y="1233"/>
                  <a:pt x="1364" y="1234"/>
                </a:cubicBezTo>
                <a:cubicBezTo>
                  <a:pt x="1617" y="1234"/>
                  <a:pt x="1834" y="1082"/>
                  <a:pt x="1929" y="865"/>
                </a:cubicBezTo>
                <a:lnTo>
                  <a:pt x="1929" y="376"/>
                </a:lnTo>
                <a:close/>
              </a:path>
            </a:pathLst>
          </a:custGeom>
          <a:solidFill>
            <a:srgbClr val="EAEAE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latinLnBrk="0" hangingPunct="0"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31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07368" y="476672"/>
            <a:ext cx="72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8128" y="476672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536160" y="873320"/>
            <a:ext cx="36000" cy="543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536160" y="1737320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물결 8"/>
          <p:cNvSpPr/>
          <p:nvPr userDrawn="1"/>
        </p:nvSpPr>
        <p:spPr>
          <a:xfrm>
            <a:off x="624352" y="6092933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361206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07368" y="476672"/>
            <a:ext cx="720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8128" y="476672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536160" y="873320"/>
            <a:ext cx="36000" cy="543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536160" y="1737320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09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물결 4"/>
          <p:cNvSpPr/>
          <p:nvPr userDrawn="1"/>
        </p:nvSpPr>
        <p:spPr>
          <a:xfrm>
            <a:off x="552344" y="620325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  <p:sp>
        <p:nvSpPr>
          <p:cNvPr id="6" name="물결 5"/>
          <p:cNvSpPr/>
          <p:nvPr userDrawn="1"/>
        </p:nvSpPr>
        <p:spPr>
          <a:xfrm>
            <a:off x="624352" y="6092933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7536160" y="548680"/>
            <a:ext cx="36000" cy="56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536160" y="1484688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99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536160" y="548680"/>
            <a:ext cx="36000" cy="56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536160" y="1484688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물결 8"/>
          <p:cNvSpPr/>
          <p:nvPr userDrawn="1"/>
        </p:nvSpPr>
        <p:spPr>
          <a:xfrm>
            <a:off x="552344" y="620325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</p:spTree>
    <p:extLst>
      <p:ext uri="{BB962C8B-B14F-4D97-AF65-F5344CB8AC3E}">
        <p14:creationId xmlns:p14="http://schemas.microsoft.com/office/powerpoint/2010/main" val="140156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물결 4"/>
          <p:cNvSpPr/>
          <p:nvPr userDrawn="1"/>
        </p:nvSpPr>
        <p:spPr>
          <a:xfrm>
            <a:off x="552344" y="620325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7536160" y="548680"/>
            <a:ext cx="36000" cy="56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536160" y="1484688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55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07368" y="476672"/>
            <a:ext cx="504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5087888" y="476672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375920" y="873320"/>
            <a:ext cx="36000" cy="532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5375920" y="1737320"/>
            <a:ext cx="36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48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5087888" y="476672"/>
            <a:ext cx="360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22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07368" y="476672"/>
            <a:ext cx="72000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Windows POP-UP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8128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7032104" y="548680"/>
            <a:ext cx="144000" cy="1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600856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물결 10"/>
          <p:cNvSpPr/>
          <p:nvPr userDrawn="1"/>
        </p:nvSpPr>
        <p:spPr>
          <a:xfrm>
            <a:off x="624352" y="6092933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84994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07368" y="476672"/>
            <a:ext cx="72000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Windows POP-UP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7248128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7032104" y="548680"/>
            <a:ext cx="144000" cy="1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6600856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981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물결 8"/>
          <p:cNvSpPr/>
          <p:nvPr userDrawn="1"/>
        </p:nvSpPr>
        <p:spPr>
          <a:xfrm>
            <a:off x="552344" y="620325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  <p:sp>
        <p:nvSpPr>
          <p:cNvPr id="11" name="물결 10"/>
          <p:cNvSpPr/>
          <p:nvPr userDrawn="1"/>
        </p:nvSpPr>
        <p:spPr>
          <a:xfrm>
            <a:off x="624352" y="6092933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416517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2"/>
          <p:cNvCxnSpPr>
            <a:cxnSpLocks noChangeShapeType="1"/>
          </p:cNvCxnSpPr>
          <p:nvPr userDrawn="1"/>
        </p:nvCxnSpPr>
        <p:spPr bwMode="auto">
          <a:xfrm>
            <a:off x="0" y="476672"/>
            <a:ext cx="1219347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19336" y="5085"/>
            <a:ext cx="11953328" cy="471587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" name="Picture 2" descr="http://www.shinsegae-inc.com/images/logo.gif">
            <a:hlinkClick r:id="rId2" tooltip="신세계 아이앤씨 로고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" y="6563803"/>
            <a:ext cx="1485103" cy="23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380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물결 8"/>
          <p:cNvSpPr/>
          <p:nvPr userDrawn="1"/>
        </p:nvSpPr>
        <p:spPr>
          <a:xfrm>
            <a:off x="552344" y="620325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</p:spTree>
    <p:extLst>
      <p:ext uri="{BB962C8B-B14F-4D97-AF65-F5344CB8AC3E}">
        <p14:creationId xmlns:p14="http://schemas.microsoft.com/office/powerpoint/2010/main" val="1090893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7200000" cy="5832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물결 10"/>
          <p:cNvSpPr/>
          <p:nvPr userDrawn="1"/>
        </p:nvSpPr>
        <p:spPr>
          <a:xfrm>
            <a:off x="624352" y="6092933"/>
            <a:ext cx="68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2193272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407368" y="476672"/>
            <a:ext cx="50403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Windows POP-UP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087088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871064" y="548680"/>
            <a:ext cx="144000" cy="1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4439816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" name="물결 6"/>
          <p:cNvSpPr/>
          <p:nvPr userDrawn="1"/>
        </p:nvSpPr>
        <p:spPr>
          <a:xfrm>
            <a:off x="551384" y="6021288"/>
            <a:ext cx="4644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405363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물결 6"/>
          <p:cNvSpPr/>
          <p:nvPr userDrawn="1"/>
        </p:nvSpPr>
        <p:spPr>
          <a:xfrm>
            <a:off x="551384" y="6021288"/>
            <a:ext cx="4644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  <p:sp>
        <p:nvSpPr>
          <p:cNvPr id="8" name="물결 7"/>
          <p:cNvSpPr/>
          <p:nvPr userDrawn="1"/>
        </p:nvSpPr>
        <p:spPr>
          <a:xfrm>
            <a:off x="551384" y="620688"/>
            <a:ext cx="4644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</p:spTree>
    <p:extLst>
      <p:ext uri="{BB962C8B-B14F-4D97-AF65-F5344CB8AC3E}">
        <p14:creationId xmlns:p14="http://schemas.microsoft.com/office/powerpoint/2010/main" val="4007410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물결 6"/>
          <p:cNvSpPr/>
          <p:nvPr userDrawn="1"/>
        </p:nvSpPr>
        <p:spPr>
          <a:xfrm>
            <a:off x="551384" y="6021288"/>
            <a:ext cx="4644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3826116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407368" y="476672"/>
            <a:ext cx="504036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Windows POP-UP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직사각형 3"/>
          <p:cNvSpPr>
            <a:spLocks/>
          </p:cNvSpPr>
          <p:nvPr userDrawn="1"/>
        </p:nvSpPr>
        <p:spPr>
          <a:xfrm>
            <a:off x="407728" y="477320"/>
            <a:ext cx="5040000" cy="5796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5087088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871064" y="548680"/>
            <a:ext cx="144000" cy="144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4439816" y="476672"/>
            <a:ext cx="359240" cy="2880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4239851" y="-7938"/>
            <a:ext cx="788999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2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GNB AREA</a:t>
            </a:r>
            <a:endParaRPr kumimoji="1" lang="ko-KR" altLang="en-US" sz="92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5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물결 19"/>
          <p:cNvSpPr/>
          <p:nvPr userDrawn="1"/>
        </p:nvSpPr>
        <p:spPr>
          <a:xfrm>
            <a:off x="408328" y="6092933"/>
            <a:ext cx="86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91344" y="260648"/>
            <a:ext cx="900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공통기능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94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91344" y="260648"/>
            <a:ext cx="900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공통기능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TOP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191344" y="6201328"/>
            <a:ext cx="900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공통기능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물결 19"/>
          <p:cNvSpPr/>
          <p:nvPr userDrawn="1"/>
        </p:nvSpPr>
        <p:spPr>
          <a:xfrm>
            <a:off x="408328" y="6092933"/>
            <a:ext cx="86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83387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물결 9"/>
          <p:cNvSpPr/>
          <p:nvPr userDrawn="1"/>
        </p:nvSpPr>
        <p:spPr>
          <a:xfrm>
            <a:off x="407368" y="404301"/>
            <a:ext cx="86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191344" y="6201328"/>
            <a:ext cx="900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공통기능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97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물결 9"/>
          <p:cNvSpPr/>
          <p:nvPr userDrawn="1"/>
        </p:nvSpPr>
        <p:spPr>
          <a:xfrm>
            <a:off x="407368" y="404301"/>
            <a:ext cx="86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</p:spTree>
    <p:extLst>
      <p:ext uri="{BB962C8B-B14F-4D97-AF65-F5344CB8AC3E}">
        <p14:creationId xmlns:p14="http://schemas.microsoft.com/office/powerpoint/2010/main" val="28995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개인 경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 userDrawn="1"/>
        </p:nvSpPr>
        <p:spPr>
          <a:xfrm>
            <a:off x="191344" y="260648"/>
            <a:ext cx="9000000" cy="612068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물결 9"/>
          <p:cNvSpPr/>
          <p:nvPr userDrawn="1"/>
        </p:nvSpPr>
        <p:spPr>
          <a:xfrm>
            <a:off x="407368" y="404301"/>
            <a:ext cx="8640000" cy="144379"/>
          </a:xfrm>
          <a:prstGeom prst="wav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위에서 계속</a:t>
            </a:r>
          </a:p>
        </p:txBody>
      </p:sp>
    </p:spTree>
    <p:extLst>
      <p:ext uri="{BB962C8B-B14F-4D97-AF65-F5344CB8AC3E}">
        <p14:creationId xmlns:p14="http://schemas.microsoft.com/office/powerpoint/2010/main" val="22983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12"/>
          <p:cNvCxnSpPr>
            <a:cxnSpLocks noChangeShapeType="1"/>
          </p:cNvCxnSpPr>
          <p:nvPr userDrawn="1"/>
        </p:nvCxnSpPr>
        <p:spPr bwMode="auto">
          <a:xfrm>
            <a:off x="0" y="6525344"/>
            <a:ext cx="1219347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5754079" y="6553202"/>
            <a:ext cx="3465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fld id="{D678CD6E-328D-4666-A011-D3170EAB402A}" type="slidenum"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27" r:id="rId2"/>
    <p:sldLayoutId id="2147484455" r:id="rId3"/>
    <p:sldLayoutId id="2147484493" r:id="rId4"/>
    <p:sldLayoutId id="2147484584" r:id="rId5"/>
    <p:sldLayoutId id="2147484509" r:id="rId6"/>
    <p:sldLayoutId id="2147484507" r:id="rId7"/>
    <p:sldLayoutId id="2147484551" r:id="rId8"/>
    <p:sldLayoutId id="2147484508" r:id="rId9"/>
    <p:sldLayoutId id="2147484510" r:id="rId10"/>
    <p:sldLayoutId id="2147484524" r:id="rId11"/>
    <p:sldLayoutId id="2147484511" r:id="rId12"/>
    <p:sldLayoutId id="2147484512" r:id="rId13"/>
    <p:sldLayoutId id="2147484514" r:id="rId14"/>
    <p:sldLayoutId id="2147484516" r:id="rId15"/>
    <p:sldLayoutId id="2147484518" r:id="rId16"/>
    <p:sldLayoutId id="2147484517" r:id="rId17"/>
    <p:sldLayoutId id="2147484523" r:id="rId18"/>
    <p:sldLayoutId id="2147484519" r:id="rId19"/>
    <p:sldLayoutId id="2147484520" r:id="rId20"/>
    <p:sldLayoutId id="2147484521" r:id="rId21"/>
    <p:sldLayoutId id="2147484522" r:id="rId22"/>
    <p:sldLayoutId id="2147484554" r:id="rId23"/>
    <p:sldLayoutId id="2147484555" r:id="rId24"/>
    <p:sldLayoutId id="2147484553" r:id="rId2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/>
          <p:cNvSpPr>
            <a:spLocks noGrp="1"/>
          </p:cNvSpPr>
          <p:nvPr/>
        </p:nvSpPr>
        <p:spPr>
          <a:xfrm>
            <a:off x="4007768" y="1628802"/>
            <a:ext cx="5843638" cy="11631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800" b="1" dirty="0">
                <a:latin typeface="+mn-ea"/>
              </a:rPr>
              <a:t>신세계 </a:t>
            </a:r>
            <a:r>
              <a:rPr lang="ko-KR" altLang="en-US" sz="2800" b="1" dirty="0" err="1">
                <a:latin typeface="+mn-ea"/>
              </a:rPr>
              <a:t>클라우드</a:t>
            </a:r>
            <a:r>
              <a:rPr lang="ko-KR" altLang="en-US" sz="2800" b="1" dirty="0">
                <a:latin typeface="+mn-ea"/>
              </a:rPr>
              <a:t> 멤버십시스템 구축</a:t>
            </a:r>
            <a:endParaRPr lang="en-US" altLang="ko-KR" sz="2800" b="1" dirty="0">
              <a:latin typeface="+mn-ea"/>
            </a:endParaRPr>
          </a:p>
          <a:p>
            <a:pPr algn="r"/>
            <a:r>
              <a:rPr lang="en-US" altLang="ko-KR" sz="4000" dirty="0">
                <a:latin typeface="+mn-ea"/>
              </a:rPr>
              <a:t>Admin </a:t>
            </a:r>
            <a:r>
              <a:rPr lang="ko-KR" altLang="en-US" sz="4000">
                <a:latin typeface="+mn-ea"/>
              </a:rPr>
              <a:t>화면 설계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489307"/>
              </p:ext>
            </p:extLst>
          </p:nvPr>
        </p:nvGraphicFramePr>
        <p:xfrm>
          <a:off x="1595500" y="4792850"/>
          <a:ext cx="3517764" cy="1685777"/>
        </p:xfrm>
        <a:graphic>
          <a:graphicData uri="http://schemas.openxmlformats.org/drawingml/2006/table">
            <a:tbl>
              <a:tblPr firstRow="1" firstCol="1" bandRow="1"/>
              <a:tblGrid>
                <a:gridCol w="879441">
                  <a:extLst>
                    <a:ext uri="{9D8B030D-6E8A-4147-A177-3AD203B41FA5}">
                      <a16:colId xmlns:a16="http://schemas.microsoft.com/office/drawing/2014/main" val="1678788235"/>
                    </a:ext>
                  </a:extLst>
                </a:gridCol>
                <a:gridCol w="879441">
                  <a:extLst>
                    <a:ext uri="{9D8B030D-6E8A-4147-A177-3AD203B41FA5}">
                      <a16:colId xmlns:a16="http://schemas.microsoft.com/office/drawing/2014/main" val="2830778579"/>
                    </a:ext>
                  </a:extLst>
                </a:gridCol>
                <a:gridCol w="879441">
                  <a:extLst>
                    <a:ext uri="{9D8B030D-6E8A-4147-A177-3AD203B41FA5}">
                      <a16:colId xmlns:a16="http://schemas.microsoft.com/office/drawing/2014/main" val="2874461079"/>
                    </a:ext>
                  </a:extLst>
                </a:gridCol>
                <a:gridCol w="879441">
                  <a:extLst>
                    <a:ext uri="{9D8B030D-6E8A-4147-A177-3AD203B41FA5}">
                      <a16:colId xmlns:a16="http://schemas.microsoft.com/office/drawing/2014/main" val="2428957078"/>
                    </a:ext>
                  </a:extLst>
                </a:gridCol>
              </a:tblGrid>
              <a:tr h="256190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수행사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A5A5A5"/>
                      </a:solidFill>
                    </a:lnT>
                    <a:lnB w="254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신세계</a:t>
                      </a:r>
                      <a:r>
                        <a:rPr lang="en-US" altLang="ko-KR" sz="11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INC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A5A5A5"/>
                      </a:solidFill>
                    </a:lnR>
                    <a:lnT w="12700" cmpd="sng">
                      <a:solidFill>
                        <a:srgbClr val="A5A5A5"/>
                      </a:solidFill>
                    </a:lnT>
                    <a:lnB w="254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54518"/>
                  </a:ext>
                </a:extLst>
              </a:tr>
              <a:tr h="2561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+mn-ea"/>
                          <a:ea typeface="+mn-ea"/>
                          <a:cs typeface="+mn-cs"/>
                        </a:rPr>
                        <a:t>PL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0" dirty="0">
                          <a:effectLst/>
                          <a:latin typeface="+mn-ea"/>
                          <a:ea typeface="+mn-ea"/>
                          <a:cs typeface="+mn-cs"/>
                        </a:rPr>
                        <a:t>PL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09733"/>
                  </a:ext>
                </a:extLst>
              </a:tr>
              <a:tr h="2713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ko-KR" alt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lang="ko-KR" sz="80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295169"/>
                  </a:ext>
                </a:extLst>
              </a:tr>
              <a:tr h="6306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ko-KR" altLang="en-US" sz="800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사인</a:t>
                      </a:r>
                      <a:endParaRPr lang="ko-KR" sz="80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82676"/>
                  </a:ext>
                </a:extLst>
              </a:tr>
              <a:tr h="27135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kern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sz="80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2865" marR="62865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3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5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97092"/>
              </p:ext>
            </p:extLst>
          </p:nvPr>
        </p:nvGraphicFramePr>
        <p:xfrm>
          <a:off x="9552384" y="0"/>
          <a:ext cx="2635809" cy="3889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 옵션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적립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사용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가맹점 관리 영역에서 매장 목록 호출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호출 기준 브랜드 관리 참고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동기화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된 일자를 등록일로 표기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 옵션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주소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*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적립가능 여부에 따른 라벨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*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사용가능 여부에 따른 라벨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2191622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매장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24962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매장명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 옵션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    포인트적립         포인트사용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06743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06743" y="163197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2601516" y="172654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47601" y="172654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19AA34-6A81-409C-8C0F-FE20D8E30D5D}"/>
              </a:ext>
            </a:extLst>
          </p:cNvPr>
          <p:cNvSpPr/>
          <p:nvPr/>
        </p:nvSpPr>
        <p:spPr>
          <a:xfrm>
            <a:off x="10397431" y="3222501"/>
            <a:ext cx="564675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03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 </a:t>
            </a:r>
            <a:r>
              <a:rPr kumimoji="0" lang="ko-KR" altLang="en-US" sz="800" b="1" ker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적립가능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919AA34-6A81-409C-8C0F-FE20D8E30D5D}"/>
              </a:ext>
            </a:extLst>
          </p:cNvPr>
          <p:cNvSpPr/>
          <p:nvPr/>
        </p:nvSpPr>
        <p:spPr>
          <a:xfrm>
            <a:off x="11014099" y="3222501"/>
            <a:ext cx="564675" cy="180000"/>
          </a:xfrm>
          <a:prstGeom prst="rect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03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P </a:t>
            </a: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적립제외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919AA34-6A81-409C-8C0F-FE20D8E30D5D}"/>
              </a:ext>
            </a:extLst>
          </p:cNvPr>
          <p:cNvSpPr/>
          <p:nvPr/>
        </p:nvSpPr>
        <p:spPr>
          <a:xfrm>
            <a:off x="11014099" y="3664666"/>
            <a:ext cx="564675" cy="180000"/>
          </a:xfrm>
          <a:prstGeom prst="rect">
            <a:avLst/>
          </a:prstGeom>
          <a:solidFill>
            <a:srgbClr val="FF0000"/>
          </a:solidFill>
          <a:ln w="63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03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P </a:t>
            </a:r>
            <a:r>
              <a:rPr kumimoji="0" lang="ko-KR" altLang="en-US" sz="800" b="1" kern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사용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제외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919AA34-6A81-409C-8C0F-FE20D8E30D5D}"/>
              </a:ext>
            </a:extLst>
          </p:cNvPr>
          <p:cNvSpPr/>
          <p:nvPr/>
        </p:nvSpPr>
        <p:spPr>
          <a:xfrm>
            <a:off x="10397430" y="3664666"/>
            <a:ext cx="564676" cy="1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903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 </a:t>
            </a:r>
            <a:r>
              <a:rPr kumimoji="0" lang="ko-KR" altLang="en-US" sz="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사용가능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93628"/>
              </p:ext>
            </p:extLst>
          </p:nvPr>
        </p:nvGraphicFramePr>
        <p:xfrm>
          <a:off x="1426751" y="2470328"/>
          <a:ext cx="7772942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34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매장명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브랜드명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매장 옵션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스타벅스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성수점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스타벅스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서울시 마포구 서교동 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356-1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서울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타르트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서울시 마포구 서교동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356-1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스무디킹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스타필드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고양점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스무디킹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서울시 마포구 서교동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356-1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올반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잠실점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올반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서울시 마포구 서교동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356-1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스타벅스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성수점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스타벅스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서울시 마포구 서교동 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356-1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4492936" y="3836665"/>
            <a:ext cx="1113021" cy="180000"/>
            <a:chOff x="4915441" y="2956974"/>
            <a:chExt cx="1113021" cy="1800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4915441" y="2956974"/>
              <a:ext cx="540000" cy="1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0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적립가능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5488462" y="2956974"/>
              <a:ext cx="540000" cy="1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0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사용가능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492936" y="4167289"/>
            <a:ext cx="1113021" cy="183026"/>
            <a:chOff x="4915441" y="4605816"/>
            <a:chExt cx="1113021" cy="18302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4915441" y="4608842"/>
              <a:ext cx="540000" cy="1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적립제외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5488462" y="4605816"/>
              <a:ext cx="540000" cy="182381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0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사용제외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489636" y="2871986"/>
            <a:ext cx="1119621" cy="180000"/>
            <a:chOff x="4601938" y="3557993"/>
            <a:chExt cx="1119621" cy="180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4601938" y="3557993"/>
              <a:ext cx="540000" cy="180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03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적립제외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5181559" y="3557993"/>
              <a:ext cx="540000" cy="180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사용제외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92936" y="3513501"/>
            <a:ext cx="1113021" cy="183026"/>
            <a:chOff x="4915441" y="3608751"/>
            <a:chExt cx="1113021" cy="18302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4915441" y="3611777"/>
              <a:ext cx="540000" cy="1800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적립제외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5488462" y="3608751"/>
              <a:ext cx="540000" cy="1823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사용가능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12794"/>
              </p:ext>
            </p:extLst>
          </p:nvPr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03024" y="581245"/>
            <a:ext cx="1381466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매장 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매장 관리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10" y="894120"/>
            <a:ext cx="161671" cy="161671"/>
          </a:xfrm>
          <a:prstGeom prst="rect">
            <a:avLst/>
          </a:prstGeom>
        </p:spPr>
      </p:pic>
      <p:grpSp>
        <p:nvGrpSpPr>
          <p:cNvPr id="78" name="그룹 77"/>
          <p:cNvGrpSpPr/>
          <p:nvPr/>
        </p:nvGrpSpPr>
        <p:grpSpPr>
          <a:xfrm>
            <a:off x="4489636" y="3192718"/>
            <a:ext cx="1119621" cy="180000"/>
            <a:chOff x="4601938" y="3557993"/>
            <a:chExt cx="1119621" cy="180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4601938" y="3557993"/>
              <a:ext cx="540000" cy="1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적립가능</a:t>
              </a:r>
              <a:endParaRPr kumimoji="0" lang="ko-KR" altLang="en-US" sz="800" b="1" kern="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919AA34-6A81-409C-8C0F-FE20D8E30D5D}"/>
                </a:ext>
              </a:extLst>
            </p:cNvPr>
            <p:cNvSpPr/>
            <p:nvPr/>
          </p:nvSpPr>
          <p:spPr>
            <a:xfrm>
              <a:off x="5181559" y="3557993"/>
              <a:ext cx="540000" cy="180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0300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b="1" kern="0" dirty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 </a:t>
              </a:r>
              <a:r>
                <a:rPr kumimoji="0" lang="ko-KR" altLang="en-US" sz="800" b="1" kern="0">
                  <a:solidFill>
                    <a:schemeClr val="bg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사용가능</a:t>
              </a: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7365382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동기화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538167" y="580400"/>
            <a:ext cx="1766187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동기화 일시 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4993"/>
              </p:ext>
            </p:extLst>
          </p:nvPr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타원 55"/>
          <p:cNvSpPr/>
          <p:nvPr/>
        </p:nvSpPr>
        <p:spPr>
          <a:xfrm>
            <a:off x="1287992" y="132278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57" name="타원 56"/>
          <p:cNvSpPr/>
          <p:nvPr/>
        </p:nvSpPr>
        <p:spPr>
          <a:xfrm>
            <a:off x="1287992" y="22588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425041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80102"/>
              </p:ext>
            </p:extLst>
          </p:nvPr>
        </p:nvGraphicFramePr>
        <p:xfrm>
          <a:off x="9552384" y="0"/>
          <a:ext cx="2635809" cy="4793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정보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주소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이용시간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이용아내 및 주차안내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매장명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매장명 표시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한글 외 언어탭 선택 시 입력필드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주소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주소 표시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한글 외 언어탭 선택 시 입력필드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이용시간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이용안내 및 주차안내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별 이용시간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이용안내 및 주차 안내 작성 영역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에디터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이미지 업로드 기능 제외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최초 동기화되어 목록에 호출된 일자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포인트적립여부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사용여부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적립여부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사용여부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미사용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사용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7259"/>
              </p:ext>
            </p:extLst>
          </p:nvPr>
        </p:nvGraphicFramePr>
        <p:xfrm>
          <a:off x="1428514" y="1265533"/>
          <a:ext cx="7772942" cy="281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매장명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성수역점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 성동구 성수동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317-20 </a:t>
                      </a: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세림빌딩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9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이용시간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9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이용안내 및 주차안내</a:t>
                      </a:r>
                    </a:p>
                  </a:txBody>
                  <a:tcPr marL="84406" marR="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매장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7129" y="1647850"/>
            <a:ext cx="6485436" cy="910411"/>
            <a:chOff x="2617129" y="1795631"/>
            <a:chExt cx="6485436" cy="910411"/>
          </a:xfrm>
        </p:grpSpPr>
        <p:sp>
          <p:nvSpPr>
            <p:cNvPr id="52" name="직사각형 51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617129" y="2724099"/>
            <a:ext cx="6485436" cy="910411"/>
            <a:chOff x="2617129" y="2871880"/>
            <a:chExt cx="6485436" cy="910411"/>
          </a:xfrm>
        </p:grpSpPr>
        <p:grpSp>
          <p:nvGrpSpPr>
            <p:cNvPr id="71" name="그룹 70"/>
            <p:cNvGrpSpPr/>
            <p:nvPr/>
          </p:nvGrpSpPr>
          <p:grpSpPr>
            <a:xfrm>
              <a:off x="2617129" y="2871880"/>
              <a:ext cx="6485436" cy="910411"/>
              <a:chOff x="2617755" y="4246781"/>
              <a:chExt cx="6485436" cy="910411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622504" y="4246781"/>
                <a:ext cx="6480629" cy="91041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617755" y="4568719"/>
                <a:ext cx="648543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/>
              <p:cNvGrpSpPr/>
              <p:nvPr/>
            </p:nvGrpSpPr>
            <p:grpSpPr>
              <a:xfrm>
                <a:off x="2684301" y="4291573"/>
                <a:ext cx="756000" cy="215444"/>
                <a:chOff x="4930616" y="1689275"/>
                <a:chExt cx="756000" cy="215444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930616" y="1689275"/>
                  <a:ext cx="756000" cy="2154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8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Nomal</a:t>
                  </a:r>
                  <a:endPara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5" name="Chevron Left"/>
                <p:cNvSpPr>
                  <a:spLocks noChangeAspect="1"/>
                </p:cNvSpPr>
                <p:nvPr/>
              </p:nvSpPr>
              <p:spPr bwMode="auto">
                <a:xfrm rot="-5400000">
                  <a:off x="5555634" y="1760997"/>
                  <a:ext cx="40647" cy="72000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101617" tIns="50809" rIns="101617" bIns="508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57468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40240" y="4275244"/>
                <a:ext cx="288000" cy="2880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u="sng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 </a:t>
                </a:r>
                <a:endParaRPr lang="ko-KR" altLang="en-US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37040" y="4275244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strike="sngStrik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46640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932554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I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1930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690423" y="4600018"/>
                <a:ext cx="6181802" cy="400110"/>
              </a:xfrm>
              <a:prstGeom prst="rect">
                <a:avLst/>
              </a:prstGeom>
              <a:noFill/>
            </p:spPr>
            <p:txBody>
              <a:bodyPr wrap="square" lIns="0" tIns="41989" rIns="0" bIns="41989" rtlCol="0" anchor="t">
                <a:noAutofit/>
              </a:bodyPr>
              <a:lstStyle/>
              <a:p>
                <a:pPr defTabSz="879150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내용을 입력하세요</a:t>
                </a:r>
                <a:r>
                  <a:rPr kumimoji="1" lang="en-US" altLang="ko-KR" sz="800" kern="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. </a:t>
                </a:r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2781" y="2920253"/>
              <a:ext cx="1389005" cy="228965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1459024" y="1006173"/>
            <a:ext cx="4604366" cy="250516"/>
            <a:chOff x="1459024" y="1082896"/>
            <a:chExt cx="4604366" cy="250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02282" y="4325863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/>
        </p:nvGraphicFramePr>
        <p:xfrm>
          <a:off x="1428514" y="4609775"/>
          <a:ext cx="777294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전화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1522-3232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적립여부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사용여부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6515796" y="496932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미사용              ▼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617129" y="496932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미사용              ▼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617129" y="530959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▼</a:t>
            </a:r>
          </a:p>
        </p:txBody>
      </p:sp>
      <p:sp>
        <p:nvSpPr>
          <p:cNvPr id="79" name="타원 78"/>
          <p:cNvSpPr/>
          <p:nvPr/>
        </p:nvSpPr>
        <p:spPr>
          <a:xfrm>
            <a:off x="1313291" y="436617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86" name="타원 85"/>
          <p:cNvSpPr/>
          <p:nvPr/>
        </p:nvSpPr>
        <p:spPr>
          <a:xfrm>
            <a:off x="1313291" y="81820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75948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13324"/>
              </p:ext>
            </p:extLst>
          </p:nvPr>
        </p:nvGraphicFramePr>
        <p:xfrm>
          <a:off x="9552384" y="0"/>
          <a:ext cx="2635809" cy="2210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 시간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이용안내 및 주차안내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적립여부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사용여부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매장명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한글탭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only),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주소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한글탭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only), 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39289"/>
              </p:ext>
            </p:extLst>
          </p:nvPr>
        </p:nvGraphicFramePr>
        <p:xfrm>
          <a:off x="1428514" y="1265533"/>
          <a:ext cx="7772942" cy="281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매장명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성수역점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 성동구 성수동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317-20 </a:t>
                      </a: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세림빌딩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9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이용시간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9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이용안내 및 주차안내</a:t>
                      </a:r>
                    </a:p>
                  </a:txBody>
                  <a:tcPr marL="84406" marR="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매장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7129" y="1647850"/>
            <a:ext cx="6485436" cy="910411"/>
            <a:chOff x="2617129" y="1795631"/>
            <a:chExt cx="6485436" cy="910411"/>
          </a:xfrm>
        </p:grpSpPr>
        <p:sp>
          <p:nvSpPr>
            <p:cNvPr id="52" name="직사각형 51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0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89797" y="2148868"/>
              <a:ext cx="6181802" cy="55717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월요일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10:00 ~ 22:00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화요일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10:00 ~ 22:00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수요일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10:00 ~ 22:00</a:t>
              </a:r>
              <a:endParaRPr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2617129" y="2724099"/>
            <a:ext cx="6485436" cy="910411"/>
            <a:chOff x="2617129" y="2871880"/>
            <a:chExt cx="6485436" cy="910411"/>
          </a:xfrm>
        </p:grpSpPr>
        <p:grpSp>
          <p:nvGrpSpPr>
            <p:cNvPr id="71" name="그룹 70"/>
            <p:cNvGrpSpPr/>
            <p:nvPr/>
          </p:nvGrpSpPr>
          <p:grpSpPr>
            <a:xfrm>
              <a:off x="2617129" y="2871880"/>
              <a:ext cx="6485436" cy="910411"/>
              <a:chOff x="2617755" y="4246781"/>
              <a:chExt cx="6485436" cy="910411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2622504" y="4246781"/>
                <a:ext cx="6480629" cy="91041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74" name="직선 연결선 73"/>
              <p:cNvCxnSpPr/>
              <p:nvPr/>
            </p:nvCxnSpPr>
            <p:spPr>
              <a:xfrm>
                <a:off x="2617755" y="4568719"/>
                <a:ext cx="648543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그룹 74"/>
              <p:cNvGrpSpPr/>
              <p:nvPr/>
            </p:nvGrpSpPr>
            <p:grpSpPr>
              <a:xfrm>
                <a:off x="2684301" y="4291573"/>
                <a:ext cx="756000" cy="215444"/>
                <a:chOff x="4930616" y="1689275"/>
                <a:chExt cx="756000" cy="215444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4930616" y="1689275"/>
                  <a:ext cx="756000" cy="2154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8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Nomal</a:t>
                  </a:r>
                  <a:endPara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85" name="Chevron Left"/>
                <p:cNvSpPr>
                  <a:spLocks noChangeAspect="1"/>
                </p:cNvSpPr>
                <p:nvPr/>
              </p:nvSpPr>
              <p:spPr bwMode="auto">
                <a:xfrm rot="-5400000">
                  <a:off x="5555634" y="1760997"/>
                  <a:ext cx="40647" cy="72000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101617" tIns="50809" rIns="101617" bIns="508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357468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40240" y="4275244"/>
                <a:ext cx="288000" cy="2880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u="sng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 </a:t>
                </a:r>
                <a:endParaRPr lang="ko-KR" altLang="en-US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37040" y="4275244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strike="sngStrik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746640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3932554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I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1930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690423" y="4600018"/>
                <a:ext cx="6181802" cy="400110"/>
              </a:xfrm>
              <a:prstGeom prst="rect">
                <a:avLst/>
              </a:prstGeom>
              <a:noFill/>
            </p:spPr>
            <p:txBody>
              <a:bodyPr wrap="square" lIns="0" tIns="41989" rIns="0" bIns="41989" rtlCol="0" anchor="t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이용시간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2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주차안내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식사 이용 시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시간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빌딩 주차장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p:grp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2781" y="2920253"/>
              <a:ext cx="1389005" cy="228965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1459024" y="1006173"/>
            <a:ext cx="4604366" cy="250516"/>
            <a:chOff x="1459024" y="1082896"/>
            <a:chExt cx="4604366" cy="250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02282" y="4325863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12304"/>
              </p:ext>
            </p:extLst>
          </p:nvPr>
        </p:nvGraphicFramePr>
        <p:xfrm>
          <a:off x="1428514" y="4609775"/>
          <a:ext cx="777294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전화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1522-3232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적립여부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포인트 사용여부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>
          <a:xfrm>
            <a:off x="6515796" y="496932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사용                ▼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617129" y="496932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사용                ▼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617129" y="530959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노출                ▼</a:t>
            </a:r>
          </a:p>
        </p:txBody>
      </p:sp>
      <p:sp>
        <p:nvSpPr>
          <p:cNvPr id="79" name="타원 78"/>
          <p:cNvSpPr/>
          <p:nvPr/>
        </p:nvSpPr>
        <p:spPr>
          <a:xfrm>
            <a:off x="1210409" y="316217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86" name="왼쪽 중괄호 85"/>
          <p:cNvSpPr/>
          <p:nvPr/>
        </p:nvSpPr>
        <p:spPr>
          <a:xfrm>
            <a:off x="1358008" y="868080"/>
            <a:ext cx="67629" cy="473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01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22765"/>
              </p:ext>
            </p:extLst>
          </p:nvPr>
        </p:nvGraphicFramePr>
        <p:xfrm>
          <a:off x="9552384" y="0"/>
          <a:ext cx="2635809" cy="264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 마스터관리 영역에서 상품 목록 호출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호출 기준 브랜드 관리 참고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동기화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된 일자를 등록일로 표기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가격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1957727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04215"/>
              </p:ext>
            </p:extLst>
          </p:nvPr>
        </p:nvGraphicFramePr>
        <p:xfrm>
          <a:off x="1426751" y="2236433"/>
          <a:ext cx="7772942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브랜드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모카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프라푸치노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0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자몽에이드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스타벅스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0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NBB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오리지널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2,900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노브랜드버거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0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NBB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어메이징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4,900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노브랜드버거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0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카누 아이스 </a:t>
                      </a: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블렌드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미니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…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18,900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맥심</a:t>
                      </a: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0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03024" y="581245"/>
            <a:ext cx="1381466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상품 관리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상품 관리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10" y="894120"/>
            <a:ext cx="161671" cy="161671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65382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동기화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38167" y="580400"/>
            <a:ext cx="1766187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동기화 일시 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물결 62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57266"/>
              </p:ext>
            </p:extLst>
          </p:nvPr>
        </p:nvGraphicFramePr>
        <p:xfrm>
          <a:off x="3963463" y="428055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8429732" y="1949973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13778"/>
              </p:ext>
            </p:extLst>
          </p:nvPr>
        </p:nvGraphicFramePr>
        <p:xfrm>
          <a:off x="1426752" y="1295224"/>
          <a:ext cx="7772942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06743" y="1346101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65707"/>
              </p:ext>
            </p:extLst>
          </p:nvPr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>
          <a:xfrm>
            <a:off x="1287992" y="13894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36" name="타원 35"/>
          <p:cNvSpPr/>
          <p:nvPr/>
        </p:nvSpPr>
        <p:spPr>
          <a:xfrm>
            <a:off x="1287992" y="199836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61146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40297"/>
              </p:ext>
            </p:extLst>
          </p:nvPr>
        </p:nvGraphicFramePr>
        <p:xfrm>
          <a:off x="9552384" y="0"/>
          <a:ext cx="2635809" cy="449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 정보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 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 상세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표시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가능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최초 동기화되어 목록에 호출된 일자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가격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가격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숫자만 입력 가능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선택 셀렉트 박스 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(2-1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참고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 이미지 업로드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 협의 필요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2-1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선택 셀렉트 박스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셀렉트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박스 선택 시 브랜드 목록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해당 영역 선택하여 브랜드 직접 검색 가능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텍스트 입력 시 브랜드 목록에서 자동 검색하여 결과값만 출력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결과값 없을 시 데이터 보여주지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59024" y="1006173"/>
            <a:ext cx="4604366" cy="250516"/>
            <a:chOff x="1459024" y="1082896"/>
            <a:chExt cx="4604366" cy="250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78944"/>
              </p:ext>
            </p:extLst>
          </p:nvPr>
        </p:nvGraphicFramePr>
        <p:xfrm>
          <a:off x="1426751" y="1265303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7948176" y="21366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자동완성 검색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타원 54"/>
          <p:cNvSpPr/>
          <p:nvPr/>
        </p:nvSpPr>
        <p:spPr>
          <a:xfrm>
            <a:off x="1273919" y="844173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46397"/>
              </p:ext>
            </p:extLst>
          </p:nvPr>
        </p:nvGraphicFramePr>
        <p:xfrm>
          <a:off x="1426751" y="2386035"/>
          <a:ext cx="777294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02282" y="2126506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17129" y="1319196"/>
            <a:ext cx="2400608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latin typeface="+mn-ea"/>
              </a:rPr>
              <a:t>모카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프라푸치노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17129" y="2446044"/>
            <a:ext cx="936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17129" y="3058647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▼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2617129" y="2746003"/>
            <a:ext cx="4639674" cy="207786"/>
            <a:chOff x="3647728" y="1853062"/>
            <a:chExt cx="4639674" cy="207786"/>
          </a:xfrm>
        </p:grpSpPr>
        <p:sp>
          <p:nvSpPr>
            <p:cNvPr id="120" name="직사각형 119"/>
            <p:cNvSpPr/>
            <p:nvPr/>
          </p:nvSpPr>
          <p:spPr>
            <a:xfrm>
              <a:off x="3647728" y="1853062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14946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655247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6522206" y="2442301"/>
            <a:ext cx="1224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브랜드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선택        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33182" y="3055886"/>
            <a:ext cx="2905689" cy="166925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26" idx="3"/>
          </p:cNvCxnSpPr>
          <p:nvPr/>
        </p:nvCxnSpPr>
        <p:spPr>
          <a:xfrm>
            <a:off x="7746206" y="2550313"/>
            <a:ext cx="186743" cy="538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6365990" y="2952597"/>
            <a:ext cx="196020" cy="1960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2-1</a:t>
            </a:r>
            <a:endParaRPr lang="ko-KR" altLang="en-US" sz="700"/>
          </a:p>
        </p:txBody>
      </p:sp>
      <p:sp>
        <p:nvSpPr>
          <p:cNvPr id="49" name="타원 48"/>
          <p:cNvSpPr/>
          <p:nvPr/>
        </p:nvSpPr>
        <p:spPr>
          <a:xfrm>
            <a:off x="1297024" y="216713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pSp>
        <p:nvGrpSpPr>
          <p:cNvPr id="4" name="그룹 3"/>
          <p:cNvGrpSpPr/>
          <p:nvPr/>
        </p:nvGrpSpPr>
        <p:grpSpPr>
          <a:xfrm>
            <a:off x="6546556" y="3407002"/>
            <a:ext cx="1224001" cy="1190260"/>
            <a:chOff x="4405737" y="3534883"/>
            <a:chExt cx="1224001" cy="1190260"/>
          </a:xfrm>
        </p:grpSpPr>
        <p:sp>
          <p:nvSpPr>
            <p:cNvPr id="127" name="직사각형 126"/>
            <p:cNvSpPr/>
            <p:nvPr/>
          </p:nvSpPr>
          <p:spPr>
            <a:xfrm>
              <a:off x="4405737" y="3534883"/>
              <a:ext cx="1224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              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         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</a:rPr>
                <a:t>▼</a:t>
              </a: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4491728" y="3584736"/>
              <a:ext cx="0" cy="108202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직사각형 128"/>
            <p:cNvSpPr/>
            <p:nvPr/>
          </p:nvSpPr>
          <p:spPr>
            <a:xfrm>
              <a:off x="4405738" y="3750906"/>
              <a:ext cx="1224000" cy="974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090" tIns="0" rIns="0" bIns="0" rtlCol="0" anchor="ctr"/>
            <a:lstStyle/>
            <a:p>
              <a:pPr>
                <a:lnSpc>
                  <a:spcPct val="20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노브랜드버거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보노보노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스타벅스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브랜드명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5564774" y="3799088"/>
              <a:ext cx="24588" cy="393415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wrap="none" lIns="0" tIns="41989" rIns="0" bIns="41989" rtlCol="0" anchor="ctr"/>
            <a:lstStyle/>
            <a:p>
              <a:pPr algn="ctr"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7968208" y="3407002"/>
            <a:ext cx="1224001" cy="575604"/>
            <a:chOff x="4405737" y="3534883"/>
            <a:chExt cx="1224001" cy="575604"/>
          </a:xfrm>
        </p:grpSpPr>
        <p:sp>
          <p:nvSpPr>
            <p:cNvPr id="134" name="직사각형 133"/>
            <p:cNvSpPr/>
            <p:nvPr/>
          </p:nvSpPr>
          <p:spPr>
            <a:xfrm>
              <a:off x="4405737" y="3534883"/>
              <a:ext cx="1224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스타벅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          ▼</a:t>
              </a: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4819735" y="3584736"/>
              <a:ext cx="0" cy="108202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직사각형 135"/>
            <p:cNvSpPr/>
            <p:nvPr/>
          </p:nvSpPr>
          <p:spPr>
            <a:xfrm>
              <a:off x="4405738" y="3750907"/>
              <a:ext cx="1224000" cy="3595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090" tIns="0" rIns="0" bIns="0" rtlCol="0" anchor="ctr"/>
            <a:lstStyle/>
            <a:p>
              <a:pPr>
                <a:lnSpc>
                  <a:spcPct val="25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스타벅스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12502" y="3187092"/>
            <a:ext cx="720069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브랜드 목록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65057" y="3180669"/>
            <a:ext cx="630301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자동 검색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84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893531"/>
              </p:ext>
            </p:extLst>
          </p:nvPr>
        </p:nvGraphicFramePr>
        <p:xfrm>
          <a:off x="9552384" y="0"/>
          <a:ext cx="2635809" cy="196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매장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상품명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가격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상품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59024" y="1002363"/>
            <a:ext cx="4604366" cy="250516"/>
            <a:chOff x="1459024" y="1082896"/>
            <a:chExt cx="4604366" cy="250516"/>
          </a:xfrm>
        </p:grpSpPr>
        <p:sp>
          <p:nvSpPr>
            <p:cNvPr id="65" name="양쪽 모서리가 둥근 사각형 64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40703"/>
              </p:ext>
            </p:extLst>
          </p:nvPr>
        </p:nvGraphicFramePr>
        <p:xfrm>
          <a:off x="1426751" y="1253809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7948176" y="213660"/>
            <a:ext cx="1181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자동완성 검색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16082"/>
              </p:ext>
            </p:extLst>
          </p:nvPr>
        </p:nvGraphicFramePr>
        <p:xfrm>
          <a:off x="1426751" y="2374541"/>
          <a:ext cx="777294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02282" y="2115012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17129" y="1307702"/>
            <a:ext cx="2400608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latin typeface="+mn-ea"/>
              </a:rPr>
              <a:t>모카</a:t>
            </a:r>
            <a:r>
              <a:rPr lang="ko-KR" altLang="en-US" sz="800" dirty="0">
                <a:latin typeface="+mn-ea"/>
              </a:rPr>
              <a:t> </a:t>
            </a:r>
            <a:r>
              <a:rPr lang="ko-KR" altLang="en-US" sz="800" dirty="0" err="1">
                <a:latin typeface="+mn-ea"/>
              </a:rPr>
              <a:t>프라푸치노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617129" y="2434550"/>
            <a:ext cx="936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r">
              <a:lnSpc>
                <a:spcPct val="150000"/>
              </a:lnSpc>
            </a:pPr>
            <a:r>
              <a:rPr lang="en-US" altLang="ko-KR" sz="800">
                <a:latin typeface="+mn-ea"/>
              </a:rPr>
              <a:t>7,500 </a:t>
            </a:r>
            <a:endParaRPr lang="ko-KR" altLang="en-US" sz="800" dirty="0"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617129" y="3047153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노출             ▼</a:t>
            </a:r>
          </a:p>
        </p:txBody>
      </p:sp>
      <p:grpSp>
        <p:nvGrpSpPr>
          <p:cNvPr id="119" name="그룹 118"/>
          <p:cNvGrpSpPr/>
          <p:nvPr/>
        </p:nvGrpSpPr>
        <p:grpSpPr>
          <a:xfrm>
            <a:off x="2617129" y="2734509"/>
            <a:ext cx="4639674" cy="207786"/>
            <a:chOff x="3647728" y="1853062"/>
            <a:chExt cx="4639674" cy="207786"/>
          </a:xfrm>
        </p:grpSpPr>
        <p:sp>
          <p:nvSpPr>
            <p:cNvPr id="120" name="직사각형 119"/>
            <p:cNvSpPr/>
            <p:nvPr/>
          </p:nvSpPr>
          <p:spPr>
            <a:xfrm>
              <a:off x="3647728" y="1853062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latin typeface="+mn-ea"/>
                </a:rPr>
                <a:t>image.jpg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6914946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655247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26" name="직사각형 125"/>
          <p:cNvSpPr/>
          <p:nvPr/>
        </p:nvSpPr>
        <p:spPr>
          <a:xfrm>
            <a:off x="6522206" y="2430807"/>
            <a:ext cx="1224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스타벅스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▼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7356468" y="2711830"/>
            <a:ext cx="366665" cy="214320"/>
            <a:chOff x="4489287" y="3645026"/>
            <a:chExt cx="2037978" cy="1224134"/>
          </a:xfrm>
        </p:grpSpPr>
        <p:sp>
          <p:nvSpPr>
            <p:cNvPr id="53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56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57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sp>
        <p:nvSpPr>
          <p:cNvPr id="58" name="왼쪽 중괄호 57"/>
          <p:cNvSpPr/>
          <p:nvPr/>
        </p:nvSpPr>
        <p:spPr>
          <a:xfrm>
            <a:off x="1365692" y="901650"/>
            <a:ext cx="67629" cy="24315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1230192" y="203779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784394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74641"/>
              </p:ext>
            </p:extLst>
          </p:nvPr>
        </p:nvGraphicFramePr>
        <p:xfrm>
          <a:off x="9552384" y="0"/>
          <a:ext cx="2635809" cy="603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멤버십 관리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멤버십 소개 등록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(1)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상단 멤버십 소개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PC/MO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용 이미지 업로드 기능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추천 이미지 사이즈에 대한 가이드만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시 기능적으로 사이즈 제한두지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혜택 소개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PC/MO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구분하지 않은 공통 이미지 업로드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자 제한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소개글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자 제한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혜택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혜택과 관련된 상세 항목 입력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템플릿 구성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아이콘 이미지 등록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 제한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제시된 사이즈와 다른 이미지 업로드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로 등록해주세요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혜택명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혜택명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자 제한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3)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혜택 내용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혜택에 해당하는 소개글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에디터 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이미지 업드 기능 제외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동일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입력 템플릿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건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내용이 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?”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전체 내용 초기화되어 저장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 미입력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는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모든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정보 정상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멤버십 관리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7855" y="836116"/>
            <a:ext cx="993540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멤버십 소개</a:t>
            </a:r>
          </a:p>
        </p:txBody>
      </p:sp>
      <p:cxnSp>
        <p:nvCxnSpPr>
          <p:cNvPr id="110" name="직선 연결선 109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60" y="884595"/>
            <a:ext cx="161671" cy="161671"/>
          </a:xfrm>
          <a:prstGeom prst="rect">
            <a:avLst/>
          </a:prstGeom>
        </p:spPr>
      </p:pic>
      <p:sp>
        <p:nvSpPr>
          <p:cNvPr id="85" name="모서리가 둥근 직사각형 84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4196"/>
              </p:ext>
            </p:extLst>
          </p:nvPr>
        </p:nvGraphicFramePr>
        <p:xfrm>
          <a:off x="1428514" y="4232341"/>
          <a:ext cx="7772942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혜택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700" b="1" u="none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4192"/>
              </p:ext>
            </p:extLst>
          </p:nvPr>
        </p:nvGraphicFramePr>
        <p:xfrm>
          <a:off x="2627791" y="4297982"/>
          <a:ext cx="640426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혜택명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3666778" y="4677822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70665" y="4365407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파일을 선택하세요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6937883" y="4365407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파일검색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678184" y="4365407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파일삭제</a:t>
            </a:r>
          </a:p>
        </p:txBody>
      </p:sp>
      <p:sp>
        <p:nvSpPr>
          <p:cNvPr id="95" name="타원 94"/>
          <p:cNvSpPr/>
          <p:nvPr/>
        </p:nvSpPr>
        <p:spPr>
          <a:xfrm>
            <a:off x="7913261" y="83650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96" name="타원 95"/>
          <p:cNvSpPr/>
          <p:nvPr/>
        </p:nvSpPr>
        <p:spPr>
          <a:xfrm>
            <a:off x="8595539" y="86136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92963"/>
              </p:ext>
            </p:extLst>
          </p:nvPr>
        </p:nvGraphicFramePr>
        <p:xfrm>
          <a:off x="1428514" y="1869027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TextBox 86"/>
          <p:cNvSpPr txBox="1"/>
          <p:nvPr/>
        </p:nvSpPr>
        <p:spPr>
          <a:xfrm>
            <a:off x="1402282" y="1612038"/>
            <a:ext cx="1173076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상단 멤버십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2614889" y="1933981"/>
            <a:ext cx="4639674" cy="207786"/>
            <a:chOff x="2802385" y="2783191"/>
            <a:chExt cx="4639674" cy="207786"/>
          </a:xfrm>
        </p:grpSpPr>
        <p:sp>
          <p:nvSpPr>
            <p:cNvPr id="93" name="직사각형 92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614889" y="2243705"/>
            <a:ext cx="4639674" cy="207786"/>
            <a:chOff x="2802385" y="2783191"/>
            <a:chExt cx="4639674" cy="207786"/>
          </a:xfrm>
        </p:grpSpPr>
        <p:sp>
          <p:nvSpPr>
            <p:cNvPr id="99" name="직사각형 98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429704" y="2625478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혜택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131579"/>
              </p:ext>
            </p:extLst>
          </p:nvPr>
        </p:nvGraphicFramePr>
        <p:xfrm>
          <a:off x="1428514" y="2886290"/>
          <a:ext cx="7772942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err="1">
                          <a:solidFill>
                            <a:schemeClr val="tx1"/>
                          </a:solidFill>
                        </a:rPr>
                        <a:t>소개글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2614889" y="3592658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dirty="0"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14889" y="3267686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dirty="0"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2614889" y="2954111"/>
            <a:ext cx="4639674" cy="207786"/>
            <a:chOff x="2795564" y="3582540"/>
            <a:chExt cx="4639674" cy="207786"/>
          </a:xfrm>
        </p:grpSpPr>
        <p:sp>
          <p:nvSpPr>
            <p:cNvPr id="107" name="직사각형 106"/>
            <p:cNvSpPr/>
            <p:nvPr/>
          </p:nvSpPr>
          <p:spPr>
            <a:xfrm>
              <a:off x="2795564" y="3582540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62782" y="358254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6803083" y="358254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429704" y="3974571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혜택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물결 112"/>
          <p:cNvSpPr/>
          <p:nvPr/>
        </p:nvSpPr>
        <p:spPr>
          <a:xfrm>
            <a:off x="1455243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5" name="타원 114"/>
          <p:cNvSpPr/>
          <p:nvPr/>
        </p:nvSpPr>
        <p:spPr>
          <a:xfrm>
            <a:off x="1317516" y="164375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116" name="타원 115"/>
          <p:cNvSpPr/>
          <p:nvPr/>
        </p:nvSpPr>
        <p:spPr>
          <a:xfrm>
            <a:off x="1317516" y="267001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117" name="타원 116"/>
          <p:cNvSpPr/>
          <p:nvPr/>
        </p:nvSpPr>
        <p:spPr>
          <a:xfrm>
            <a:off x="1317516" y="4010557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grpSp>
        <p:nvGrpSpPr>
          <p:cNvPr id="58" name="그룹 57"/>
          <p:cNvGrpSpPr/>
          <p:nvPr/>
        </p:nvGrpSpPr>
        <p:grpSpPr>
          <a:xfrm>
            <a:off x="3687920" y="5041590"/>
            <a:ext cx="5288400" cy="910411"/>
            <a:chOff x="2635046" y="1795631"/>
            <a:chExt cx="5288400" cy="910411"/>
          </a:xfrm>
        </p:grpSpPr>
        <p:sp>
          <p:nvSpPr>
            <p:cNvPr id="59" name="직사각형 58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1428514" y="1242977"/>
            <a:ext cx="7772400" cy="250516"/>
            <a:chOff x="1428514" y="1242977"/>
            <a:chExt cx="7772400" cy="250516"/>
          </a:xfrm>
        </p:grpSpPr>
        <p:grpSp>
          <p:nvGrpSpPr>
            <p:cNvPr id="74" name="그룹 73"/>
            <p:cNvGrpSpPr/>
            <p:nvPr/>
          </p:nvGrpSpPr>
          <p:grpSpPr>
            <a:xfrm>
              <a:off x="1459024" y="1242977"/>
              <a:ext cx="4604366" cy="250516"/>
              <a:chOff x="1459024" y="1082896"/>
              <a:chExt cx="4604366" cy="250516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1459024" y="1082896"/>
                <a:ext cx="1152128" cy="250516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한국어</a:t>
                </a:r>
              </a:p>
            </p:txBody>
          </p:sp>
          <p:sp>
            <p:nvSpPr>
              <p:cNvPr id="84" name="양쪽 모서리가 둥근 사각형 83"/>
              <p:cNvSpPr/>
              <p:nvPr/>
            </p:nvSpPr>
            <p:spPr>
              <a:xfrm>
                <a:off x="261115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영어</a:t>
                </a:r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>
                <a:off x="3763280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일본어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8" name="양쪽 모서리가 둥근 사각형 87"/>
              <p:cNvSpPr/>
              <p:nvPr/>
            </p:nvSpPr>
            <p:spPr>
              <a:xfrm>
                <a:off x="491126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중국어</a:t>
                </a:r>
              </a:p>
            </p:txBody>
          </p:sp>
        </p:grpSp>
        <p:cxnSp>
          <p:nvCxnSpPr>
            <p:cNvPr id="6" name="직선 연결선 5"/>
            <p:cNvCxnSpPr/>
            <p:nvPr/>
          </p:nvCxnSpPr>
          <p:spPr>
            <a:xfrm>
              <a:off x="1428514" y="1493493"/>
              <a:ext cx="77724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11724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멤버십 소개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클럽 안내 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766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372637"/>
              </p:ext>
            </p:extLst>
          </p:nvPr>
        </p:nvGraphicFramePr>
        <p:xfrm>
          <a:off x="9552384" y="0"/>
          <a:ext cx="2635809" cy="196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멤버십 관리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&gt;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멤버십 소개 등록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(1)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6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 소개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메인 화면에 노출되는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소개 영역과 동일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 소개 센터 영역에 노출될 이미지 업로드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URL(Google Play/App Store)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 설치 화면의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직사각형 61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54047"/>
              </p:ext>
            </p:extLst>
          </p:nvPr>
        </p:nvGraphicFramePr>
        <p:xfrm>
          <a:off x="1428514" y="801301"/>
          <a:ext cx="7772942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혜택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700" b="1" u="none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물결 112"/>
          <p:cNvSpPr/>
          <p:nvPr/>
        </p:nvSpPr>
        <p:spPr>
          <a:xfrm>
            <a:off x="1455243" y="576620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429704" y="4937407"/>
            <a:ext cx="671337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39415"/>
              </p:ext>
            </p:extLst>
          </p:nvPr>
        </p:nvGraphicFramePr>
        <p:xfrm>
          <a:off x="1428514" y="5201064"/>
          <a:ext cx="7740477" cy="114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Google Play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App Store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6" name="그룹 155"/>
          <p:cNvGrpSpPr/>
          <p:nvPr/>
        </p:nvGrpSpPr>
        <p:grpSpPr>
          <a:xfrm>
            <a:off x="2614889" y="5266040"/>
            <a:ext cx="4639674" cy="207786"/>
            <a:chOff x="2795564" y="3582540"/>
            <a:chExt cx="4639674" cy="207786"/>
          </a:xfrm>
        </p:grpSpPr>
        <p:sp>
          <p:nvSpPr>
            <p:cNvPr id="157" name="직사각형 156"/>
            <p:cNvSpPr/>
            <p:nvPr/>
          </p:nvSpPr>
          <p:spPr>
            <a:xfrm>
              <a:off x="2795564" y="3582540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6062782" y="358254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6803083" y="358254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61" name="직사각형 160"/>
          <p:cNvSpPr/>
          <p:nvPr/>
        </p:nvSpPr>
        <p:spPr>
          <a:xfrm>
            <a:off x="2614889" y="5615087"/>
            <a:ext cx="3888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614889" y="6017503"/>
            <a:ext cx="3888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72" name="자유형 171"/>
          <p:cNvSpPr/>
          <p:nvPr/>
        </p:nvSpPr>
        <p:spPr>
          <a:xfrm>
            <a:off x="1455243" y="2761312"/>
            <a:ext cx="7772400" cy="87235"/>
          </a:xfrm>
          <a:custGeom>
            <a:avLst/>
            <a:gdLst>
              <a:gd name="connsiteX0" fmla="*/ 0 w 7305675"/>
              <a:gd name="connsiteY0" fmla="*/ 219269 h 219286"/>
              <a:gd name="connsiteX1" fmla="*/ 438150 w 7305675"/>
              <a:gd name="connsiteY1" fmla="*/ 181169 h 219286"/>
              <a:gd name="connsiteX2" fmla="*/ 2505075 w 7305675"/>
              <a:gd name="connsiteY2" fmla="*/ 194 h 219286"/>
              <a:gd name="connsiteX3" fmla="*/ 5229225 w 7305675"/>
              <a:gd name="connsiteY3" fmla="*/ 219269 h 219286"/>
              <a:gd name="connsiteX4" fmla="*/ 7305675 w 7305675"/>
              <a:gd name="connsiteY4" fmla="*/ 9719 h 21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5675" h="219286">
                <a:moveTo>
                  <a:pt x="0" y="219269"/>
                </a:moveTo>
                <a:lnTo>
                  <a:pt x="438150" y="181169"/>
                </a:lnTo>
                <a:cubicBezTo>
                  <a:pt x="855662" y="144657"/>
                  <a:pt x="1706563" y="-6156"/>
                  <a:pt x="2505075" y="194"/>
                </a:cubicBezTo>
                <a:cubicBezTo>
                  <a:pt x="3303587" y="6544"/>
                  <a:pt x="4429125" y="217682"/>
                  <a:pt x="5229225" y="219269"/>
                </a:cubicBezTo>
                <a:cubicBezTo>
                  <a:pt x="6029325" y="220856"/>
                  <a:pt x="6667500" y="115287"/>
                  <a:pt x="7305675" y="9719"/>
                </a:cubicBezTo>
              </a:path>
            </a:pathLst>
          </a:cu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1271633" y="499870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/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34579"/>
              </p:ext>
            </p:extLst>
          </p:nvPr>
        </p:nvGraphicFramePr>
        <p:xfrm>
          <a:off x="2627791" y="880248"/>
          <a:ext cx="640426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혜택명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3666778" y="1260088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670665" y="947673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파일을 선택하세요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937883" y="947673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파일검색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678184" y="947673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파일삭제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3687920" y="1623856"/>
            <a:ext cx="5288400" cy="910411"/>
            <a:chOff x="2635046" y="1795631"/>
            <a:chExt cx="5288400" cy="910411"/>
          </a:xfrm>
        </p:grpSpPr>
        <p:sp>
          <p:nvSpPr>
            <p:cNvPr id="52" name="직사각형 51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3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92036"/>
              </p:ext>
            </p:extLst>
          </p:nvPr>
        </p:nvGraphicFramePr>
        <p:xfrm>
          <a:off x="1437949" y="2945248"/>
          <a:ext cx="7772942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혜택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7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700" b="1" u="none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9502"/>
              </p:ext>
            </p:extLst>
          </p:nvPr>
        </p:nvGraphicFramePr>
        <p:xfrm>
          <a:off x="2637226" y="3024195"/>
          <a:ext cx="6404264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혜택명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혜택 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3676213" y="3404035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680100" y="3091620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파일을 선택하세요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947318" y="3091620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파일검색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7687619" y="3091620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파일삭제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3697355" y="3767803"/>
            <a:ext cx="5288400" cy="910411"/>
            <a:chOff x="2635046" y="1795631"/>
            <a:chExt cx="5288400" cy="910411"/>
          </a:xfrm>
        </p:grpSpPr>
        <p:sp>
          <p:nvSpPr>
            <p:cNvPr id="82" name="직사각형 81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70977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멤버십 소개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클럽 안내 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74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2649"/>
              </p:ext>
            </p:extLst>
          </p:nvPr>
        </p:nvGraphicFramePr>
        <p:xfrm>
          <a:off x="9552384" y="0"/>
          <a:ext cx="2635809" cy="605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항목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미입력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시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Front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에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이용 안내는 템플릿 형식으로 구성되어 추가 등록하는 방식으로 구현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상단 등급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혜택 소개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PC/MO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용 이미지 업로드 기능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추천 이미지 사이즈에 대한 가이드만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시 기능적으로 사이즈 제한두지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쿠폰 이용 안내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쿠폰 이용과 관련된 상세 안내 입력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기능 제외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이용 안내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이용과 관련된 상세 안내 입력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템플릿 구성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제목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 관련 제목 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(ex.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포인트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적립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자 제한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내용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제목과 관련된 상세 내용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에디터 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이미지 업로드 기능 제외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3-1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템플릿 추가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 하단으로 동일 템플릿이 하단으로 추가됨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개수 제한 없음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내용이 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?”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전체 내용 초기화되어 저장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 미입력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는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모든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정보 정상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38" name="Chevron Down"/>
          <p:cNvSpPr>
            <a:spLocks noChangeAspect="1"/>
          </p:cNvSpPr>
          <p:nvPr/>
        </p:nvSpPr>
        <p:spPr bwMode="auto">
          <a:xfrm rot="10800000">
            <a:off x="1078895" y="1901974"/>
            <a:ext cx="97200" cy="53406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멤버십 관리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7855" y="836116"/>
            <a:ext cx="1214754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등급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>
                <a:latin typeface="+mn-ea"/>
                <a:ea typeface="+mn-ea"/>
              </a:rPr>
              <a:t>혜택 안내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9" y="884595"/>
            <a:ext cx="161671" cy="161671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02282" y="1575942"/>
            <a:ext cx="1339788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상단 등급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혜택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317516" y="163724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19947"/>
              </p:ext>
            </p:extLst>
          </p:nvPr>
        </p:nvGraphicFramePr>
        <p:xfrm>
          <a:off x="1428514" y="3008824"/>
          <a:ext cx="7772942" cy="10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쿠폰 이용 안내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429704" y="2751054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쿠폰 이용 안내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348704" y="2817433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93" name="타원 92"/>
          <p:cNvSpPr/>
          <p:nvPr/>
        </p:nvSpPr>
        <p:spPr>
          <a:xfrm>
            <a:off x="7913261" y="83650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94" name="타원 93"/>
          <p:cNvSpPr/>
          <p:nvPr/>
        </p:nvSpPr>
        <p:spPr>
          <a:xfrm>
            <a:off x="8595539" y="86136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  <p:grpSp>
        <p:nvGrpSpPr>
          <p:cNvPr id="64" name="그룹 63"/>
          <p:cNvGrpSpPr/>
          <p:nvPr/>
        </p:nvGrpSpPr>
        <p:grpSpPr>
          <a:xfrm>
            <a:off x="2617129" y="3076157"/>
            <a:ext cx="6485436" cy="910411"/>
            <a:chOff x="2617129" y="2871880"/>
            <a:chExt cx="6485436" cy="910411"/>
          </a:xfrm>
        </p:grpSpPr>
        <p:grpSp>
          <p:nvGrpSpPr>
            <p:cNvPr id="65" name="그룹 64"/>
            <p:cNvGrpSpPr/>
            <p:nvPr/>
          </p:nvGrpSpPr>
          <p:grpSpPr>
            <a:xfrm>
              <a:off x="2617129" y="2871880"/>
              <a:ext cx="6485436" cy="910411"/>
              <a:chOff x="2617755" y="4246781"/>
              <a:chExt cx="6485436" cy="910411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622504" y="4246781"/>
                <a:ext cx="6480629" cy="910411"/>
              </a:xfrm>
              <a:prstGeom prst="rect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80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2617755" y="4568719"/>
                <a:ext cx="6485436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그룹 87"/>
              <p:cNvGrpSpPr/>
              <p:nvPr/>
            </p:nvGrpSpPr>
            <p:grpSpPr>
              <a:xfrm>
                <a:off x="2684301" y="4291573"/>
                <a:ext cx="756000" cy="215444"/>
                <a:chOff x="4930616" y="1689275"/>
                <a:chExt cx="756000" cy="215444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4930616" y="1689275"/>
                  <a:ext cx="756000" cy="215444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lvl="0"/>
                  <a:r>
                    <a:rPr lang="en-US" altLang="ko-KR" sz="8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Nomal</a:t>
                  </a:r>
                  <a:endPara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01" name="Chevron Left"/>
                <p:cNvSpPr>
                  <a:spLocks noChangeAspect="1"/>
                </p:cNvSpPr>
                <p:nvPr/>
              </p:nvSpPr>
              <p:spPr bwMode="auto">
                <a:xfrm rot="-5400000">
                  <a:off x="5555634" y="1760997"/>
                  <a:ext cx="40647" cy="72000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101617" tIns="50809" rIns="101617" bIns="50809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357468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140240" y="4275244"/>
                <a:ext cx="288000" cy="2880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u="sng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U </a:t>
                </a:r>
                <a:endParaRPr lang="ko-KR" altLang="en-US" sz="1200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337040" y="4275244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strike="sngStrik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746640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32554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200" b="1" i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I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519302" y="4269801"/>
                <a:ext cx="288000" cy="27699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altLang="ko-KR" sz="10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</a:t>
                </a:r>
                <a:r>
                  <a:rPr lang="en-US" altLang="ko-KR" sz="1200" b="1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Y신명조" panose="02030600000101010101" pitchFamily="18" charset="-127"/>
                    <a:ea typeface="HY신명조" panose="02030600000101010101" pitchFamily="18" charset="-127"/>
                  </a:rPr>
                  <a:t> </a:t>
                </a:r>
                <a:endParaRPr lang="ko-KR" altLang="en-US" sz="1200" b="1" u="sng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690423" y="4600018"/>
                <a:ext cx="6181802" cy="400110"/>
              </a:xfrm>
              <a:prstGeom prst="rect">
                <a:avLst/>
              </a:prstGeom>
              <a:noFill/>
            </p:spPr>
            <p:txBody>
              <a:bodyPr wrap="square" lIns="0" tIns="41989" rIns="0" bIns="41989" rtlCol="0" anchor="t">
                <a:noAutofit/>
              </a:bodyPr>
              <a:lstStyle/>
              <a:p>
                <a:pPr defTabSz="879150" fontAlgn="base" latinLnBrk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800" kern="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내용을 입력하세요</a:t>
                </a:r>
                <a:r>
                  <a:rPr kumimoji="1" lang="en-US" altLang="ko-KR" sz="800" kern="0" dirty="0">
                    <a:solidFill>
                      <a:schemeClr val="bg1">
                        <a:lumMod val="65000"/>
                      </a:schemeClr>
                    </a:solidFill>
                    <a:latin typeface="+mn-ea"/>
                    <a:ea typeface="+mn-ea"/>
                  </a:rPr>
                  <a:t>. </a:t>
                </a:r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2781" y="2920253"/>
              <a:ext cx="1389005" cy="228965"/>
            </a:xfrm>
            <a:prstGeom prst="rect">
              <a:avLst/>
            </a:prstGeom>
          </p:spPr>
        </p:pic>
      </p:grp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82759"/>
              </p:ext>
            </p:extLst>
          </p:nvPr>
        </p:nvGraphicFramePr>
        <p:xfrm>
          <a:off x="1402282" y="4559665"/>
          <a:ext cx="7772942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포인트 이용 안내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1403472" y="4301895"/>
            <a:ext cx="1173076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포인트 이용 안내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22258" y="4293096"/>
            <a:ext cx="841399" cy="207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b="1" dirty="0">
                <a:latin typeface="+mn-ea"/>
              </a:rPr>
              <a:t>템플릿 추가</a:t>
            </a: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92864"/>
              </p:ext>
            </p:extLst>
          </p:nvPr>
        </p:nvGraphicFramePr>
        <p:xfrm>
          <a:off x="2627791" y="4639233"/>
          <a:ext cx="6404264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3692905" y="4699785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87920" y="5063553"/>
            <a:ext cx="5288400" cy="910411"/>
            <a:chOff x="2635046" y="1795631"/>
            <a:chExt cx="5288400" cy="910411"/>
          </a:xfrm>
        </p:grpSpPr>
        <p:sp>
          <p:nvSpPr>
            <p:cNvPr id="110" name="직사각형 109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sp>
        <p:nvSpPr>
          <p:cNvPr id="123" name="타원 122"/>
          <p:cNvSpPr/>
          <p:nvPr/>
        </p:nvSpPr>
        <p:spPr>
          <a:xfrm>
            <a:off x="1315854" y="433888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124" name="타원 123"/>
          <p:cNvSpPr/>
          <p:nvPr/>
        </p:nvSpPr>
        <p:spPr>
          <a:xfrm>
            <a:off x="8208906" y="4299006"/>
            <a:ext cx="196020" cy="1960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3-1</a:t>
            </a:r>
            <a:endParaRPr lang="ko-KR" altLang="en-US" sz="700"/>
          </a:p>
        </p:txBody>
      </p:sp>
      <p:grpSp>
        <p:nvGrpSpPr>
          <p:cNvPr id="78" name="그룹 77"/>
          <p:cNvGrpSpPr/>
          <p:nvPr/>
        </p:nvGrpSpPr>
        <p:grpSpPr>
          <a:xfrm>
            <a:off x="1428514" y="1242977"/>
            <a:ext cx="7772400" cy="250516"/>
            <a:chOff x="1428514" y="1242977"/>
            <a:chExt cx="7772400" cy="250516"/>
          </a:xfrm>
        </p:grpSpPr>
        <p:grpSp>
          <p:nvGrpSpPr>
            <p:cNvPr id="79" name="그룹 78"/>
            <p:cNvGrpSpPr/>
            <p:nvPr/>
          </p:nvGrpSpPr>
          <p:grpSpPr>
            <a:xfrm>
              <a:off x="1459024" y="1242977"/>
              <a:ext cx="4604366" cy="250516"/>
              <a:chOff x="1459024" y="1082896"/>
              <a:chExt cx="4604366" cy="250516"/>
            </a:xfrm>
          </p:grpSpPr>
          <p:sp>
            <p:nvSpPr>
              <p:cNvPr id="81" name="양쪽 모서리가 둥근 사각형 80"/>
              <p:cNvSpPr/>
              <p:nvPr/>
            </p:nvSpPr>
            <p:spPr>
              <a:xfrm>
                <a:off x="1459024" y="1082896"/>
                <a:ext cx="1152128" cy="250516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한국어</a:t>
                </a:r>
              </a:p>
            </p:txBody>
          </p:sp>
          <p:sp>
            <p:nvSpPr>
              <p:cNvPr id="83" name="양쪽 모서리가 둥근 사각형 82"/>
              <p:cNvSpPr/>
              <p:nvPr/>
            </p:nvSpPr>
            <p:spPr>
              <a:xfrm>
                <a:off x="261115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영어</a:t>
                </a:r>
              </a:p>
            </p:txBody>
          </p:sp>
          <p:sp>
            <p:nvSpPr>
              <p:cNvPr id="84" name="양쪽 모서리가 둥근 사각형 83"/>
              <p:cNvSpPr/>
              <p:nvPr/>
            </p:nvSpPr>
            <p:spPr>
              <a:xfrm>
                <a:off x="3763280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일본어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>
                <a:off x="491126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중국어</a:t>
                </a:r>
              </a:p>
            </p:txBody>
          </p:sp>
        </p:grpSp>
        <p:cxnSp>
          <p:nvCxnSpPr>
            <p:cNvPr id="80" name="직선 연결선 79"/>
            <p:cNvCxnSpPr/>
            <p:nvPr/>
          </p:nvCxnSpPr>
          <p:spPr>
            <a:xfrm>
              <a:off x="1428514" y="1493493"/>
              <a:ext cx="77724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32471"/>
              </p:ext>
            </p:extLst>
          </p:nvPr>
        </p:nvGraphicFramePr>
        <p:xfrm>
          <a:off x="1428514" y="1869027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2614889" y="1933981"/>
            <a:ext cx="4639674" cy="207786"/>
            <a:chOff x="2802385" y="2783191"/>
            <a:chExt cx="4639674" cy="207786"/>
          </a:xfrm>
        </p:grpSpPr>
        <p:sp>
          <p:nvSpPr>
            <p:cNvPr id="106" name="직사각형 105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614889" y="2243705"/>
            <a:ext cx="4639674" cy="207786"/>
            <a:chOff x="2802385" y="2783191"/>
            <a:chExt cx="4639674" cy="207786"/>
          </a:xfrm>
        </p:grpSpPr>
        <p:sp>
          <p:nvSpPr>
            <p:cNvPr id="128" name="직사각형 127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16202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멤버십 소개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클럽 안내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279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522962"/>
              </p:ext>
            </p:extLst>
          </p:nvPr>
        </p:nvGraphicFramePr>
        <p:xfrm>
          <a:off x="9552384" y="0"/>
          <a:ext cx="2635809" cy="184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안내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이용안내 템플릿 추가 화면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이용안내 템플릿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템플릿 추가 선택 시 하단으로 템플릿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포인트 이용안내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부터 삭제 버튼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삭제버튼 선택 시 해당 템플릿 영역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멤버십 관리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7855" y="836116"/>
            <a:ext cx="1214754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등급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>
                <a:latin typeface="+mn-ea"/>
                <a:ea typeface="+mn-ea"/>
              </a:rPr>
              <a:t>혜택 안내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9" y="884595"/>
            <a:ext cx="161671" cy="161671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02282" y="1575942"/>
            <a:ext cx="1339788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상단 등급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혜택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93203"/>
              </p:ext>
            </p:extLst>
          </p:nvPr>
        </p:nvGraphicFramePr>
        <p:xfrm>
          <a:off x="1402282" y="3131169"/>
          <a:ext cx="7772942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포인트 이용 안내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1403472" y="2873399"/>
            <a:ext cx="1173076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포인트 이용 안내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322258" y="2864600"/>
            <a:ext cx="841399" cy="207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b="1" dirty="0">
                <a:latin typeface="+mn-ea"/>
              </a:rPr>
              <a:t>템플릿 추가</a:t>
            </a:r>
          </a:p>
        </p:txBody>
      </p:sp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10369"/>
              </p:ext>
            </p:extLst>
          </p:nvPr>
        </p:nvGraphicFramePr>
        <p:xfrm>
          <a:off x="2627791" y="3210737"/>
          <a:ext cx="6404264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8" name="직사각형 107"/>
          <p:cNvSpPr/>
          <p:nvPr/>
        </p:nvSpPr>
        <p:spPr>
          <a:xfrm>
            <a:off x="3692905" y="3271289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87920" y="3635057"/>
            <a:ext cx="5288400" cy="910411"/>
            <a:chOff x="2635046" y="1795631"/>
            <a:chExt cx="5288400" cy="910411"/>
          </a:xfrm>
        </p:grpSpPr>
        <p:sp>
          <p:nvSpPr>
            <p:cNvPr id="110" name="직사각형 109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1428514" y="1242977"/>
            <a:ext cx="7772400" cy="250516"/>
            <a:chOff x="1428514" y="1242977"/>
            <a:chExt cx="7772400" cy="250516"/>
          </a:xfrm>
        </p:grpSpPr>
        <p:grpSp>
          <p:nvGrpSpPr>
            <p:cNvPr id="79" name="그룹 78"/>
            <p:cNvGrpSpPr/>
            <p:nvPr/>
          </p:nvGrpSpPr>
          <p:grpSpPr>
            <a:xfrm>
              <a:off x="1459024" y="1242977"/>
              <a:ext cx="4604366" cy="250516"/>
              <a:chOff x="1459024" y="1082896"/>
              <a:chExt cx="4604366" cy="250516"/>
            </a:xfrm>
          </p:grpSpPr>
          <p:sp>
            <p:nvSpPr>
              <p:cNvPr id="81" name="양쪽 모서리가 둥근 사각형 80"/>
              <p:cNvSpPr/>
              <p:nvPr/>
            </p:nvSpPr>
            <p:spPr>
              <a:xfrm>
                <a:off x="1459024" y="1082896"/>
                <a:ext cx="1152128" cy="250516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한국어</a:t>
                </a:r>
              </a:p>
            </p:txBody>
          </p:sp>
          <p:sp>
            <p:nvSpPr>
              <p:cNvPr id="83" name="양쪽 모서리가 둥근 사각형 82"/>
              <p:cNvSpPr/>
              <p:nvPr/>
            </p:nvSpPr>
            <p:spPr>
              <a:xfrm>
                <a:off x="261115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영어</a:t>
                </a:r>
              </a:p>
            </p:txBody>
          </p:sp>
          <p:sp>
            <p:nvSpPr>
              <p:cNvPr id="84" name="양쪽 모서리가 둥근 사각형 83"/>
              <p:cNvSpPr/>
              <p:nvPr/>
            </p:nvSpPr>
            <p:spPr>
              <a:xfrm>
                <a:off x="3763280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일본어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6" name="양쪽 모서리가 둥근 사각형 85"/>
              <p:cNvSpPr/>
              <p:nvPr/>
            </p:nvSpPr>
            <p:spPr>
              <a:xfrm>
                <a:off x="491126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중국어</a:t>
                </a:r>
              </a:p>
            </p:txBody>
          </p:sp>
        </p:grpSp>
        <p:cxnSp>
          <p:nvCxnSpPr>
            <p:cNvPr id="80" name="직선 연결선 79"/>
            <p:cNvCxnSpPr/>
            <p:nvPr/>
          </p:nvCxnSpPr>
          <p:spPr>
            <a:xfrm>
              <a:off x="1428514" y="1493493"/>
              <a:ext cx="77724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91" name="표 90"/>
          <p:cNvGraphicFramePr>
            <a:graphicFrameLocks noGrp="1"/>
          </p:cNvGraphicFramePr>
          <p:nvPr/>
        </p:nvGraphicFramePr>
        <p:xfrm>
          <a:off x="1428514" y="1869027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4" name="그룹 103"/>
          <p:cNvGrpSpPr/>
          <p:nvPr/>
        </p:nvGrpSpPr>
        <p:grpSpPr>
          <a:xfrm>
            <a:off x="2614889" y="1933981"/>
            <a:ext cx="4639674" cy="207786"/>
            <a:chOff x="2802385" y="2783191"/>
            <a:chExt cx="4639674" cy="207786"/>
          </a:xfrm>
        </p:grpSpPr>
        <p:sp>
          <p:nvSpPr>
            <p:cNvPr id="106" name="직사각형 105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614889" y="2243705"/>
            <a:ext cx="4639674" cy="207786"/>
            <a:chOff x="2802385" y="2783191"/>
            <a:chExt cx="4639674" cy="207786"/>
          </a:xfrm>
        </p:grpSpPr>
        <p:sp>
          <p:nvSpPr>
            <p:cNvPr id="128" name="직사각형 127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멤버십 소개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클럽 안내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32" name="자유형 131"/>
          <p:cNvSpPr/>
          <p:nvPr/>
        </p:nvSpPr>
        <p:spPr>
          <a:xfrm>
            <a:off x="1455243" y="2640992"/>
            <a:ext cx="7772400" cy="87235"/>
          </a:xfrm>
          <a:custGeom>
            <a:avLst/>
            <a:gdLst>
              <a:gd name="connsiteX0" fmla="*/ 0 w 7305675"/>
              <a:gd name="connsiteY0" fmla="*/ 219269 h 219286"/>
              <a:gd name="connsiteX1" fmla="*/ 438150 w 7305675"/>
              <a:gd name="connsiteY1" fmla="*/ 181169 h 219286"/>
              <a:gd name="connsiteX2" fmla="*/ 2505075 w 7305675"/>
              <a:gd name="connsiteY2" fmla="*/ 194 h 219286"/>
              <a:gd name="connsiteX3" fmla="*/ 5229225 w 7305675"/>
              <a:gd name="connsiteY3" fmla="*/ 219269 h 219286"/>
              <a:gd name="connsiteX4" fmla="*/ 7305675 w 7305675"/>
              <a:gd name="connsiteY4" fmla="*/ 9719 h 21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5675" h="219286">
                <a:moveTo>
                  <a:pt x="0" y="219269"/>
                </a:moveTo>
                <a:lnTo>
                  <a:pt x="438150" y="181169"/>
                </a:lnTo>
                <a:cubicBezTo>
                  <a:pt x="855662" y="144657"/>
                  <a:pt x="1706563" y="-6156"/>
                  <a:pt x="2505075" y="194"/>
                </a:cubicBezTo>
                <a:cubicBezTo>
                  <a:pt x="3303587" y="6544"/>
                  <a:pt x="4429125" y="217682"/>
                  <a:pt x="5229225" y="219269"/>
                </a:cubicBezTo>
                <a:cubicBezTo>
                  <a:pt x="6029325" y="220856"/>
                  <a:pt x="6667500" y="115287"/>
                  <a:pt x="7305675" y="9719"/>
                </a:cubicBezTo>
              </a:path>
            </a:pathLst>
          </a:cu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1648"/>
              </p:ext>
            </p:extLst>
          </p:nvPr>
        </p:nvGraphicFramePr>
        <p:xfrm>
          <a:off x="1403472" y="4797416"/>
          <a:ext cx="7772942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포인트 이용 안내 </a:t>
                      </a: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표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87172"/>
              </p:ext>
            </p:extLst>
          </p:nvPr>
        </p:nvGraphicFramePr>
        <p:xfrm>
          <a:off x="2628981" y="4876984"/>
          <a:ext cx="6404264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직사각형 134"/>
          <p:cNvSpPr/>
          <p:nvPr/>
        </p:nvSpPr>
        <p:spPr>
          <a:xfrm>
            <a:off x="3694095" y="4937536"/>
            <a:ext cx="319521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3689110" y="5301304"/>
            <a:ext cx="5288400" cy="910411"/>
            <a:chOff x="2635046" y="1795631"/>
            <a:chExt cx="5288400" cy="910411"/>
          </a:xfrm>
        </p:grpSpPr>
        <p:sp>
          <p:nvSpPr>
            <p:cNvPr id="137" name="직사각형 136"/>
            <p:cNvSpPr/>
            <p:nvPr/>
          </p:nvSpPr>
          <p:spPr>
            <a:xfrm>
              <a:off x="2639795" y="1795631"/>
              <a:ext cx="5283651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2635046" y="2117569"/>
              <a:ext cx="52875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9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0" name="TextBox 139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689798" y="2148868"/>
              <a:ext cx="5089632" cy="551204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endParaRPr kumimoji="1" lang="en-US" altLang="ko-KR" sz="800" kern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sp>
        <p:nvSpPr>
          <p:cNvPr id="150" name="직사각형 149"/>
          <p:cNvSpPr/>
          <p:nvPr/>
        </p:nvSpPr>
        <p:spPr>
          <a:xfrm>
            <a:off x="1677096" y="5748343"/>
            <a:ext cx="474947" cy="2077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삭제</a:t>
            </a:r>
          </a:p>
        </p:txBody>
      </p:sp>
      <p:sp>
        <p:nvSpPr>
          <p:cNvPr id="151" name="타원 150"/>
          <p:cNvSpPr/>
          <p:nvPr/>
        </p:nvSpPr>
        <p:spPr>
          <a:xfrm>
            <a:off x="1237033" y="471641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152" name="직사각형 151"/>
          <p:cNvSpPr/>
          <p:nvPr/>
        </p:nvSpPr>
        <p:spPr>
          <a:xfrm>
            <a:off x="1296327" y="4726911"/>
            <a:ext cx="7904151" cy="166925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/>
          <p:cNvSpPr>
            <a:spLocks noChangeAspect="1"/>
          </p:cNvSpPr>
          <p:nvPr/>
        </p:nvSpPr>
        <p:spPr>
          <a:xfrm>
            <a:off x="8923232" y="2819440"/>
            <a:ext cx="324000" cy="324000"/>
          </a:xfrm>
          <a:prstGeom prst="ellipse">
            <a:avLst/>
          </a:prstGeom>
          <a:solidFill>
            <a:srgbClr val="0070C0">
              <a:alpha val="80000"/>
            </a:srgbClr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defTabSz="914400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click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꺾인 연결선 7"/>
          <p:cNvCxnSpPr>
            <a:stCxn id="153" idx="6"/>
            <a:endCxn id="152" idx="3"/>
          </p:cNvCxnSpPr>
          <p:nvPr/>
        </p:nvCxnSpPr>
        <p:spPr>
          <a:xfrm flipH="1">
            <a:off x="9200478" y="2981440"/>
            <a:ext cx="46754" cy="2580100"/>
          </a:xfrm>
          <a:prstGeom prst="bentConnector3">
            <a:avLst>
              <a:gd name="adj1" fmla="val -48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8163"/>
              </p:ext>
            </p:extLst>
          </p:nvPr>
        </p:nvGraphicFramePr>
        <p:xfrm>
          <a:off x="191344" y="656693"/>
          <a:ext cx="11809316" cy="3245815"/>
        </p:xfrm>
        <a:graphic>
          <a:graphicData uri="http://schemas.openxmlformats.org/drawingml/2006/table">
            <a:tbl>
              <a:tblPr/>
              <a:tblGrid>
                <a:gridCol w="1319378">
                  <a:extLst>
                    <a:ext uri="{9D8B030D-6E8A-4147-A177-3AD203B41FA5}">
                      <a16:colId xmlns:a16="http://schemas.microsoft.com/office/drawing/2014/main" val="998837784"/>
                    </a:ext>
                  </a:extLst>
                </a:gridCol>
                <a:gridCol w="5377366">
                  <a:extLst>
                    <a:ext uri="{9D8B030D-6E8A-4147-A177-3AD203B41FA5}">
                      <a16:colId xmlns:a16="http://schemas.microsoft.com/office/drawing/2014/main" val="3765964408"/>
                    </a:ext>
                  </a:extLst>
                </a:gridCol>
                <a:gridCol w="1314147">
                  <a:extLst>
                    <a:ext uri="{9D8B030D-6E8A-4147-A177-3AD203B41FA5}">
                      <a16:colId xmlns:a16="http://schemas.microsoft.com/office/drawing/2014/main" val="3097251128"/>
                    </a:ext>
                  </a:extLst>
                </a:gridCol>
                <a:gridCol w="1314147">
                  <a:extLst>
                    <a:ext uri="{9D8B030D-6E8A-4147-A177-3AD203B41FA5}">
                      <a16:colId xmlns:a16="http://schemas.microsoft.com/office/drawing/2014/main" val="4037642117"/>
                    </a:ext>
                  </a:extLst>
                </a:gridCol>
                <a:gridCol w="1242139">
                  <a:extLst>
                    <a:ext uri="{9D8B030D-6E8A-4147-A177-3AD203B41FA5}">
                      <a16:colId xmlns:a16="http://schemas.microsoft.com/office/drawing/2014/main" val="3287413036"/>
                    </a:ext>
                  </a:extLst>
                </a:gridCol>
                <a:gridCol w="1242139">
                  <a:extLst>
                    <a:ext uri="{9D8B030D-6E8A-4147-A177-3AD203B41FA5}">
                      <a16:colId xmlns:a16="http://schemas.microsoft.com/office/drawing/2014/main" val="2750267486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개정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시행일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98871"/>
                  </a:ext>
                </a:extLst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2020.07.27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UBIVELOX Mobile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99514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 스마트오더 관련 항목 삭제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2020.07.31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UBIVELOX Mobile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45609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관리 화면 추가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앱버전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2020.08.05</a:t>
                      </a: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UBIVELOX Mobile</a:t>
                      </a: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65407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77795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07210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187648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684775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356778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63035"/>
                  </a:ext>
                </a:extLst>
              </a:tr>
              <a:tr h="261938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605603"/>
                  </a:ext>
                </a:extLst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4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40000"/>
                        </a:spcBef>
                        <a:buFont typeface="Wingdings" panose="05000000000000000000" pitchFamily="2" charset="2"/>
                        <a:defRPr kumimoji="1" sz="10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4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40000"/>
                        </a:spcBef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40000"/>
                        </a:spcBef>
                        <a:spcAft>
                          <a:spcPct val="0"/>
                        </a:spcAft>
                        <a:defRPr kumimoji="1" sz="9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" marR="18000" marT="10800" marB="1080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93859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57164"/>
              </p:ext>
            </p:extLst>
          </p:nvPr>
        </p:nvGraphicFramePr>
        <p:xfrm>
          <a:off x="9552384" y="0"/>
          <a:ext cx="2635809" cy="369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멤버십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클럽 안내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상단 클럽 소개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PC/MO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용 이미지 업로드 기능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추천 이미지 사이즈에 대한 가이드만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시 기능적으로 사이즈 제한두지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내용이 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초기화하시겠습니까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?”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전체 내용 초기화되어 저장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버튼 선택 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 미입력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는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모든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정보 정상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멤버십 관리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클럽 안내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39" y="884595"/>
            <a:ext cx="161671" cy="161671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93" name="타원 92"/>
          <p:cNvSpPr/>
          <p:nvPr/>
        </p:nvSpPr>
        <p:spPr>
          <a:xfrm>
            <a:off x="7913261" y="83650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94" name="타원 93"/>
          <p:cNvSpPr/>
          <p:nvPr/>
        </p:nvSpPr>
        <p:spPr>
          <a:xfrm>
            <a:off x="8595539" y="86136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35</a:t>
            </a:r>
            <a:endParaRPr lang="ko-KR" altLang="en-US" sz="70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4143"/>
              </p:ext>
            </p:extLst>
          </p:nvPr>
        </p:nvGraphicFramePr>
        <p:xfrm>
          <a:off x="1428514" y="1869027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02282" y="1612038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상단 클럽 소개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614889" y="1933981"/>
            <a:ext cx="4639674" cy="207786"/>
            <a:chOff x="2802385" y="2783191"/>
            <a:chExt cx="4639674" cy="207786"/>
          </a:xfrm>
        </p:grpSpPr>
        <p:sp>
          <p:nvSpPr>
            <p:cNvPr id="43" name="직사각형 42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614889" y="2243705"/>
            <a:ext cx="4639674" cy="207786"/>
            <a:chOff x="2802385" y="2783191"/>
            <a:chExt cx="4639674" cy="207786"/>
          </a:xfrm>
        </p:grpSpPr>
        <p:sp>
          <p:nvSpPr>
            <p:cNvPr id="62" name="직사각형 61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65" name="타원 64"/>
          <p:cNvSpPr/>
          <p:nvPr/>
        </p:nvSpPr>
        <p:spPr>
          <a:xfrm>
            <a:off x="1317516" y="164375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pSp>
        <p:nvGrpSpPr>
          <p:cNvPr id="66" name="그룹 65"/>
          <p:cNvGrpSpPr/>
          <p:nvPr/>
        </p:nvGrpSpPr>
        <p:grpSpPr>
          <a:xfrm>
            <a:off x="1428514" y="1242977"/>
            <a:ext cx="7772400" cy="250516"/>
            <a:chOff x="1428514" y="1242977"/>
            <a:chExt cx="7772400" cy="250516"/>
          </a:xfrm>
        </p:grpSpPr>
        <p:grpSp>
          <p:nvGrpSpPr>
            <p:cNvPr id="67" name="그룹 66"/>
            <p:cNvGrpSpPr/>
            <p:nvPr/>
          </p:nvGrpSpPr>
          <p:grpSpPr>
            <a:xfrm>
              <a:off x="1459024" y="1242977"/>
              <a:ext cx="4604366" cy="250516"/>
              <a:chOff x="1459024" y="1082896"/>
              <a:chExt cx="4604366" cy="250516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1459024" y="1082896"/>
                <a:ext cx="1152128" cy="250516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한국어</a:t>
                </a:r>
              </a:p>
            </p:txBody>
          </p:sp>
          <p:sp>
            <p:nvSpPr>
              <p:cNvPr id="70" name="양쪽 모서리가 둥근 사각형 69"/>
              <p:cNvSpPr/>
              <p:nvPr/>
            </p:nvSpPr>
            <p:spPr>
              <a:xfrm>
                <a:off x="261115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영어</a:t>
                </a:r>
              </a:p>
            </p:txBody>
          </p:sp>
          <p:sp>
            <p:nvSpPr>
              <p:cNvPr id="71" name="양쪽 모서리가 둥근 사각형 70"/>
              <p:cNvSpPr/>
              <p:nvPr/>
            </p:nvSpPr>
            <p:spPr>
              <a:xfrm>
                <a:off x="3763280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일본어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양쪽 모서리가 둥근 사각형 71"/>
              <p:cNvSpPr/>
              <p:nvPr/>
            </p:nvSpPr>
            <p:spPr>
              <a:xfrm>
                <a:off x="491126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중국어</a:t>
                </a:r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428514" y="1493493"/>
              <a:ext cx="77724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72064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멤버십 소개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혜택 안내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클럽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안내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06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27959"/>
              </p:ext>
            </p:extLst>
          </p:nvPr>
        </p:nvGraphicFramePr>
        <p:xfrm>
          <a:off x="9552384" y="0"/>
          <a:ext cx="2635809" cy="3768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배너명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배너명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썸네일 이미지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배너 등록일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신규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목록 하단에 신규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삭제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체크박스 선택 후 버튼 선택 시 해당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항목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체크박스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미선택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상태에서 버튼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삭제할 항목을 선택해주세요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2191622"/>
            <a:ext cx="1325362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배너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47470"/>
              </p:ext>
            </p:extLst>
          </p:nvPr>
        </p:nvGraphicFramePr>
        <p:xfrm>
          <a:off x="1426749" y="2470328"/>
          <a:ext cx="7877604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2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배너명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신세계 상품권</a:t>
                      </a:r>
                      <a:r>
                        <a:rPr lang="ko-KR" altLang="en-US" sz="800" b="0" i="0" baseline="0" dirty="0">
                          <a:latin typeface="+mn-ea"/>
                          <a:ea typeface="+mn-ea"/>
                        </a:rPr>
                        <a:t> 가이드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노브랜드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상품 소개 페이지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신세계 상품권</a:t>
                      </a:r>
                      <a:r>
                        <a:rPr lang="ko-KR" altLang="en-US" sz="800" b="0" i="0" baseline="0" dirty="0">
                          <a:latin typeface="+mn-ea"/>
                          <a:ea typeface="+mn-ea"/>
                        </a:rPr>
                        <a:t> 가이드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노브랜드</a:t>
                      </a: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상품 소개 페이지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신세계 상품권</a:t>
                      </a:r>
                      <a:r>
                        <a:rPr lang="ko-KR" altLang="en-US" sz="800" b="0" i="0" baseline="0" dirty="0">
                          <a:latin typeface="+mn-ea"/>
                          <a:ea typeface="+mn-ea"/>
                        </a:rPr>
                        <a:t> 가이드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컨텐츠 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배너 관리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18" y="894120"/>
            <a:ext cx="161671" cy="161671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2985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478089" y="2845113"/>
            <a:ext cx="366665" cy="1516849"/>
            <a:chOff x="2488975" y="2845113"/>
            <a:chExt cx="366665" cy="1516849"/>
          </a:xfrm>
        </p:grpSpPr>
        <p:grpSp>
          <p:nvGrpSpPr>
            <p:cNvPr id="67" name="그룹 66"/>
            <p:cNvGrpSpPr/>
            <p:nvPr/>
          </p:nvGrpSpPr>
          <p:grpSpPr>
            <a:xfrm>
              <a:off x="2488975" y="2845113"/>
              <a:ext cx="366665" cy="214320"/>
              <a:chOff x="4489287" y="3645026"/>
              <a:chExt cx="2037978" cy="1224134"/>
            </a:xfrm>
          </p:grpSpPr>
          <p:sp>
            <p:nvSpPr>
              <p:cNvPr id="68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70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488975" y="3170745"/>
              <a:ext cx="366665" cy="214320"/>
              <a:chOff x="4489287" y="3645026"/>
              <a:chExt cx="2037978" cy="1224134"/>
            </a:xfrm>
          </p:grpSpPr>
          <p:sp>
            <p:nvSpPr>
              <p:cNvPr id="84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5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6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488975" y="4147642"/>
              <a:ext cx="366665" cy="214320"/>
              <a:chOff x="4489287" y="3645026"/>
              <a:chExt cx="2037978" cy="1224134"/>
            </a:xfrm>
          </p:grpSpPr>
          <p:sp>
            <p:nvSpPr>
              <p:cNvPr id="88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9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0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2488975" y="3822009"/>
              <a:ext cx="366665" cy="214320"/>
              <a:chOff x="4489287" y="3645026"/>
              <a:chExt cx="2037978" cy="1224134"/>
            </a:xfrm>
          </p:grpSpPr>
          <p:sp>
            <p:nvSpPr>
              <p:cNvPr id="92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7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8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2488975" y="3496377"/>
              <a:ext cx="366665" cy="214320"/>
              <a:chOff x="4489287" y="3645026"/>
              <a:chExt cx="2037978" cy="1224134"/>
            </a:xfrm>
          </p:grpSpPr>
          <p:sp>
            <p:nvSpPr>
              <p:cNvPr id="102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3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4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81048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7" name="그룹 56"/>
          <p:cNvGrpSpPr/>
          <p:nvPr/>
        </p:nvGrpSpPr>
        <p:grpSpPr>
          <a:xfrm>
            <a:off x="1530196" y="2581254"/>
            <a:ext cx="108000" cy="1738015"/>
            <a:chOff x="1562854" y="2581254"/>
            <a:chExt cx="108000" cy="1738015"/>
          </a:xfrm>
        </p:grpSpPr>
        <p:sp>
          <p:nvSpPr>
            <p:cNvPr id="60" name="직사각형 59"/>
            <p:cNvSpPr/>
            <p:nvPr/>
          </p:nvSpPr>
          <p:spPr>
            <a:xfrm>
              <a:off x="1562854" y="258125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562854" y="290725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62854" y="323326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562854" y="355926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562854" y="388526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562854" y="421126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7114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배너명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06743" y="134076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2600266" y="1665858"/>
            <a:ext cx="2304977" cy="216024"/>
            <a:chOff x="1276092" y="2295108"/>
            <a:chExt cx="2304977" cy="216024"/>
          </a:xfrm>
        </p:grpSpPr>
        <p:grpSp>
          <p:nvGrpSpPr>
            <p:cNvPr id="120" name="그룹 119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4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1" name="직사각형 120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sp>
        <p:nvSpPr>
          <p:cNvPr id="79" name="타원 78"/>
          <p:cNvSpPr/>
          <p:nvPr/>
        </p:nvSpPr>
        <p:spPr>
          <a:xfrm>
            <a:off x="1287992" y="13894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80" name="타원 79"/>
          <p:cNvSpPr/>
          <p:nvPr/>
        </p:nvSpPr>
        <p:spPr>
          <a:xfrm>
            <a:off x="1287992" y="22588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81" name="타원 80"/>
          <p:cNvSpPr/>
          <p:nvPr/>
        </p:nvSpPr>
        <p:spPr>
          <a:xfrm>
            <a:off x="7286489" y="83611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93" name="타원 92"/>
          <p:cNvSpPr/>
          <p:nvPr/>
        </p:nvSpPr>
        <p:spPr>
          <a:xfrm>
            <a:off x="7952150" y="8484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66025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21155"/>
              </p:ext>
            </p:extLst>
          </p:nvPr>
        </p:nvGraphicFramePr>
        <p:xfrm>
          <a:off x="9552384" y="0"/>
          <a:ext cx="2635809" cy="279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배너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배너 상세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배너명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글자 제한 두지 않음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PC/MO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용 이미지 업로드 기능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이미지 사이즈 협의 필요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[URL]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화면 이동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형식으로만 입력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배너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0680"/>
              </p:ext>
            </p:extLst>
          </p:nvPr>
        </p:nvGraphicFramePr>
        <p:xfrm>
          <a:off x="1428514" y="1052736"/>
          <a:ext cx="7740477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배너명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입력하신 배너명은 화면에 노출되지 않습니다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2614042" y="2077310"/>
            <a:ext cx="3888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14042" y="1105994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614042" y="1414346"/>
            <a:ext cx="4639674" cy="207786"/>
            <a:chOff x="2802385" y="2783191"/>
            <a:chExt cx="4639674" cy="207786"/>
          </a:xfrm>
        </p:grpSpPr>
        <p:sp>
          <p:nvSpPr>
            <p:cNvPr id="66" name="직사각형 65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614042" y="1747587"/>
            <a:ext cx="4639674" cy="207786"/>
            <a:chOff x="2802385" y="2783191"/>
            <a:chExt cx="4639674" cy="207786"/>
          </a:xfrm>
        </p:grpSpPr>
        <p:sp>
          <p:nvSpPr>
            <p:cNvPr id="91" name="직사각형 90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2629655" y="241229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 ▼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1278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1298184" y="113300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34" name="타원 33"/>
          <p:cNvSpPr/>
          <p:nvPr/>
        </p:nvSpPr>
        <p:spPr>
          <a:xfrm>
            <a:off x="1298184" y="162213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35" name="타원 34"/>
          <p:cNvSpPr/>
          <p:nvPr/>
        </p:nvSpPr>
        <p:spPr>
          <a:xfrm>
            <a:off x="1298184" y="211648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36" name="타원 35"/>
          <p:cNvSpPr/>
          <p:nvPr/>
        </p:nvSpPr>
        <p:spPr>
          <a:xfrm>
            <a:off x="1298184" y="243004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8002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02719"/>
              </p:ext>
            </p:extLst>
          </p:nvPr>
        </p:nvGraphicFramePr>
        <p:xfrm>
          <a:off x="9552384" y="0"/>
          <a:ext cx="2635809" cy="184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배너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배너 상세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배너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배너명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URL,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배너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98942"/>
              </p:ext>
            </p:extLst>
          </p:nvPr>
        </p:nvGraphicFramePr>
        <p:xfrm>
          <a:off x="1428514" y="1052736"/>
          <a:ext cx="7782376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배너명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Mobile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b="1" u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2614042" y="2077310"/>
            <a:ext cx="3888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https://shinsg.co.kr/XXXX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14042" y="1105994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신세계 상품권 가이드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614042" y="1414346"/>
            <a:ext cx="4639674" cy="207786"/>
            <a:chOff x="2802385" y="2783191"/>
            <a:chExt cx="4639674" cy="207786"/>
          </a:xfrm>
        </p:grpSpPr>
        <p:sp>
          <p:nvSpPr>
            <p:cNvPr id="66" name="직사각형 65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Image.jpg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614042" y="1747587"/>
            <a:ext cx="4639674" cy="207786"/>
            <a:chOff x="2802385" y="2783191"/>
            <a:chExt cx="4639674" cy="207786"/>
          </a:xfrm>
        </p:grpSpPr>
        <p:sp>
          <p:nvSpPr>
            <p:cNvPr id="91" name="직사각형 90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Image.jpg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629655" y="241229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노출               ▼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7378869" y="1422440"/>
            <a:ext cx="366665" cy="214320"/>
            <a:chOff x="4489287" y="3645026"/>
            <a:chExt cx="2037978" cy="1224134"/>
          </a:xfrm>
        </p:grpSpPr>
        <p:sp>
          <p:nvSpPr>
            <p:cNvPr id="3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39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40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378869" y="1759106"/>
            <a:ext cx="366665" cy="214320"/>
            <a:chOff x="4489287" y="3645026"/>
            <a:chExt cx="2037978" cy="1224134"/>
          </a:xfrm>
        </p:grpSpPr>
        <p:sp>
          <p:nvSpPr>
            <p:cNvPr id="42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43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44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39942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왼쪽 중괄호 44"/>
          <p:cNvSpPr/>
          <p:nvPr/>
        </p:nvSpPr>
        <p:spPr>
          <a:xfrm>
            <a:off x="1365692" y="802804"/>
            <a:ext cx="67629" cy="2210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230192" y="184482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05153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88692"/>
              </p:ext>
            </p:extLst>
          </p:nvPr>
        </p:nvGraphicFramePr>
        <p:xfrm>
          <a:off x="9552384" y="0"/>
          <a:ext cx="2635809" cy="345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유형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참여형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룰렛형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스탬프형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기간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관련 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유형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관련 브랜드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설정된 브랜드가 없는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‘-’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로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 관리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이벤트 메뉴 게시 관리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 관리에서 등록된 정보가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Front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메뉴에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2191622"/>
            <a:ext cx="1400702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이벤트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90336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06743" y="165374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sp>
        <p:nvSpPr>
          <p:cNvPr id="115" name="물결 114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123"/>
              </p:ext>
            </p:extLst>
          </p:nvPr>
        </p:nvGraphicFramePr>
        <p:xfrm>
          <a:off x="1426749" y="2470328"/>
          <a:ext cx="7877606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0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0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7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이벤트명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이벤트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관련 브랜드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스타벅스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룰렛형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릴레이 스탬프 이벤트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보노보노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스탬프형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참여형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룰렛형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컨텐츠 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7855" y="836116"/>
            <a:ext cx="993540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이벤트 관리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29" y="894120"/>
            <a:ext cx="161671" cy="161671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2179104" y="2845113"/>
            <a:ext cx="366665" cy="214320"/>
            <a:chOff x="4489287" y="3645026"/>
            <a:chExt cx="2037978" cy="1224134"/>
          </a:xfrm>
        </p:grpSpPr>
        <p:sp>
          <p:nvSpPr>
            <p:cNvPr id="6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70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2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179104" y="3170745"/>
            <a:ext cx="366665" cy="214320"/>
            <a:chOff x="4489287" y="3645026"/>
            <a:chExt cx="2037978" cy="1224134"/>
          </a:xfrm>
        </p:grpSpPr>
        <p:sp>
          <p:nvSpPr>
            <p:cNvPr id="84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5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6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2179104" y="4147642"/>
            <a:ext cx="366665" cy="214320"/>
            <a:chOff x="4489287" y="3645026"/>
            <a:chExt cx="2037978" cy="1224134"/>
          </a:xfrm>
        </p:grpSpPr>
        <p:sp>
          <p:nvSpPr>
            <p:cNvPr id="8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179104" y="3822009"/>
            <a:ext cx="366665" cy="214320"/>
            <a:chOff x="4489287" y="3645026"/>
            <a:chExt cx="2037978" cy="1224134"/>
          </a:xfrm>
        </p:grpSpPr>
        <p:sp>
          <p:nvSpPr>
            <p:cNvPr id="92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7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8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79104" y="3496377"/>
            <a:ext cx="366665" cy="214320"/>
            <a:chOff x="4489287" y="3645026"/>
            <a:chExt cx="2037978" cy="1224134"/>
          </a:xfrm>
        </p:grpSpPr>
        <p:sp>
          <p:nvSpPr>
            <p:cNvPr id="102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103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104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2799549" y="2194608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>
                <a:latin typeface="+mn-ea"/>
              </a:rPr>
              <a:t>게시 관리</a:t>
            </a:r>
            <a:endParaRPr lang="ko-KR" altLang="en-US" sz="800" dirty="0">
              <a:latin typeface="+mn-ea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19998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506276" y="1340769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541094" y="1340768"/>
            <a:ext cx="630000" cy="8165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참여형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룰렛형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스탬프형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519310" y="2581254"/>
            <a:ext cx="108000" cy="1738015"/>
            <a:chOff x="1562854" y="2581254"/>
            <a:chExt cx="108000" cy="1738015"/>
          </a:xfrm>
        </p:grpSpPr>
        <p:sp>
          <p:nvSpPr>
            <p:cNvPr id="72" name="직사각형 71"/>
            <p:cNvSpPr/>
            <p:nvPr/>
          </p:nvSpPr>
          <p:spPr>
            <a:xfrm>
              <a:off x="1562854" y="258125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1562854" y="290725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562854" y="323326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562854" y="355926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562854" y="388526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562854" y="421126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06" name="모서리가 둥근 직사각형 105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72985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2600266" y="1665858"/>
            <a:ext cx="2304977" cy="216024"/>
            <a:chOff x="1276092" y="2295108"/>
            <a:chExt cx="2304977" cy="216024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6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직사각형 122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sp>
        <p:nvSpPr>
          <p:cNvPr id="75" name="타원 74"/>
          <p:cNvSpPr/>
          <p:nvPr/>
        </p:nvSpPr>
        <p:spPr>
          <a:xfrm>
            <a:off x="1298184" y="139479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76" name="타원 75"/>
          <p:cNvSpPr/>
          <p:nvPr/>
        </p:nvSpPr>
        <p:spPr>
          <a:xfrm>
            <a:off x="1298184" y="22588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95" name="타원 94"/>
          <p:cNvSpPr/>
          <p:nvPr/>
        </p:nvSpPr>
        <p:spPr>
          <a:xfrm>
            <a:off x="2711624" y="220486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98449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9552384" y="0"/>
          <a:ext cx="2635809" cy="274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이벤트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이벤트 상세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  <a:sym typeface="Wingdings" panose="05000000000000000000" pitchFamily="2" charset="2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1160840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이벤트 정보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1428514" y="1445279"/>
          <a:ext cx="7740477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이벤트명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입력하는 이벤트명으로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화면에 노출됩니다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000 x 000, 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관련 브랜드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498537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2614042" y="1806889"/>
            <a:ext cx="4639674" cy="207786"/>
            <a:chOff x="2802385" y="2783191"/>
            <a:chExt cx="4639674" cy="207786"/>
          </a:xfrm>
        </p:grpSpPr>
        <p:sp>
          <p:nvSpPr>
            <p:cNvPr id="66" name="직사각형 65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08389" y="2161442"/>
            <a:ext cx="4440062" cy="216000"/>
            <a:chOff x="3719736" y="4234346"/>
            <a:chExt cx="4440062" cy="216000"/>
          </a:xfrm>
        </p:grpSpPr>
        <p:sp>
          <p:nvSpPr>
            <p:cNvPr id="39" name="TextBox 38"/>
            <p:cNvSpPr txBox="1"/>
            <p:nvPr/>
          </p:nvSpPr>
          <p:spPr>
            <a:xfrm>
              <a:off x="5822812" y="4259678"/>
              <a:ext cx="233910" cy="16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+mn-ea"/>
                  <a:ea typeface="+mn-ea"/>
                </a:rPr>
                <a:t>~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719736" y="4234346"/>
              <a:ext cx="2092047" cy="216000"/>
              <a:chOff x="3912159" y="3675166"/>
              <a:chExt cx="2092047" cy="21600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853020" y="36751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▼</a:t>
                </a: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464206" y="36751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▼</a:t>
                </a: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3912159" y="3675166"/>
                <a:ext cx="869675" cy="216000"/>
                <a:chOff x="3912159" y="3675166"/>
                <a:chExt cx="869675" cy="21600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3912159" y="3675166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5" cstate="email"/>
                <a:srcRect/>
                <a:stretch>
                  <a:fillRect/>
                </a:stretch>
              </p:blipFill>
              <p:spPr bwMode="auto">
                <a:xfrm>
                  <a:off x="4596888" y="3705284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1" name="그룹 40"/>
            <p:cNvGrpSpPr/>
            <p:nvPr/>
          </p:nvGrpSpPr>
          <p:grpSpPr>
            <a:xfrm>
              <a:off x="6067751" y="4234346"/>
              <a:ext cx="2092047" cy="216000"/>
              <a:chOff x="3912159" y="3675166"/>
              <a:chExt cx="2092047" cy="21600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853020" y="36751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▼</a:t>
                </a: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464206" y="36751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▼</a:t>
                </a:r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>
                <a:off x="3912159" y="3675166"/>
                <a:ext cx="869675" cy="216000"/>
                <a:chOff x="3912159" y="3675166"/>
                <a:chExt cx="869675" cy="216000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3912159" y="3675166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6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5" cstate="email"/>
                <a:srcRect/>
                <a:stretch>
                  <a:fillRect/>
                </a:stretch>
              </p:blipFill>
              <p:spPr bwMode="auto">
                <a:xfrm>
                  <a:off x="4596888" y="3705284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55" name="TextBox 54"/>
          <p:cNvSpPr txBox="1"/>
          <p:nvPr/>
        </p:nvSpPr>
        <p:spPr>
          <a:xfrm>
            <a:off x="1414760" y="3236889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이벤트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440992" y="3521328"/>
          <a:ext cx="7740477" cy="22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유형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 </a:t>
                      </a: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참여형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○ </a:t>
                      </a: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스탬프형</a:t>
                      </a: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○ </a:t>
                      </a:r>
                      <a:r>
                        <a:rPr lang="ko-KR" altLang="en-US" sz="800" b="0" u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룰렛형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이벤트 이미지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1280 x 1280, 300kb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2614042" y="3903832"/>
            <a:ext cx="4639674" cy="207786"/>
            <a:chOff x="2802385" y="2783191"/>
            <a:chExt cx="4639674" cy="207786"/>
          </a:xfrm>
        </p:grpSpPr>
        <p:sp>
          <p:nvSpPr>
            <p:cNvPr id="60" name="직사각형 59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2637226" y="4247496"/>
          <a:ext cx="6292988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4169771" y="4619962"/>
            <a:ext cx="3061823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80100" y="4314921"/>
            <a:ext cx="2124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80386" y="4603943"/>
            <a:ext cx="491555" cy="227755"/>
            <a:chOff x="3328570" y="1415919"/>
            <a:chExt cx="491555" cy="227755"/>
          </a:xfrm>
        </p:grpSpPr>
        <p:sp>
          <p:nvSpPr>
            <p:cNvPr id="71" name="직사각형 70"/>
            <p:cNvSpPr/>
            <p:nvPr/>
          </p:nvSpPr>
          <p:spPr>
            <a:xfrm>
              <a:off x="3328570" y="147579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430275" y="1415919"/>
              <a:ext cx="389850" cy="227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사용</a:t>
              </a: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2637226" y="5009026"/>
          <a:ext cx="6292988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버튼명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</a:p>
                  </a:txBody>
                  <a:tcPr marL="90000" marR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4169771" y="5381492"/>
            <a:ext cx="3061823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80100" y="5076451"/>
            <a:ext cx="2124000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3680386" y="5365473"/>
            <a:ext cx="491555" cy="227755"/>
            <a:chOff x="3328570" y="1415919"/>
            <a:chExt cx="491555" cy="227755"/>
          </a:xfrm>
        </p:grpSpPr>
        <p:sp>
          <p:nvSpPr>
            <p:cNvPr id="77" name="직사각형 76"/>
            <p:cNvSpPr/>
            <p:nvPr/>
          </p:nvSpPr>
          <p:spPr>
            <a:xfrm>
              <a:off x="3328570" y="147579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30275" y="1415919"/>
              <a:ext cx="389850" cy="2277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800" dirty="0">
                  <a:latin typeface="+mn-ea"/>
                  <a:ea typeface="+mn-ea"/>
                </a:rPr>
                <a:t>사용</a:t>
              </a: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629655" y="2804841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 ▼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617129" y="2468258"/>
            <a:ext cx="1224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브랜드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선택        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428514" y="824496"/>
            <a:ext cx="7772400" cy="250516"/>
            <a:chOff x="1428514" y="1242977"/>
            <a:chExt cx="7772400" cy="250516"/>
          </a:xfrm>
        </p:grpSpPr>
        <p:grpSp>
          <p:nvGrpSpPr>
            <p:cNvPr id="83" name="그룹 82"/>
            <p:cNvGrpSpPr/>
            <p:nvPr/>
          </p:nvGrpSpPr>
          <p:grpSpPr>
            <a:xfrm>
              <a:off x="1459024" y="1242977"/>
              <a:ext cx="4604366" cy="250516"/>
              <a:chOff x="1459024" y="1082896"/>
              <a:chExt cx="4604366" cy="250516"/>
            </a:xfrm>
          </p:grpSpPr>
          <p:sp>
            <p:nvSpPr>
              <p:cNvPr id="85" name="양쪽 모서리가 둥근 사각형 84"/>
              <p:cNvSpPr/>
              <p:nvPr/>
            </p:nvSpPr>
            <p:spPr>
              <a:xfrm>
                <a:off x="1459024" y="1082896"/>
                <a:ext cx="1152128" cy="250516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tx1"/>
                    </a:solidFill>
                    <a:latin typeface="+mn-ea"/>
                  </a:rPr>
                  <a:t>한국어</a:t>
                </a:r>
              </a:p>
            </p:txBody>
          </p:sp>
          <p:sp>
            <p:nvSpPr>
              <p:cNvPr id="87" name="양쪽 모서리가 둥근 사각형 86"/>
              <p:cNvSpPr/>
              <p:nvPr/>
            </p:nvSpPr>
            <p:spPr>
              <a:xfrm>
                <a:off x="261115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영어</a:t>
                </a:r>
              </a:p>
            </p:txBody>
          </p:sp>
          <p:sp>
            <p:nvSpPr>
              <p:cNvPr id="88" name="양쪽 모서리가 둥근 사각형 87"/>
              <p:cNvSpPr/>
              <p:nvPr/>
            </p:nvSpPr>
            <p:spPr>
              <a:xfrm>
                <a:off x="3763280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일본어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9" name="양쪽 모서리가 둥근 사각형 88"/>
              <p:cNvSpPr/>
              <p:nvPr/>
            </p:nvSpPr>
            <p:spPr>
              <a:xfrm>
                <a:off x="4911262" y="1082896"/>
                <a:ext cx="1152128" cy="250516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중국어</a:t>
                </a:r>
              </a:p>
            </p:txBody>
          </p:sp>
        </p:grpSp>
        <p:cxnSp>
          <p:nvCxnSpPr>
            <p:cNvPr id="84" name="직선 연결선 83"/>
            <p:cNvCxnSpPr/>
            <p:nvPr/>
          </p:nvCxnSpPr>
          <p:spPr>
            <a:xfrm>
              <a:off x="1428514" y="1493493"/>
              <a:ext cx="7772400" cy="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90" name="표 89"/>
          <p:cNvGraphicFramePr>
            <a:graphicFrameLocks noGrp="1"/>
          </p:cNvGraphicFramePr>
          <p:nvPr/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1294042" y="756377"/>
            <a:ext cx="8114326" cy="5661355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Front </a:t>
            </a:r>
            <a:r>
              <a:rPr lang="ko-KR" altLang="en-US" sz="2000"/>
              <a:t>구성 이후 상세 작업 예정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60675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표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3465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관리</a:t>
                      </a:r>
                    </a:p>
                  </a:txBody>
                  <a:tcPr marL="180000" marR="108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66433"/>
              </p:ext>
            </p:extLst>
          </p:nvPr>
        </p:nvGraphicFramePr>
        <p:xfrm>
          <a:off x="9552384" y="0"/>
          <a:ext cx="2635809" cy="7424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게시관리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*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Front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메뉴의 컨텐츠 게시 관리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검색어에 부합하는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이벤트 목록에서 노출로 설정된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 목록 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이벤트명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개씩 목록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게시 이벤트 영역으로 이동된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비활성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처리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게시 이벤트 목록에서 삭제 시 재활성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 이벤트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 목록에서 선택 추가된 게시 목록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선택된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컨텐츠가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없을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게시할 이벤트를 선택해주세요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”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문구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이벤트명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게시기간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게시기간 설정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항시 체크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입력 영역 숨김처리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컨텐츠 기간 제한없이 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 기간 입력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입력한 기간동안 노출 설정됨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 선택하여 게시 노출 순서 조정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추가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체크박스 선택된 이벤트를 게시 이벤트 목록에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삭제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체크박스 선택된 이벤트를 게시 이벤트 목록에서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6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순서 조정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게시 이벤트 노출 순서 조정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+1, -1, +10, -10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씩 위치 조정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7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정상 정보 등록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?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입력 정보 게시 관리에 반영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이벤트 목록 화면으로 이동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선택된 이벤트 게시물이 없을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게시할 이벤트를 선택해주세요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“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8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취소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팝업 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2191622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매장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매장명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매장 옵션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    포인트적립         포인트사용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06743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06743" y="163197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541561" y="1631976"/>
            <a:ext cx="630000" cy="521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미노출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01516" y="172654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47601" y="1726546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10079"/>
              </p:ext>
            </p:extLst>
          </p:nvPr>
        </p:nvGraphicFramePr>
        <p:xfrm>
          <a:off x="1426749" y="2470328"/>
          <a:ext cx="7877605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01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이벤트명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이벤트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관련 브랜드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스타벅스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릴레이 스탬프 이벤트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보노보노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2020.05.01~2020.05.31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03024" y="581245"/>
            <a:ext cx="1381466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배너 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배너 관리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29" y="894120"/>
            <a:ext cx="161671" cy="161671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7365382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29853" y="786561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1919536" y="2845113"/>
            <a:ext cx="366665" cy="214320"/>
            <a:chOff x="4489287" y="3645026"/>
            <a:chExt cx="2037978" cy="1224134"/>
          </a:xfrm>
        </p:grpSpPr>
        <p:sp>
          <p:nvSpPr>
            <p:cNvPr id="6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70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2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1919536" y="3170745"/>
            <a:ext cx="366665" cy="214320"/>
            <a:chOff x="4489287" y="3645026"/>
            <a:chExt cx="2037978" cy="1224134"/>
          </a:xfrm>
        </p:grpSpPr>
        <p:sp>
          <p:nvSpPr>
            <p:cNvPr id="84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5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6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1919536" y="4147642"/>
            <a:ext cx="366665" cy="214320"/>
            <a:chOff x="4489287" y="3645026"/>
            <a:chExt cx="2037978" cy="1224134"/>
          </a:xfrm>
        </p:grpSpPr>
        <p:sp>
          <p:nvSpPr>
            <p:cNvPr id="8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89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0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919536" y="3822009"/>
            <a:ext cx="366665" cy="214320"/>
            <a:chOff x="4489287" y="3645026"/>
            <a:chExt cx="2037978" cy="1224134"/>
          </a:xfrm>
        </p:grpSpPr>
        <p:sp>
          <p:nvSpPr>
            <p:cNvPr id="92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7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8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919536" y="3496377"/>
            <a:ext cx="366665" cy="214320"/>
            <a:chOff x="4489287" y="3645026"/>
            <a:chExt cx="2037978" cy="1224134"/>
          </a:xfrm>
        </p:grpSpPr>
        <p:sp>
          <p:nvSpPr>
            <p:cNvPr id="102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103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104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121948" y="93133"/>
            <a:ext cx="9286420" cy="632459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9516" y="2194608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>
                <a:latin typeface="+mn-ea"/>
              </a:rPr>
              <a:t>게시 관리</a:t>
            </a:r>
            <a:endParaRPr lang="ko-KR" altLang="en-US" sz="800" dirty="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1141" y="246324"/>
            <a:ext cx="7955375" cy="60629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곱셈 기호 71"/>
          <p:cNvSpPr/>
          <p:nvPr/>
        </p:nvSpPr>
        <p:spPr>
          <a:xfrm>
            <a:off x="8734434" y="311783"/>
            <a:ext cx="246689" cy="246689"/>
          </a:xfrm>
          <a:prstGeom prst="mathMultiply">
            <a:avLst>
              <a:gd name="adj1" fmla="val 14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774CC57-F596-486D-8BC1-D5C3B8E015DC}"/>
              </a:ext>
            </a:extLst>
          </p:cNvPr>
          <p:cNvSpPr/>
          <p:nvPr/>
        </p:nvSpPr>
        <p:spPr>
          <a:xfrm>
            <a:off x="1213934" y="623343"/>
            <a:ext cx="1144822" cy="232575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이벤트 게시 관리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99487"/>
              </p:ext>
            </p:extLst>
          </p:nvPr>
        </p:nvGraphicFramePr>
        <p:xfrm>
          <a:off x="1254322" y="1034686"/>
          <a:ext cx="7608234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이벤트명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2405584" y="1086490"/>
            <a:ext cx="233411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42986"/>
              </p:ext>
            </p:extLst>
          </p:nvPr>
        </p:nvGraphicFramePr>
        <p:xfrm>
          <a:off x="1254323" y="1745676"/>
          <a:ext cx="2501229" cy="359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No.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이벤트명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릴레이 스탬프 이벤트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릴레이 스탬프 이벤트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87825"/>
              </p:ext>
            </p:extLst>
          </p:nvPr>
        </p:nvGraphicFramePr>
        <p:xfrm>
          <a:off x="4522393" y="1745676"/>
          <a:ext cx="4297630" cy="3610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이벤트명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게시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가정의 달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돌려라 돌려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~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릴레이 스탬프 이벤트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힘내요 대한민국</a:t>
                      </a: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37452"/>
              </p:ext>
            </p:extLst>
          </p:nvPr>
        </p:nvGraphicFramePr>
        <p:xfrm>
          <a:off x="1343472" y="5523994"/>
          <a:ext cx="255517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29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6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6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1192081" y="1458050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이벤트 목록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063552" y="1467342"/>
            <a:ext cx="20521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>
                <a:solidFill>
                  <a:srgbClr val="FF0000"/>
                </a:solidFill>
                <a:latin typeface="+mn-ea"/>
                <a:ea typeface="+mn-ea"/>
              </a:rPr>
              <a:t>이벤트 메뉴에 게시할 상품을 선택해주세요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384564" y="5985890"/>
            <a:ext cx="667082" cy="228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8112224" y="5985890"/>
            <a:ext cx="667082" cy="2285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cxnSp>
        <p:nvCxnSpPr>
          <p:cNvPr id="112" name="직선 연결선 111"/>
          <p:cNvCxnSpPr/>
          <p:nvPr/>
        </p:nvCxnSpPr>
        <p:spPr>
          <a:xfrm>
            <a:off x="1081141" y="939356"/>
            <a:ext cx="795439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1081141" y="5903560"/>
            <a:ext cx="79560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TextBox 113"/>
          <p:cNvSpPr txBox="1"/>
          <p:nvPr/>
        </p:nvSpPr>
        <p:spPr>
          <a:xfrm>
            <a:off x="4479925" y="1458050"/>
            <a:ext cx="967756" cy="223298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 이벤트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3853035" y="3236871"/>
            <a:ext cx="525364" cy="617790"/>
            <a:chOff x="3294145" y="3304580"/>
            <a:chExt cx="525364" cy="617790"/>
          </a:xfrm>
        </p:grpSpPr>
        <p:sp>
          <p:nvSpPr>
            <p:cNvPr id="171" name="직사각형 170"/>
            <p:cNvSpPr/>
            <p:nvPr/>
          </p:nvSpPr>
          <p:spPr>
            <a:xfrm>
              <a:off x="3294145" y="3304580"/>
              <a:ext cx="525364" cy="2439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추가 ▶</a:t>
              </a: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294145" y="3678434"/>
              <a:ext cx="525364" cy="2439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◀ 삭제</a:t>
              </a: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8476723" y="2476051"/>
            <a:ext cx="233910" cy="16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~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252" name="그룹 251"/>
          <p:cNvGrpSpPr/>
          <p:nvPr/>
        </p:nvGrpSpPr>
        <p:grpSpPr>
          <a:xfrm>
            <a:off x="6555253" y="2104800"/>
            <a:ext cx="1901569" cy="834204"/>
            <a:chOff x="6555253" y="2104800"/>
            <a:chExt cx="1901569" cy="834204"/>
          </a:xfrm>
        </p:grpSpPr>
        <p:grpSp>
          <p:nvGrpSpPr>
            <p:cNvPr id="174" name="그룹 173"/>
            <p:cNvGrpSpPr/>
            <p:nvPr/>
          </p:nvGrpSpPr>
          <p:grpSpPr>
            <a:xfrm>
              <a:off x="6555253" y="2104800"/>
              <a:ext cx="497199" cy="253211"/>
              <a:chOff x="6420048" y="2330883"/>
              <a:chExt cx="497199" cy="253211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420048" y="2415382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6527397" y="2330883"/>
                <a:ext cx="389850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항시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6564034" y="2449534"/>
              <a:ext cx="1892788" cy="216000"/>
              <a:chOff x="6564034" y="2449534"/>
              <a:chExt cx="1892788" cy="216000"/>
            </a:xfrm>
          </p:grpSpPr>
          <p:grpSp>
            <p:nvGrpSpPr>
              <p:cNvPr id="245" name="그룹 244"/>
              <p:cNvGrpSpPr/>
              <p:nvPr/>
            </p:nvGrpSpPr>
            <p:grpSpPr>
              <a:xfrm>
                <a:off x="7500955" y="2449534"/>
                <a:ext cx="955867" cy="216000"/>
                <a:chOff x="7500955" y="2449534"/>
                <a:chExt cx="955867" cy="216000"/>
              </a:xfrm>
            </p:grpSpPr>
            <p:sp>
              <p:nvSpPr>
                <p:cNvPr id="184" name="직사각형 183"/>
                <p:cNvSpPr/>
                <p:nvPr/>
              </p:nvSpPr>
              <p:spPr>
                <a:xfrm>
                  <a:off x="7500955" y="2449534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8010541" y="2449534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6564034" y="2449534"/>
                <a:ext cx="869675" cy="216000"/>
                <a:chOff x="6564034" y="2449534"/>
                <a:chExt cx="869675" cy="216000"/>
              </a:xfrm>
            </p:grpSpPr>
            <p:sp>
              <p:nvSpPr>
                <p:cNvPr id="187" name="직사각형 186"/>
                <p:cNvSpPr/>
                <p:nvPr/>
              </p:nvSpPr>
              <p:spPr>
                <a:xfrm>
                  <a:off x="6564034" y="2449534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8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8763" y="2479652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50" name="그룹 249"/>
            <p:cNvGrpSpPr/>
            <p:nvPr/>
          </p:nvGrpSpPr>
          <p:grpSpPr>
            <a:xfrm>
              <a:off x="6564034" y="2723004"/>
              <a:ext cx="1892788" cy="216000"/>
              <a:chOff x="6564034" y="2723004"/>
              <a:chExt cx="1892788" cy="216000"/>
            </a:xfrm>
          </p:grpSpPr>
          <p:grpSp>
            <p:nvGrpSpPr>
              <p:cNvPr id="244" name="그룹 243"/>
              <p:cNvGrpSpPr/>
              <p:nvPr/>
            </p:nvGrpSpPr>
            <p:grpSpPr>
              <a:xfrm>
                <a:off x="7500955" y="2723004"/>
                <a:ext cx="955867" cy="216000"/>
                <a:chOff x="7500955" y="2723004"/>
                <a:chExt cx="955867" cy="216000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7500955" y="2723004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8010541" y="2723004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564034" y="2723004"/>
                <a:ext cx="869675" cy="216000"/>
                <a:chOff x="6564034" y="2723004"/>
                <a:chExt cx="869675" cy="216000"/>
              </a:xfrm>
            </p:grpSpPr>
            <p:sp>
              <p:nvSpPr>
                <p:cNvPr id="182" name="직사각형 181"/>
                <p:cNvSpPr/>
                <p:nvPr/>
              </p:nvSpPr>
              <p:spPr>
                <a:xfrm>
                  <a:off x="6564034" y="2723004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3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8763" y="2753122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194" name="TextBox 193"/>
          <p:cNvSpPr txBox="1"/>
          <p:nvPr/>
        </p:nvSpPr>
        <p:spPr>
          <a:xfrm>
            <a:off x="8474710" y="3486202"/>
            <a:ext cx="233910" cy="16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~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6553240" y="3114951"/>
            <a:ext cx="1901569" cy="834204"/>
            <a:chOff x="6553240" y="3114951"/>
            <a:chExt cx="1901569" cy="834204"/>
          </a:xfrm>
        </p:grpSpPr>
        <p:grpSp>
          <p:nvGrpSpPr>
            <p:cNvPr id="21" name="그룹 20"/>
            <p:cNvGrpSpPr/>
            <p:nvPr/>
          </p:nvGrpSpPr>
          <p:grpSpPr>
            <a:xfrm>
              <a:off x="6553240" y="3114951"/>
              <a:ext cx="497199" cy="253211"/>
              <a:chOff x="6553240" y="3114951"/>
              <a:chExt cx="497199" cy="253211"/>
            </a:xfrm>
          </p:grpSpPr>
          <p:sp>
            <p:nvSpPr>
              <p:cNvPr id="207" name="직사각형 206"/>
              <p:cNvSpPr/>
              <p:nvPr/>
            </p:nvSpPr>
            <p:spPr>
              <a:xfrm>
                <a:off x="6553240" y="3199450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6660589" y="3114951"/>
                <a:ext cx="389850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항시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48" name="그룹 247"/>
            <p:cNvGrpSpPr/>
            <p:nvPr/>
          </p:nvGrpSpPr>
          <p:grpSpPr>
            <a:xfrm>
              <a:off x="6562021" y="3459685"/>
              <a:ext cx="1892788" cy="216000"/>
              <a:chOff x="6562021" y="3459685"/>
              <a:chExt cx="1892788" cy="216000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7498942" y="3459685"/>
                <a:ext cx="955867" cy="216000"/>
                <a:chOff x="7498942" y="3459685"/>
                <a:chExt cx="955867" cy="216000"/>
              </a:xfrm>
            </p:grpSpPr>
            <p:sp>
              <p:nvSpPr>
                <p:cNvPr id="202" name="직사각형 201"/>
                <p:cNvSpPr/>
                <p:nvPr/>
              </p:nvSpPr>
              <p:spPr>
                <a:xfrm>
                  <a:off x="7498942" y="3459685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203" name="직사각형 202"/>
                <p:cNvSpPr/>
                <p:nvPr/>
              </p:nvSpPr>
              <p:spPr>
                <a:xfrm>
                  <a:off x="8008528" y="3459685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17" name="그룹 16"/>
              <p:cNvGrpSpPr/>
              <p:nvPr/>
            </p:nvGrpSpPr>
            <p:grpSpPr>
              <a:xfrm>
                <a:off x="6562021" y="3459685"/>
                <a:ext cx="869675" cy="216000"/>
                <a:chOff x="6562021" y="3459685"/>
                <a:chExt cx="869675" cy="216000"/>
              </a:xfrm>
            </p:grpSpPr>
            <p:sp>
              <p:nvSpPr>
                <p:cNvPr id="205" name="직사각형 204"/>
                <p:cNvSpPr/>
                <p:nvPr/>
              </p:nvSpPr>
              <p:spPr>
                <a:xfrm>
                  <a:off x="6562021" y="3459685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6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6750" y="3489803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9" name="그룹 248"/>
            <p:cNvGrpSpPr/>
            <p:nvPr/>
          </p:nvGrpSpPr>
          <p:grpSpPr>
            <a:xfrm>
              <a:off x="6562021" y="3733155"/>
              <a:ext cx="1892788" cy="216000"/>
              <a:chOff x="6562021" y="3733155"/>
              <a:chExt cx="1892788" cy="21600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7498942" y="3733155"/>
                <a:ext cx="955867" cy="216000"/>
                <a:chOff x="7498942" y="3733155"/>
                <a:chExt cx="955867" cy="216000"/>
              </a:xfrm>
            </p:grpSpPr>
            <p:sp>
              <p:nvSpPr>
                <p:cNvPr id="197" name="직사각형 196"/>
                <p:cNvSpPr/>
                <p:nvPr/>
              </p:nvSpPr>
              <p:spPr>
                <a:xfrm>
                  <a:off x="7498942" y="3733155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>
                  <a:off x="8008528" y="3733155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18" name="그룹 17"/>
              <p:cNvGrpSpPr/>
              <p:nvPr/>
            </p:nvGrpSpPr>
            <p:grpSpPr>
              <a:xfrm>
                <a:off x="6562021" y="3733155"/>
                <a:ext cx="869675" cy="216000"/>
                <a:chOff x="6562021" y="3733155"/>
                <a:chExt cx="869675" cy="216000"/>
              </a:xfrm>
            </p:grpSpPr>
            <p:sp>
              <p:nvSpPr>
                <p:cNvPr id="200" name="직사각형 199"/>
                <p:cNvSpPr/>
                <p:nvPr/>
              </p:nvSpPr>
              <p:spPr>
                <a:xfrm>
                  <a:off x="6562021" y="3733155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1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6750" y="3763273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</p:grpSp>
      <p:grpSp>
        <p:nvGrpSpPr>
          <p:cNvPr id="16" name="그룹 15"/>
          <p:cNvGrpSpPr/>
          <p:nvPr/>
        </p:nvGrpSpPr>
        <p:grpSpPr>
          <a:xfrm>
            <a:off x="6564034" y="4105124"/>
            <a:ext cx="497199" cy="253211"/>
            <a:chOff x="6564034" y="4105124"/>
            <a:chExt cx="497199" cy="25321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6564034" y="4105124"/>
              <a:ext cx="497199" cy="253211"/>
              <a:chOff x="6420048" y="2330883"/>
              <a:chExt cx="497199" cy="253211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6420048" y="2415382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6527397" y="2330883"/>
                <a:ext cx="389850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항시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1" name="Checkbox"/>
            <p:cNvSpPr>
              <a:spLocks noChangeAspect="1" noEditPoints="1"/>
            </p:cNvSpPr>
            <p:nvPr/>
          </p:nvSpPr>
          <p:spPr bwMode="auto">
            <a:xfrm>
              <a:off x="6566852" y="4197982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14" name="직사각형 213"/>
          <p:cNvSpPr/>
          <p:nvPr/>
        </p:nvSpPr>
        <p:spPr>
          <a:xfrm>
            <a:off x="4613308" y="187112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4613308" y="256490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613308" y="417446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4613308" y="490683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8925578" y="1050044"/>
            <a:ext cx="47916" cy="1643396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tIns="41989" rIns="0" bIns="41989" rtlCol="0" anchor="ctr"/>
          <a:lstStyle/>
          <a:p>
            <a:pPr algn="ctr"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219" name="그룹 218"/>
          <p:cNvGrpSpPr/>
          <p:nvPr/>
        </p:nvGrpSpPr>
        <p:grpSpPr>
          <a:xfrm>
            <a:off x="6945730" y="5537475"/>
            <a:ext cx="1790670" cy="201600"/>
            <a:chOff x="9466997" y="2994201"/>
            <a:chExt cx="1790670" cy="201600"/>
          </a:xfrm>
        </p:grpSpPr>
        <p:sp>
          <p:nvSpPr>
            <p:cNvPr id="220" name="직사각형 219"/>
            <p:cNvSpPr/>
            <p:nvPr/>
          </p:nvSpPr>
          <p:spPr>
            <a:xfrm>
              <a:off x="9466997" y="2994201"/>
              <a:ext cx="394715" cy="20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▲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9932315" y="2994201"/>
              <a:ext cx="394715" cy="20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▼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10397633" y="2994201"/>
              <a:ext cx="394715" cy="20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▲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0862952" y="2994201"/>
              <a:ext cx="394715" cy="201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▼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10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24" name="모서리가 둥근 직사각형 223"/>
          <p:cNvSpPr/>
          <p:nvPr/>
        </p:nvSpPr>
        <p:spPr>
          <a:xfrm>
            <a:off x="8343214" y="618265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7C6E66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474710" y="4818996"/>
            <a:ext cx="233910" cy="16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</a:rPr>
              <a:t>~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254" name="그룹 253"/>
          <p:cNvGrpSpPr/>
          <p:nvPr/>
        </p:nvGrpSpPr>
        <p:grpSpPr>
          <a:xfrm>
            <a:off x="6553240" y="4447745"/>
            <a:ext cx="1901569" cy="834204"/>
            <a:chOff x="6553240" y="4447745"/>
            <a:chExt cx="1901569" cy="834204"/>
          </a:xfrm>
        </p:grpSpPr>
        <p:grpSp>
          <p:nvGrpSpPr>
            <p:cNvPr id="14" name="그룹 13"/>
            <p:cNvGrpSpPr/>
            <p:nvPr/>
          </p:nvGrpSpPr>
          <p:grpSpPr>
            <a:xfrm>
              <a:off x="6553240" y="4447745"/>
              <a:ext cx="497199" cy="253211"/>
              <a:chOff x="6553240" y="4447745"/>
              <a:chExt cx="497199" cy="253211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6553240" y="453224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6660589" y="4447745"/>
                <a:ext cx="389850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항시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247" name="그룹 246"/>
            <p:cNvGrpSpPr/>
            <p:nvPr/>
          </p:nvGrpSpPr>
          <p:grpSpPr>
            <a:xfrm>
              <a:off x="6562021" y="4792479"/>
              <a:ext cx="1892788" cy="216000"/>
              <a:chOff x="6562021" y="4792479"/>
              <a:chExt cx="1892788" cy="216000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7498942" y="4792479"/>
                <a:ext cx="955867" cy="216000"/>
                <a:chOff x="7498942" y="4792479"/>
                <a:chExt cx="955867" cy="216000"/>
              </a:xfrm>
            </p:grpSpPr>
            <p:sp>
              <p:nvSpPr>
                <p:cNvPr id="236" name="직사각형 235"/>
                <p:cNvSpPr/>
                <p:nvPr/>
              </p:nvSpPr>
              <p:spPr>
                <a:xfrm>
                  <a:off x="7498942" y="4792479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8008528" y="4792479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4" name="그룹 3"/>
              <p:cNvGrpSpPr/>
              <p:nvPr/>
            </p:nvGrpSpPr>
            <p:grpSpPr>
              <a:xfrm>
                <a:off x="6562021" y="4792479"/>
                <a:ext cx="869675" cy="216000"/>
                <a:chOff x="6562021" y="4792479"/>
                <a:chExt cx="869675" cy="216000"/>
              </a:xfrm>
            </p:grpSpPr>
            <p:sp>
              <p:nvSpPr>
                <p:cNvPr id="239" name="직사각형 238"/>
                <p:cNvSpPr/>
                <p:nvPr/>
              </p:nvSpPr>
              <p:spPr>
                <a:xfrm>
                  <a:off x="6562021" y="4792479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40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6750" y="4822597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6" name="그룹 245"/>
            <p:cNvGrpSpPr/>
            <p:nvPr/>
          </p:nvGrpSpPr>
          <p:grpSpPr>
            <a:xfrm>
              <a:off x="6562021" y="5065949"/>
              <a:ext cx="1892788" cy="216000"/>
              <a:chOff x="6562021" y="5065949"/>
              <a:chExt cx="1892788" cy="216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7498942" y="5065949"/>
                <a:ext cx="955867" cy="216000"/>
                <a:chOff x="7498942" y="5065949"/>
                <a:chExt cx="955867" cy="216000"/>
              </a:xfrm>
            </p:grpSpPr>
            <p:sp>
              <p:nvSpPr>
                <p:cNvPr id="231" name="직사각형 230"/>
                <p:cNvSpPr/>
                <p:nvPr/>
              </p:nvSpPr>
              <p:spPr>
                <a:xfrm>
                  <a:off x="7498942" y="5065949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8008528" y="5065949"/>
                  <a:ext cx="446281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00</a:t>
                  </a:r>
                  <a:r>
                    <a:rPr lang="ko-KR" altLang="en-US" sz="800">
                      <a:solidFill>
                        <a:schemeClr val="tx1"/>
                      </a:solidFill>
                    </a:rPr>
                    <a:t>▼</a:t>
                  </a: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6562021" y="5065949"/>
                <a:ext cx="869675" cy="216000"/>
                <a:chOff x="6562021" y="5065949"/>
                <a:chExt cx="869675" cy="216000"/>
              </a:xfrm>
            </p:grpSpPr>
            <p:sp>
              <p:nvSpPr>
                <p:cNvPr id="234" name="직사각형 233"/>
                <p:cNvSpPr/>
                <p:nvPr/>
              </p:nvSpPr>
              <p:spPr>
                <a:xfrm>
                  <a:off x="6562021" y="5065949"/>
                  <a:ext cx="869675" cy="216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2020-07-01</a:t>
                  </a:r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5" name="Picture 5" descr="D:\참고\PPT작성참고이미지\icons\icon_02_bw\icons\83-calendar.png"/>
                <p:cNvPicPr>
                  <a:picLocks noChangeAspect="1" noChangeArrowheads="1"/>
                </p:cNvPicPr>
                <p:nvPr/>
              </p:nvPicPr>
              <p:blipFill>
                <a:blip r:embed="rId6" cstate="email"/>
                <a:srcRect/>
                <a:stretch>
                  <a:fillRect/>
                </a:stretch>
              </p:blipFill>
              <p:spPr bwMode="auto">
                <a:xfrm>
                  <a:off x="7246750" y="5096067"/>
                  <a:ext cx="135743" cy="155764"/>
                </a:xfrm>
                <a:prstGeom prst="rect">
                  <a:avLst/>
                </a:prstGeom>
                <a:noFill/>
              </p:spPr>
            </p:pic>
          </p:grpSp>
        </p:grpSp>
      </p:grpSp>
      <p:sp>
        <p:nvSpPr>
          <p:cNvPr id="243" name="직사각형 242"/>
          <p:cNvSpPr/>
          <p:nvPr/>
        </p:nvSpPr>
        <p:spPr>
          <a:xfrm>
            <a:off x="4602292" y="3499035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67176" y="1871125"/>
            <a:ext cx="108000" cy="3368026"/>
            <a:chOff x="1367176" y="1871125"/>
            <a:chExt cx="108000" cy="3368026"/>
          </a:xfrm>
        </p:grpSpPr>
        <p:sp>
          <p:nvSpPr>
            <p:cNvPr id="152" name="직사각형 151"/>
            <p:cNvSpPr/>
            <p:nvPr/>
          </p:nvSpPr>
          <p:spPr>
            <a:xfrm>
              <a:off x="1367176" y="1871125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367176" y="219712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67176" y="25231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1367176" y="284913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1367176" y="317513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1367176" y="350114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1367176" y="382714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367176" y="415314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367176" y="447914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367176" y="4805152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367176" y="513115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65" name="타원 164"/>
          <p:cNvSpPr/>
          <p:nvPr/>
        </p:nvSpPr>
        <p:spPr>
          <a:xfrm>
            <a:off x="1109166" y="113280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166" name="타원 165"/>
          <p:cNvSpPr/>
          <p:nvPr/>
        </p:nvSpPr>
        <p:spPr>
          <a:xfrm>
            <a:off x="1110226" y="152200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167" name="타원 166"/>
          <p:cNvSpPr/>
          <p:nvPr/>
        </p:nvSpPr>
        <p:spPr>
          <a:xfrm>
            <a:off x="4358380" y="150085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168" name="타원 167"/>
          <p:cNvSpPr/>
          <p:nvPr/>
        </p:nvSpPr>
        <p:spPr>
          <a:xfrm>
            <a:off x="3747930" y="316055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173" name="타원 172"/>
          <p:cNvSpPr/>
          <p:nvPr/>
        </p:nvSpPr>
        <p:spPr>
          <a:xfrm>
            <a:off x="3757445" y="357053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  <p:sp>
        <p:nvSpPr>
          <p:cNvPr id="177" name="타원 176"/>
          <p:cNvSpPr/>
          <p:nvPr/>
        </p:nvSpPr>
        <p:spPr>
          <a:xfrm>
            <a:off x="7302258" y="603424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7</a:t>
            </a:r>
            <a:endParaRPr lang="ko-KR" altLang="en-US" sz="700"/>
          </a:p>
        </p:txBody>
      </p:sp>
      <p:sp>
        <p:nvSpPr>
          <p:cNvPr id="178" name="타원 177"/>
          <p:cNvSpPr/>
          <p:nvPr/>
        </p:nvSpPr>
        <p:spPr>
          <a:xfrm>
            <a:off x="8088387" y="603571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8</a:t>
            </a:r>
            <a:endParaRPr lang="ko-KR" altLang="en-US" sz="700"/>
          </a:p>
        </p:txBody>
      </p:sp>
      <p:sp>
        <p:nvSpPr>
          <p:cNvPr id="26" name="직사각형 25"/>
          <p:cNvSpPr/>
          <p:nvPr/>
        </p:nvSpPr>
        <p:spPr>
          <a:xfrm>
            <a:off x="6866308" y="5435140"/>
            <a:ext cx="1953715" cy="372926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6753778" y="557707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981234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33991"/>
              </p:ext>
            </p:extLst>
          </p:nvPr>
        </p:nvGraphicFramePr>
        <p:xfrm>
          <a:off x="9552384" y="0"/>
          <a:ext cx="2635809" cy="289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컨텐츠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 선택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관련 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위치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설정된 노출 위치 나열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관련 브랜드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설정된 브랜드가 없는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‘-’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로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4085840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328248" y="4078086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99157"/>
              </p:ext>
            </p:extLst>
          </p:nvPr>
        </p:nvGraphicFramePr>
        <p:xfrm>
          <a:off x="3963463" y="644079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컨텐츠 관리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7855" y="836116"/>
            <a:ext cx="839651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뉴스 관리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24" y="894120"/>
            <a:ext cx="161671" cy="16167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402282" y="2191622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88794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위치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9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            브랜드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263125"/>
              </p:ext>
            </p:extLst>
          </p:nvPr>
        </p:nvGraphicFramePr>
        <p:xfrm>
          <a:off x="1426749" y="2470328"/>
          <a:ext cx="7772946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9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0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위치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관련 브랜드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일회용컵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없는 날 캠페인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신규 메뉴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스타벅스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보노보노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마포점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영업종료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보노보노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일회용컵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없는 날 캠페인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신규 메뉴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스타벅스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63799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6531406" y="138011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301722" y="1380118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06743" y="165374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508424" y="2581254"/>
            <a:ext cx="108000" cy="1738015"/>
            <a:chOff x="1562854" y="2581254"/>
            <a:chExt cx="108000" cy="1738015"/>
          </a:xfrm>
        </p:grpSpPr>
        <p:sp>
          <p:nvSpPr>
            <p:cNvPr id="41" name="직사각형 40"/>
            <p:cNvSpPr/>
            <p:nvPr/>
          </p:nvSpPr>
          <p:spPr>
            <a:xfrm>
              <a:off x="1562854" y="258125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62854" y="290725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62854" y="323326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562854" y="355926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62854" y="388526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62854" y="421126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72985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266" y="1665858"/>
            <a:ext cx="2304977" cy="216024"/>
            <a:chOff x="1276092" y="2295108"/>
            <a:chExt cx="2304977" cy="216024"/>
          </a:xfrm>
        </p:grpSpPr>
        <p:grpSp>
          <p:nvGrpSpPr>
            <p:cNvPr id="61" name="그룹 60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8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52" name="타원 51"/>
          <p:cNvSpPr/>
          <p:nvPr/>
        </p:nvSpPr>
        <p:spPr>
          <a:xfrm>
            <a:off x="1287992" y="13894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53" name="타원 52"/>
          <p:cNvSpPr/>
          <p:nvPr/>
        </p:nvSpPr>
        <p:spPr>
          <a:xfrm>
            <a:off x="1287992" y="22588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07872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06811"/>
              </p:ext>
            </p:extLst>
          </p:nvPr>
        </p:nvGraphicFramePr>
        <p:xfrm>
          <a:off x="9552384" y="0"/>
          <a:ext cx="2635809" cy="345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뉴스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뉴스 상세 등록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신규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뉴스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뉴스 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뉴스</a:t>
                      </a:r>
                      <a:r>
                        <a:rPr kumimoji="1" lang="ko-KR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상세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가능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메인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체크박스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체크 시 관련 브랜드 선택 셀렉트박스 활성화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해당 브랜드의 뉴스 메뉴에 게시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90606"/>
              </p:ext>
            </p:extLst>
          </p:nvPr>
        </p:nvGraphicFramePr>
        <p:xfrm>
          <a:off x="1428514" y="1268768"/>
          <a:ext cx="7740477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328552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9655" y="3657855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 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617129" y="1663279"/>
            <a:ext cx="6485436" cy="910411"/>
            <a:chOff x="2617129" y="1795631"/>
            <a:chExt cx="6485436" cy="910411"/>
          </a:xfrm>
        </p:grpSpPr>
        <p:sp>
          <p:nvSpPr>
            <p:cNvPr id="60" name="TextBox 59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1844005"/>
              <a:ext cx="1700766" cy="257398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35427" y="3365356"/>
            <a:ext cx="2559169" cy="232523"/>
            <a:chOff x="2635427" y="1446795"/>
            <a:chExt cx="2559169" cy="232523"/>
          </a:xfrm>
        </p:grpSpPr>
        <p:grpSp>
          <p:nvGrpSpPr>
            <p:cNvPr id="41" name="그룹 40"/>
            <p:cNvGrpSpPr/>
            <p:nvPr/>
          </p:nvGrpSpPr>
          <p:grpSpPr>
            <a:xfrm>
              <a:off x="2635427" y="1451563"/>
              <a:ext cx="512821" cy="227755"/>
              <a:chOff x="934893" y="4454796"/>
              <a:chExt cx="512821" cy="227755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934893" y="448277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1057864" y="4454796"/>
                <a:ext cx="389850" cy="22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800" dirty="0">
                    <a:latin typeface="+mn-ea"/>
                    <a:ea typeface="+mn-ea"/>
                  </a:rPr>
                  <a:t>메인</a:t>
                </a: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3328570" y="1451563"/>
              <a:ext cx="615414" cy="227755"/>
              <a:chOff x="934893" y="4454796"/>
              <a:chExt cx="615414" cy="22775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934893" y="4482774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057864" y="4454796"/>
                <a:ext cx="492443" cy="22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800" dirty="0">
                    <a:latin typeface="+mn-ea"/>
                    <a:ea typeface="+mn-ea"/>
                  </a:rPr>
                  <a:t>브랜드</a:t>
                </a: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3970596" y="1446795"/>
              <a:ext cx="1224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브랜드</a:t>
              </a:r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n-ea"/>
                </a:rPr>
                <a:t> 선택           ▼</a:t>
              </a: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21284"/>
              </p:ext>
            </p:extLst>
          </p:nvPr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47185"/>
              </p:ext>
            </p:extLst>
          </p:nvPr>
        </p:nvGraphicFramePr>
        <p:xfrm>
          <a:off x="1419689" y="3291354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위치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9689" y="2996952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59024" y="1015698"/>
            <a:ext cx="4604366" cy="250516"/>
            <a:chOff x="1459024" y="1082896"/>
            <a:chExt cx="4604366" cy="250516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sp>
        <p:nvSpPr>
          <p:cNvPr id="57" name="타원 56"/>
          <p:cNvSpPr/>
          <p:nvPr/>
        </p:nvSpPr>
        <p:spPr>
          <a:xfrm>
            <a:off x="1287992" y="83671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58" name="타원 57"/>
          <p:cNvSpPr/>
          <p:nvPr/>
        </p:nvSpPr>
        <p:spPr>
          <a:xfrm>
            <a:off x="1287992" y="305097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93028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6454"/>
              </p:ext>
            </p:extLst>
          </p:nvPr>
        </p:nvGraphicFramePr>
        <p:xfrm>
          <a:off x="9552384" y="0"/>
          <a:ext cx="2635809" cy="196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뉴스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뉴스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뉴스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위치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675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90440"/>
              </p:ext>
            </p:extLst>
          </p:nvPr>
        </p:nvGraphicFramePr>
        <p:xfrm>
          <a:off x="1428514" y="1268768"/>
          <a:ext cx="7748998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  <a:endParaRPr lang="en-US" altLang="ko-KR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328552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일회용컵 없는 날 캠페인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30625" y="508667"/>
          <a:ext cx="1152128" cy="369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배너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뉴스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419689" y="3434387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위치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19689" y="3139985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459024" y="1015698"/>
            <a:ext cx="4604366" cy="250516"/>
            <a:chOff x="1459024" y="1082896"/>
            <a:chExt cx="4604366" cy="250516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6" name="양쪽 모서리가 둥근 사각형 55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617129" y="1663279"/>
            <a:ext cx="6485436" cy="931542"/>
            <a:chOff x="2617129" y="3915316"/>
            <a:chExt cx="6485436" cy="931542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617129" y="4237254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그룹 58"/>
            <p:cNvGrpSpPr/>
            <p:nvPr/>
          </p:nvGrpSpPr>
          <p:grpSpPr>
            <a:xfrm>
              <a:off x="2683675" y="3960108"/>
              <a:ext cx="756000" cy="215444"/>
              <a:chOff x="4930616" y="1689275"/>
              <a:chExt cx="756000" cy="21544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57405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39614" y="3943779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336414" y="394377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46014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31928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1867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3963690"/>
              <a:ext cx="1700766" cy="257398"/>
            </a:xfrm>
            <a:prstGeom prst="rect">
              <a:avLst/>
            </a:prstGeom>
          </p:spPr>
        </p:pic>
        <p:sp>
          <p:nvSpPr>
            <p:cNvPr id="69" name="직사각형 68"/>
            <p:cNvSpPr/>
            <p:nvPr/>
          </p:nvSpPr>
          <p:spPr>
            <a:xfrm>
              <a:off x="2683674" y="4292860"/>
              <a:ext cx="632396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 err="1">
                  <a:solidFill>
                    <a:srgbClr val="006633"/>
                  </a:solidFill>
                  <a:latin typeface="+mn-ea"/>
                  <a:ea typeface="+mn-ea"/>
                </a:rPr>
                <a:t>다회용컵을</a:t>
              </a: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 이용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하고</a:t>
              </a: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 </a:t>
              </a:r>
              <a:r>
                <a:rPr lang="en-US" altLang="ko-KR" sz="1000" b="1" dirty="0">
                  <a:solidFill>
                    <a:srgbClr val="006633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000" b="1">
                  <a:solidFill>
                    <a:srgbClr val="006633"/>
                  </a:solidFill>
                  <a:latin typeface="+mn-ea"/>
                  <a:ea typeface="+mn-ea"/>
                </a:rPr>
                <a:t>만원 이상 구매 시</a:t>
              </a:r>
              <a:endParaRPr lang="en-US" altLang="ko-KR" sz="1000" b="1" dirty="0">
                <a:solidFill>
                  <a:srgbClr val="006633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친환경 </a:t>
              </a:r>
              <a:r>
                <a:rPr lang="ko-KR" altLang="en-US" sz="1000" b="1" dirty="0" err="1">
                  <a:solidFill>
                    <a:srgbClr val="006633"/>
                  </a:solidFill>
                  <a:latin typeface="+mn-ea"/>
                  <a:ea typeface="+mn-ea"/>
                </a:rPr>
                <a:t>꽃화분</a:t>
              </a: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 키트</a:t>
              </a:r>
              <a:r>
                <a:rPr lang="ko-KR" altLang="en-US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를 드립니다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003342" y="4325840"/>
              <a:ext cx="36000" cy="432757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wrap="none" lIns="0" tIns="41989" rIns="0" bIns="41989" rtlCol="0" anchor="ctr"/>
            <a:lstStyle/>
            <a:p>
              <a:pPr algn="ctr"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621878" y="3915316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2629655" y="3800888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노출                ▼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2635427" y="3475458"/>
            <a:ext cx="2559169" cy="230898"/>
            <a:chOff x="2635427" y="1412776"/>
            <a:chExt cx="2559169" cy="230898"/>
          </a:xfrm>
        </p:grpSpPr>
        <p:grpSp>
          <p:nvGrpSpPr>
            <p:cNvPr id="89" name="그룹 88"/>
            <p:cNvGrpSpPr/>
            <p:nvPr/>
          </p:nvGrpSpPr>
          <p:grpSpPr>
            <a:xfrm>
              <a:off x="2635427" y="1415919"/>
              <a:ext cx="1308557" cy="227755"/>
              <a:chOff x="2635427" y="1415919"/>
              <a:chExt cx="1308557" cy="227755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2635427" y="1415919"/>
                <a:ext cx="512821" cy="227755"/>
                <a:chOff x="934893" y="4422897"/>
                <a:chExt cx="512821" cy="227755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934893" y="4482774"/>
                  <a:ext cx="108000" cy="10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innerShdw blurRad="12700">
                    <a:schemeClr val="tx1">
                      <a:lumMod val="65000"/>
                      <a:lumOff val="35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rtlCol="0" anchor="ctr">
                  <a:noAutofit/>
                </a:bodyPr>
                <a:lstStyle/>
                <a:p>
                  <a:endParaRPr lang="ko-KR" altLang="en-US" sz="700">
                    <a:solidFill>
                      <a:schemeClr val="bg1">
                        <a:lumMod val="7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1057864" y="4422897"/>
                  <a:ext cx="389850" cy="227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ko-KR" altLang="en-US" sz="800" dirty="0">
                      <a:latin typeface="+mn-ea"/>
                      <a:ea typeface="+mn-ea"/>
                    </a:rPr>
                    <a:t>메인</a:t>
                  </a:r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3328570" y="1415919"/>
                <a:ext cx="615414" cy="227755"/>
                <a:chOff x="934893" y="4422897"/>
                <a:chExt cx="615414" cy="227755"/>
              </a:xfrm>
            </p:grpSpPr>
            <p:sp>
              <p:nvSpPr>
                <p:cNvPr id="95" name="직사각형 94"/>
                <p:cNvSpPr/>
                <p:nvPr/>
              </p:nvSpPr>
              <p:spPr>
                <a:xfrm>
                  <a:off x="934893" y="4482774"/>
                  <a:ext cx="108000" cy="10800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innerShdw blurRad="12700">
                    <a:schemeClr val="tx1">
                      <a:lumMod val="65000"/>
                      <a:lumOff val="35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rtlCol="0" anchor="ctr">
                  <a:noAutofit/>
                </a:bodyPr>
                <a:lstStyle/>
                <a:p>
                  <a:endParaRPr lang="ko-KR" altLang="en-US" sz="7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1057864" y="4422897"/>
                  <a:ext cx="492443" cy="2277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ko-KR" altLang="en-US" sz="800" dirty="0">
                      <a:latin typeface="+mn-ea"/>
                      <a:ea typeface="+mn-ea"/>
                    </a:rPr>
                    <a:t>브랜드</a:t>
                  </a:r>
                </a:p>
              </p:txBody>
            </p:sp>
          </p:grpSp>
          <p:sp>
            <p:nvSpPr>
              <p:cNvPr id="93" name="Checkbox"/>
              <p:cNvSpPr>
                <a:spLocks noChangeAspect="1" noEditPoints="1"/>
              </p:cNvSpPr>
              <p:nvPr/>
            </p:nvSpPr>
            <p:spPr bwMode="auto">
              <a:xfrm>
                <a:off x="2648124" y="1484784"/>
                <a:ext cx="114300" cy="114300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Checkbox"/>
              <p:cNvSpPr>
                <a:spLocks noChangeAspect="1" noEditPoints="1"/>
              </p:cNvSpPr>
              <p:nvPr/>
            </p:nvSpPr>
            <p:spPr bwMode="auto">
              <a:xfrm>
                <a:off x="3334095" y="1484784"/>
                <a:ext cx="114300" cy="114300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0" name="직사각형 89"/>
            <p:cNvSpPr/>
            <p:nvPr/>
          </p:nvSpPr>
          <p:spPr>
            <a:xfrm>
              <a:off x="3970596" y="1412776"/>
              <a:ext cx="1224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스타벅스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    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9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7905"/>
              </p:ext>
            </p:extLst>
          </p:nvPr>
        </p:nvGraphicFramePr>
        <p:xfrm>
          <a:off x="9552384" y="0"/>
          <a:ext cx="2635809" cy="304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Layout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정의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[Top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영역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Logo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선택 시 홈화면으로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메뉴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비밀번호 변경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로그아웃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언어 선택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한국어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영어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일본어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중국어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[LNB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영역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LNB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선택 시 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(2,3Depth)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3depth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가 있는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확장 상태로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화면 영역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작성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2150435" y="592957"/>
            <a:ext cx="1443984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</a:rPr>
              <a:t>1Depth &gt; 2Depth&gt; 3Depth</a:t>
            </a:r>
            <a:endParaRPr lang="ko-KR" altLang="en-US" sz="80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019" y="859519"/>
            <a:ext cx="7117021" cy="5480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129887" y="84924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39" name="타원 38"/>
          <p:cNvSpPr/>
          <p:nvPr/>
        </p:nvSpPr>
        <p:spPr>
          <a:xfrm>
            <a:off x="19052" y="20827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00848"/>
              </p:ext>
            </p:extLst>
          </p:nvPr>
        </p:nvGraphicFramePr>
        <p:xfrm>
          <a:off x="125761" y="519956"/>
          <a:ext cx="810272" cy="201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회원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카드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포인트</a:t>
                      </a:r>
                    </a:p>
                  </a:txBody>
                  <a:tcPr marL="108000" marR="1125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쿠폰</a:t>
                      </a: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바우처</a:t>
                      </a:r>
                      <a:endParaRPr lang="ko-KR" altLang="en-US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</a:t>
                      </a:r>
                    </a:p>
                  </a:txBody>
                  <a:tcPr marL="108000" marR="1125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웹</a:t>
                      </a:r>
                      <a:r>
                        <a:rPr lang="en-US" altLang="ko-KR" sz="8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</a:t>
                      </a:r>
                    </a:p>
                  </a:txBody>
                  <a:tcPr marL="108000" marR="1125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19052" y="548614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8820"/>
              </p:ext>
            </p:extLst>
          </p:nvPr>
        </p:nvGraphicFramePr>
        <p:xfrm>
          <a:off x="950774" y="519553"/>
          <a:ext cx="1152128" cy="449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2Depth</a:t>
                      </a:r>
                      <a:endParaRPr lang="ko-KR" altLang="en-US" sz="800" b="1" kern="12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3Depth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3Depth</a:t>
                      </a:r>
                    </a:p>
                    <a:p>
                      <a:pPr marL="0" marR="0" lvl="0" indent="0" algn="l" defTabSz="9347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3Depth</a:t>
                      </a:r>
                      <a:endParaRPr lang="en-US" altLang="ko-KR" sz="800" b="0" u="sng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47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3Depth</a:t>
                      </a:r>
                      <a:endParaRPr lang="en-US" altLang="ko-KR" sz="800" b="0" u="sng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47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3Depth</a:t>
                      </a:r>
                      <a:endParaRPr lang="en-US" altLang="ko-KR" sz="800" b="0" u="sng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347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59922"/>
              </p:ext>
            </p:extLst>
          </p:nvPr>
        </p:nvGraphicFramePr>
        <p:xfrm>
          <a:off x="9552384" y="0"/>
          <a:ext cx="2635809" cy="240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4116320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963463" y="644079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03024" y="581245"/>
            <a:ext cx="1586651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고객센터 관리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7855" y="836116"/>
            <a:ext cx="1147428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공지사항 관리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64" y="894120"/>
            <a:ext cx="161671" cy="16167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402282" y="2191622"/>
            <a:ext cx="1516119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61412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14733"/>
              </p:ext>
            </p:extLst>
          </p:nvPr>
        </p:nvGraphicFramePr>
        <p:xfrm>
          <a:off x="1426748" y="2451368"/>
          <a:ext cx="7772945" cy="200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5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4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개인정보처리방침 변경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이용약관 개정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시스템 점검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개인정보처리방침 변경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이용약관 개정 안내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84019"/>
              </p:ext>
            </p:extLst>
          </p:nvPr>
        </p:nvGraphicFramePr>
        <p:xfrm>
          <a:off x="3963463" y="454493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25014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562854" y="2611734"/>
            <a:ext cx="108000" cy="1738015"/>
            <a:chOff x="1562854" y="2581254"/>
            <a:chExt cx="108000" cy="1738015"/>
          </a:xfrm>
        </p:grpSpPr>
        <p:sp>
          <p:nvSpPr>
            <p:cNvPr id="38" name="직사각형 37"/>
            <p:cNvSpPr/>
            <p:nvPr/>
          </p:nvSpPr>
          <p:spPr>
            <a:xfrm>
              <a:off x="1562854" y="258125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562854" y="290725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562854" y="323326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562854" y="355926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562854" y="388526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562854" y="421126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0" name="모서리가 둥근 직사각형 49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72985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06743" y="1336574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2600266" y="1665858"/>
            <a:ext cx="2304977" cy="216024"/>
            <a:chOff x="1276092" y="2295108"/>
            <a:chExt cx="2304977" cy="216024"/>
          </a:xfrm>
        </p:grpSpPr>
        <p:grpSp>
          <p:nvGrpSpPr>
            <p:cNvPr id="81" name="그룹 80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5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49" name="타원 48"/>
          <p:cNvSpPr/>
          <p:nvPr/>
        </p:nvSpPr>
        <p:spPr>
          <a:xfrm>
            <a:off x="1287992" y="13894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52" name="타원 51"/>
          <p:cNvSpPr/>
          <p:nvPr/>
        </p:nvSpPr>
        <p:spPr>
          <a:xfrm>
            <a:off x="1287992" y="225888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026957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25713"/>
              </p:ext>
            </p:extLst>
          </p:nvPr>
        </p:nvGraphicFramePr>
        <p:xfrm>
          <a:off x="9552384" y="0"/>
          <a:ext cx="2635809" cy="2842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상세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공지사항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공지사항 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공지사항</a:t>
                      </a:r>
                      <a:r>
                        <a:rPr kumimoji="1" lang="ko-KR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상세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가능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101758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85515"/>
              </p:ext>
            </p:extLst>
          </p:nvPr>
        </p:nvGraphicFramePr>
        <p:xfrm>
          <a:off x="1428514" y="1271962"/>
          <a:ext cx="7740477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325220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9655" y="333077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 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617129" y="1678002"/>
            <a:ext cx="6485436" cy="910411"/>
            <a:chOff x="2617129" y="1795631"/>
            <a:chExt cx="6485436" cy="910411"/>
          </a:xfrm>
        </p:grpSpPr>
        <p:sp>
          <p:nvSpPr>
            <p:cNvPr id="60" name="TextBox 59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1844005"/>
              <a:ext cx="1700766" cy="257398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459024" y="1015698"/>
            <a:ext cx="4604366" cy="250516"/>
            <a:chOff x="1459024" y="1082896"/>
            <a:chExt cx="4604366" cy="250516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8619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5563"/>
              </p:ext>
            </p:extLst>
          </p:nvPr>
        </p:nvGraphicFramePr>
        <p:xfrm>
          <a:off x="1428514" y="3280371"/>
          <a:ext cx="774047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402282" y="2972888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2361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33527"/>
              </p:ext>
            </p:extLst>
          </p:nvPr>
        </p:nvGraphicFramePr>
        <p:xfrm>
          <a:off x="9552384" y="0"/>
          <a:ext cx="2635809" cy="196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공지사항 상세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공지사항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위치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101758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공지사항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8533"/>
              </p:ext>
            </p:extLst>
          </p:nvPr>
        </p:nvGraphicFramePr>
        <p:xfrm>
          <a:off x="1428514" y="1256864"/>
          <a:ext cx="7752598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310122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개인정보처리방침 변경 안내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2617129" y="1662904"/>
            <a:ext cx="6485436" cy="910411"/>
            <a:chOff x="2617129" y="3915316"/>
            <a:chExt cx="6485436" cy="910411"/>
          </a:xfrm>
        </p:grpSpPr>
        <p:cxnSp>
          <p:nvCxnSpPr>
            <p:cNvPr id="68" name="직선 연결선 67"/>
            <p:cNvCxnSpPr/>
            <p:nvPr/>
          </p:nvCxnSpPr>
          <p:spPr>
            <a:xfrm>
              <a:off x="2617129" y="4237254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2683675" y="3960108"/>
              <a:ext cx="756000" cy="215444"/>
              <a:chOff x="4930616" y="1689275"/>
              <a:chExt cx="756000" cy="215444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3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57405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39614" y="3943779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36414" y="394377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46014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31928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1867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3963690"/>
              <a:ext cx="1700766" cy="257398"/>
            </a:xfrm>
            <a:prstGeom prst="rect">
              <a:avLst/>
            </a:prstGeom>
          </p:spPr>
        </p:pic>
        <p:sp>
          <p:nvSpPr>
            <p:cNvPr id="77" name="직사각형 76"/>
            <p:cNvSpPr/>
            <p:nvPr/>
          </p:nvSpPr>
          <p:spPr>
            <a:xfrm>
              <a:off x="2683674" y="4292860"/>
              <a:ext cx="6323969" cy="437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개인정보처리방침 변경 안내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개인정보처리방침 변경 안내</a:t>
              </a: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9003342" y="4325840"/>
              <a:ext cx="36000" cy="432757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wrap="none" lIns="0" tIns="41989" rIns="0" bIns="41989" rtlCol="0" anchor="ctr"/>
            <a:lstStyle/>
            <a:p>
              <a:pPr algn="ctr"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621878" y="3915316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459024" y="1000656"/>
            <a:ext cx="4604366" cy="250516"/>
            <a:chOff x="1459024" y="1082896"/>
            <a:chExt cx="4604366" cy="250516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46" name="양쪽 모서리가 둥근 사각형 45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63782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0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82390"/>
              </p:ext>
            </p:extLst>
          </p:nvPr>
        </p:nvGraphicFramePr>
        <p:xfrm>
          <a:off x="1428514" y="3537048"/>
          <a:ext cx="774047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1402282" y="3229565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29655" y="3587453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노출                ▼</a:t>
            </a:r>
          </a:p>
        </p:txBody>
      </p:sp>
    </p:spTree>
    <p:extLst>
      <p:ext uri="{BB962C8B-B14F-4D97-AF65-F5344CB8AC3E}">
        <p14:creationId xmlns:p14="http://schemas.microsoft.com/office/powerpoint/2010/main" val="719628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93766"/>
              </p:ext>
            </p:extLst>
          </p:nvPr>
        </p:nvGraphicFramePr>
        <p:xfrm>
          <a:off x="9552384" y="0"/>
          <a:ext cx="2635809" cy="320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FAQ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관리에서 등록한 분류명 노출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2…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No,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FAQ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관리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관리에서 등록한 정보가 구분 카테고리로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4085840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963463" y="644079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03024" y="581245"/>
            <a:ext cx="1344598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고객센터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7855" y="836116"/>
            <a:ext cx="832022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FAQ</a:t>
            </a:r>
            <a:r>
              <a:rPr lang="ko-KR" altLang="en-US" sz="1200" b="1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관리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3" y="894120"/>
            <a:ext cx="161671" cy="16167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402282" y="2191622"/>
            <a:ext cx="1286890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FAQ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29101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48662"/>
              </p:ext>
            </p:extLst>
          </p:nvPr>
        </p:nvGraphicFramePr>
        <p:xfrm>
          <a:off x="1426748" y="2470328"/>
          <a:ext cx="7772946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멤버십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 멤버십은 무엇인가요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포인트는 어떻게 적립이 가능한가요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포인트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포인트는 어디에서 사용이 가능한가요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멤버십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 멤버십은 무엇인가요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포인트는 어떻게 적립이 가능한가요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681807" y="2194608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분류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14042" y="135261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              ▼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633794" y="739860"/>
            <a:ext cx="630000" cy="8198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01516" y="166585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34332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562854" y="2581254"/>
            <a:ext cx="108000" cy="1738015"/>
            <a:chOff x="1562854" y="2581254"/>
            <a:chExt cx="108000" cy="1738015"/>
          </a:xfrm>
        </p:grpSpPr>
        <p:sp>
          <p:nvSpPr>
            <p:cNvPr id="45" name="직사각형 44"/>
            <p:cNvSpPr/>
            <p:nvPr/>
          </p:nvSpPr>
          <p:spPr>
            <a:xfrm>
              <a:off x="1562854" y="258125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562854" y="2907257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562854" y="323326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562854" y="355926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562854" y="3885266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562854" y="4211269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72985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506743" y="1336574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6506743" y="1665858"/>
            <a:ext cx="2304977" cy="216024"/>
            <a:chOff x="1276092" y="2295108"/>
            <a:chExt cx="2304977" cy="216024"/>
          </a:xfrm>
        </p:grpSpPr>
        <p:grpSp>
          <p:nvGrpSpPr>
            <p:cNvPr id="83" name="그룹 82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7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sp>
        <p:nvSpPr>
          <p:cNvPr id="52" name="타원 51"/>
          <p:cNvSpPr/>
          <p:nvPr/>
        </p:nvSpPr>
        <p:spPr>
          <a:xfrm>
            <a:off x="3232962" y="22316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53" name="타원 52"/>
          <p:cNvSpPr/>
          <p:nvPr/>
        </p:nvSpPr>
        <p:spPr>
          <a:xfrm>
            <a:off x="1252554" y="136072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58" name="타원 57"/>
          <p:cNvSpPr/>
          <p:nvPr/>
        </p:nvSpPr>
        <p:spPr>
          <a:xfrm>
            <a:off x="1252554" y="223165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100581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6875"/>
              </p:ext>
            </p:extLst>
          </p:nvPr>
        </p:nvGraphicFramePr>
        <p:xfrm>
          <a:off x="9552384" y="0"/>
          <a:ext cx="2635809" cy="3208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FAQ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[FAQ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FAQ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[FAQ</a:t>
                      </a:r>
                      <a:r>
                        <a:rPr kumimoji="1" lang="ko-KR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상세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상품명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가능</a:t>
                      </a:r>
                      <a:b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내용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관리에 등록된 분류 목을 셀렉트 박스로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835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FAQ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1428514" y="1256864"/>
          <a:ext cx="7740477" cy="14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2614042" y="1310122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629655" y="354881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              ▼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2617129" y="1628616"/>
            <a:ext cx="6485436" cy="910411"/>
            <a:chOff x="2617129" y="1795631"/>
            <a:chExt cx="6485436" cy="910411"/>
          </a:xfrm>
        </p:grpSpPr>
        <p:sp>
          <p:nvSpPr>
            <p:cNvPr id="60" name="TextBox 59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2" r="8537" b="23534"/>
            <a:stretch/>
          </p:blipFill>
          <p:spPr>
            <a:xfrm>
              <a:off x="4683266" y="1844005"/>
              <a:ext cx="1412734" cy="216843"/>
            </a:xfrm>
            <a:prstGeom prst="rect">
              <a:avLst/>
            </a:prstGeom>
          </p:spPr>
        </p:pic>
        <p:sp>
          <p:nvSpPr>
            <p:cNvPr id="83" name="직사각형 82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629655" y="3236904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▼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459024" y="1000656"/>
            <a:ext cx="4604366" cy="250516"/>
            <a:chOff x="1459024" y="1082896"/>
            <a:chExt cx="4604366" cy="250516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428514" y="3188912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402282" y="2936792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542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5681"/>
              </p:ext>
            </p:extLst>
          </p:nvPr>
        </p:nvGraphicFramePr>
        <p:xfrm>
          <a:off x="9552384" y="0"/>
          <a:ext cx="2635809" cy="196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고객센터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FAQ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상세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[FAQ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제목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위치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78835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FAQ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459024" y="1000656"/>
            <a:ext cx="4604366" cy="250516"/>
            <a:chOff x="1459024" y="1082896"/>
            <a:chExt cx="4604366" cy="250516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>
              <a:off x="491126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5991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87460"/>
              </p:ext>
            </p:extLst>
          </p:nvPr>
        </p:nvGraphicFramePr>
        <p:xfrm>
          <a:off x="1428514" y="3360362"/>
          <a:ext cx="7740477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402282" y="3108242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298"/>
              </p:ext>
            </p:extLst>
          </p:nvPr>
        </p:nvGraphicFramePr>
        <p:xfrm>
          <a:off x="1428514" y="1256864"/>
          <a:ext cx="7752598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" name="직사각형 109"/>
          <p:cNvSpPr/>
          <p:nvPr/>
        </p:nvSpPr>
        <p:spPr>
          <a:xfrm>
            <a:off x="2629655" y="372026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노출                ▼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629655" y="3408354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멤버십             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614042" y="1310122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클라우드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멤버십은 무엇인가요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617129" y="1628616"/>
            <a:ext cx="6485436" cy="910411"/>
            <a:chOff x="2617129" y="1795631"/>
            <a:chExt cx="6485436" cy="910411"/>
          </a:xfrm>
        </p:grpSpPr>
        <p:sp>
          <p:nvSpPr>
            <p:cNvPr id="46" name="TextBox 45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FAQ</a:t>
              </a:r>
              <a:r>
                <a:rPr kumimoji="1" lang="ko-KR" altLang="en-US" sz="800" ker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상세 내용</a:t>
              </a:r>
              <a:endParaRPr kumimoji="1" lang="en-US" altLang="ko-KR" sz="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67" name="TextBox 66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8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2" r="8537" b="23534"/>
            <a:stretch/>
          </p:blipFill>
          <p:spPr>
            <a:xfrm>
              <a:off x="4683266" y="1844005"/>
              <a:ext cx="1412734" cy="216843"/>
            </a:xfrm>
            <a:prstGeom prst="rect">
              <a:avLst/>
            </a:prstGeom>
          </p:spPr>
        </p:pic>
        <p:sp>
          <p:nvSpPr>
            <p:cNvPr id="66" name="직사각형 65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704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507295"/>
              </p:ext>
            </p:extLst>
          </p:nvPr>
        </p:nvGraphicFramePr>
        <p:xfrm>
          <a:off x="130625" y="508667"/>
          <a:ext cx="1152128" cy="34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공지사항 관리</a:t>
                      </a:r>
                      <a:endParaRPr lang="en-US" altLang="ko-KR" sz="8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FAQ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ko-KR" altLang="en-US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0" marR="108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36709"/>
              </p:ext>
            </p:extLst>
          </p:nvPr>
        </p:nvGraphicFramePr>
        <p:xfrm>
          <a:off x="9552384" y="0"/>
          <a:ext cx="2635809" cy="532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FAQ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관리 팝업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[FAQ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진입 시 분류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출력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 : 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순서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순서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FAQ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 노출될 분류값 순서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제공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자 제한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순서 조정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+1, -1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순서 조정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추가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하단으로 분류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입력폼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 초과 시 비활성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삭제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 선택 후 버튼 선택 시 해당 분류 항목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체크박스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미선택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상태에서 버튼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삭제할 항목을 선택해주세요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언어별 분류명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 선택 시 한국어 외 언어에 대한 분류명 입력 가능한 폼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언어 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언어 구분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한글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일본어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중국어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분류명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한글의 경우 목록에서 입력한 분류명 표시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그 외의 경우 입력 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6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등록하시겠습니까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?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입력 정보 분류 목록에 반영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FAQ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목록 화면으로 이동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취소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7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취소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팝업 닫힘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4085840"/>
            <a:ext cx="1285286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뉴스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3963463" y="644079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303024" y="581245"/>
            <a:ext cx="1344598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고객센터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7855" y="836116"/>
            <a:ext cx="832022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FAQ</a:t>
            </a:r>
            <a:r>
              <a:rPr lang="ko-KR" altLang="en-US" sz="1200" b="1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관리</a:t>
            </a:r>
          </a:p>
        </p:txBody>
      </p:sp>
      <p:cxnSp>
        <p:nvCxnSpPr>
          <p:cNvPr id="65" name="직선 연결선 64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13" y="894120"/>
            <a:ext cx="161671" cy="161671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7365382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729853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02282" y="2191622"/>
            <a:ext cx="1286890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FAQ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1426748" y="2470328"/>
          <a:ext cx="7772946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멤버십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 멤버십은 무엇인가요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포인트는 어떻게 적립이 가능한가요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포인트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포인트는 어디에서 사용이 가능한가요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멤버십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 멤버십은 무엇인가요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포인트는 어떻게 적립이 가능한가요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3963463" y="4514453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681807" y="2194608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분류 관리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14042" y="135261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              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28064" y="135261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              ▼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541561" y="1352616"/>
            <a:ext cx="630000" cy="62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미노출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33794" y="739860"/>
            <a:ext cx="630000" cy="81986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…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601516" y="1676744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1948" y="93133"/>
            <a:ext cx="9286420" cy="6324599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15481" y="246324"/>
            <a:ext cx="6696744" cy="60629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곱셈 기호 43"/>
          <p:cNvSpPr/>
          <p:nvPr/>
        </p:nvSpPr>
        <p:spPr>
          <a:xfrm>
            <a:off x="7817390" y="311783"/>
            <a:ext cx="246689" cy="246689"/>
          </a:xfrm>
          <a:prstGeom prst="mathMultiply">
            <a:avLst>
              <a:gd name="adj1" fmla="val 14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74CC57-F596-486D-8BC1-D5C3B8E015DC}"/>
              </a:ext>
            </a:extLst>
          </p:cNvPr>
          <p:cNvSpPr/>
          <p:nvPr/>
        </p:nvSpPr>
        <p:spPr>
          <a:xfrm>
            <a:off x="1548273" y="623343"/>
            <a:ext cx="1016582" cy="232575"/>
          </a:xfrm>
          <a:prstGeom prst="rect">
            <a:avLst/>
          </a:prstGeom>
        </p:spPr>
        <p:txBody>
          <a:bodyPr wrap="none" lIns="77925" tIns="38963" rIns="77925" bIns="38963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FAQ </a:t>
            </a:r>
            <a:r>
              <a:rPr lang="ko-KR" altLang="en-US" sz="1000" b="1">
                <a:latin typeface="+mn-ea"/>
                <a:ea typeface="+mn-ea"/>
              </a:rPr>
              <a:t>분류 관리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587840" y="5985890"/>
            <a:ext cx="667082" cy="2285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315500" y="5985890"/>
            <a:ext cx="667082" cy="2285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415480" y="939356"/>
            <a:ext cx="669592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15480" y="5903560"/>
            <a:ext cx="66972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1581750" y="1254982"/>
            <a:ext cx="1059263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FAQ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분류 목록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639616" y="1207948"/>
            <a:ext cx="2057122" cy="243936"/>
            <a:chOff x="3279903" y="1207948"/>
            <a:chExt cx="2057122" cy="243936"/>
          </a:xfrm>
        </p:grpSpPr>
        <p:grpSp>
          <p:nvGrpSpPr>
            <p:cNvPr id="56" name="그룹 55"/>
            <p:cNvGrpSpPr/>
            <p:nvPr/>
          </p:nvGrpSpPr>
          <p:grpSpPr>
            <a:xfrm>
              <a:off x="3279903" y="1250284"/>
              <a:ext cx="860033" cy="201600"/>
              <a:chOff x="9466997" y="2994201"/>
              <a:chExt cx="860033" cy="2016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9466997" y="2994201"/>
                <a:ext cx="394715" cy="201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▲ 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9932315" y="2994201"/>
                <a:ext cx="394715" cy="201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▼ </a:t>
                </a:r>
                <a:r>
                  <a:rPr lang="en-US" altLang="ko-KR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</a:t>
                </a:r>
                <a:endPara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237265" y="1207948"/>
              <a:ext cx="1099760" cy="243936"/>
              <a:chOff x="4237265" y="1207948"/>
              <a:chExt cx="1099760" cy="24393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4811661" y="1207948"/>
                <a:ext cx="525364" cy="24393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-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삭제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37265" y="1207948"/>
                <a:ext cx="525364" cy="24393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+ 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추가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09225"/>
              </p:ext>
            </p:extLst>
          </p:nvPr>
        </p:nvGraphicFramePr>
        <p:xfrm>
          <a:off x="1643992" y="1542608"/>
          <a:ext cx="3083656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순서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3035384" y="1931370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가입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탈퇴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035384" y="2254214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포인트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035384" y="2577058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쿠폰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035384" y="2899902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멤버십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035384" y="3222745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분류명을 입력하세요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1823350" y="1985382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823350" y="2296194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823350" y="2625579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23350" y="2949433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23350" y="3276757"/>
            <a:ext cx="108000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49559" y="1242058"/>
            <a:ext cx="101758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언어별 분류명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00362"/>
              </p:ext>
            </p:extLst>
          </p:nvPr>
        </p:nvGraphicFramePr>
        <p:xfrm>
          <a:off x="5111801" y="1529684"/>
          <a:ext cx="2848464" cy="16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8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언어 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분류명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한글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  가입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>
                          <a:latin typeface="+mn-ea"/>
                          <a:ea typeface="+mn-ea"/>
                        </a:rPr>
                        <a:t>탈퇴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영어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일본어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>
                          <a:latin typeface="+mn-ea"/>
                          <a:ea typeface="+mn-ea"/>
                        </a:rPr>
                        <a:t>중국어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6314129" y="2241290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314129" y="2564134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314129" y="2886978"/>
            <a:ext cx="151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40066" y="3573016"/>
            <a:ext cx="22236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700">
                <a:solidFill>
                  <a:srgbClr val="FF0000"/>
                </a:solidFill>
                <a:latin typeface="+mn-ea"/>
                <a:ea typeface="+mn-ea"/>
              </a:rPr>
              <a:t>분류는 최대 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ko-KR" altLang="en-US" sz="700">
                <a:solidFill>
                  <a:srgbClr val="FF0000"/>
                </a:solidFill>
                <a:latin typeface="+mn-ea"/>
                <a:ea typeface="+mn-ea"/>
              </a:rPr>
              <a:t>개까지만 사용 설정이 가능합니다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93" name="타원 92"/>
          <p:cNvSpPr/>
          <p:nvPr/>
        </p:nvSpPr>
        <p:spPr>
          <a:xfrm>
            <a:off x="2538291" y="115257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97" name="타원 96"/>
          <p:cNvSpPr/>
          <p:nvPr/>
        </p:nvSpPr>
        <p:spPr>
          <a:xfrm>
            <a:off x="4944802" y="127161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  <p:sp>
        <p:nvSpPr>
          <p:cNvPr id="98" name="타원 97"/>
          <p:cNvSpPr/>
          <p:nvPr/>
        </p:nvSpPr>
        <p:spPr>
          <a:xfrm>
            <a:off x="1450885" y="128349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101" name="타원 100"/>
          <p:cNvSpPr/>
          <p:nvPr/>
        </p:nvSpPr>
        <p:spPr>
          <a:xfrm>
            <a:off x="3562167" y="113977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102" name="타원 101"/>
          <p:cNvSpPr/>
          <p:nvPr/>
        </p:nvSpPr>
        <p:spPr>
          <a:xfrm>
            <a:off x="4169798" y="113977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8" name="직사각형 7"/>
          <p:cNvSpPr/>
          <p:nvPr/>
        </p:nvSpPr>
        <p:spPr>
          <a:xfrm>
            <a:off x="2578795" y="1196646"/>
            <a:ext cx="972000" cy="27700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6527262" y="601415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6</a:t>
            </a:r>
            <a:endParaRPr lang="ko-KR" altLang="en-US" sz="700"/>
          </a:p>
        </p:txBody>
      </p:sp>
      <p:sp>
        <p:nvSpPr>
          <p:cNvPr id="96" name="타원 95"/>
          <p:cNvSpPr/>
          <p:nvPr/>
        </p:nvSpPr>
        <p:spPr>
          <a:xfrm>
            <a:off x="7308921" y="601415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7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83687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11767"/>
              </p:ext>
            </p:extLst>
          </p:nvPr>
        </p:nvGraphicFramePr>
        <p:xfrm>
          <a:off x="9552384" y="0"/>
          <a:ext cx="2635809" cy="240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앱버전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Android, iOS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업데이트 유형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기간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기간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버전명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반영일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2164952"/>
            <a:ext cx="1400702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앱버전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45509"/>
              </p:ext>
            </p:extLst>
          </p:nvPr>
        </p:nvGraphicFramePr>
        <p:xfrm>
          <a:off x="1426752" y="1295224"/>
          <a:ext cx="7772942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업데이트 유형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기간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직사각형 95"/>
          <p:cNvSpPr/>
          <p:nvPr/>
        </p:nvSpPr>
        <p:spPr>
          <a:xfrm>
            <a:off x="6506743" y="1327275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             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541561" y="1327274"/>
            <a:ext cx="630000" cy="6264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</a:p>
        </p:txBody>
      </p:sp>
      <p:sp>
        <p:nvSpPr>
          <p:cNvPr id="115" name="물결 114"/>
          <p:cNvSpPr/>
          <p:nvPr/>
        </p:nvSpPr>
        <p:spPr>
          <a:xfrm>
            <a:off x="1356090" y="6171615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113"/>
              </p:ext>
            </p:extLst>
          </p:nvPr>
        </p:nvGraphicFramePr>
        <p:xfrm>
          <a:off x="3963463" y="4539600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598976" y="1335294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              ▼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598976" y="1652863"/>
            <a:ext cx="2304977" cy="216024"/>
            <a:chOff x="1276092" y="2295108"/>
            <a:chExt cx="2304977" cy="216024"/>
          </a:xfrm>
        </p:grpSpPr>
        <p:grpSp>
          <p:nvGrpSpPr>
            <p:cNvPr id="40" name="그룹 39"/>
            <p:cNvGrpSpPr/>
            <p:nvPr/>
          </p:nvGrpSpPr>
          <p:grpSpPr>
            <a:xfrm>
              <a:off x="1276092" y="2295108"/>
              <a:ext cx="2304977" cy="216024"/>
              <a:chOff x="4434652" y="2199421"/>
              <a:chExt cx="2304977" cy="216024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434652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708204" y="2199421"/>
                <a:ext cx="1031425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4" name="Calendar"/>
              <p:cNvSpPr>
                <a:spLocks noChangeAspect="1" noEditPoints="1"/>
              </p:cNvSpPr>
              <p:nvPr/>
            </p:nvSpPr>
            <p:spPr bwMode="auto">
              <a:xfrm>
                <a:off x="5263784" y="2229911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Calendar"/>
              <p:cNvSpPr>
                <a:spLocks noChangeAspect="1" noEditPoints="1"/>
              </p:cNvSpPr>
              <p:nvPr/>
            </p:nvSpPr>
            <p:spPr bwMode="auto">
              <a:xfrm>
                <a:off x="6537118" y="2237903"/>
                <a:ext cx="146336" cy="146336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2288704" y="2320416"/>
              <a:ext cx="288288" cy="180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/>
                <a:t>~</a:t>
              </a:r>
              <a:endParaRPr kumimoji="0" lang="ko-KR" altLang="en-US" sz="800" dirty="0"/>
            </a:p>
          </p:txBody>
        </p: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41626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 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서비스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67855" y="836116"/>
            <a:ext cx="993540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 err="1">
                <a:latin typeface="+mn-ea"/>
                <a:ea typeface="+mn-ea"/>
              </a:rPr>
              <a:t>앱버전</a:t>
            </a:r>
            <a:r>
              <a:rPr lang="ko-KR" altLang="en-US" sz="1200" b="1" dirty="0">
                <a:latin typeface="+mn-ea"/>
                <a:ea typeface="+mn-ea"/>
              </a:rPr>
              <a:t> 관리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929" y="894120"/>
            <a:ext cx="161671" cy="161671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8636174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00073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신규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65293" y="79297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조회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633794" y="930587"/>
            <a:ext cx="630000" cy="62503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Android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87992" y="136964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47" name="타원 46"/>
          <p:cNvSpPr/>
          <p:nvPr/>
        </p:nvSpPr>
        <p:spPr>
          <a:xfrm>
            <a:off x="1244988" y="219630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82221"/>
              </p:ext>
            </p:extLst>
          </p:nvPr>
        </p:nvGraphicFramePr>
        <p:xfrm>
          <a:off x="1426748" y="2451368"/>
          <a:ext cx="7772947" cy="200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5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3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버전명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등록자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반영일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iOS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0.1.2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abc1234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2020-07-10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09:00:00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0.1.3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latin typeface="+mn-ea"/>
                          <a:ea typeface="+mn-ea"/>
                        </a:rPr>
                        <a:t>abc1234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2020-07-10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09:00:00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0.1.2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latin typeface="+mn-ea"/>
                          <a:ea typeface="+mn-ea"/>
                        </a:rPr>
                        <a:t>abc1234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2020-07-10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09:00:00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iOS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0.1.1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abc1234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2020-07-10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09:00:00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Android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0.1.1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abc1234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2020-07-10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09:00:00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429732" y="218386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350278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60763"/>
              </p:ext>
            </p:extLst>
          </p:nvPr>
        </p:nvGraphicFramePr>
        <p:xfrm>
          <a:off x="9552384" y="0"/>
          <a:ext cx="2635809" cy="408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앱버전 상세 등록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단말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OS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구분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Android, iOS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업데이트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유형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유형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진입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없음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 실행 시 필수 업데이트 컨펌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 실행 시 선택 업데이트 컨펌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버전 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숫자만 입력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중복 확인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이미 등록된 경우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기 등록된 버전입니다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반영일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반영 예정 일자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진입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Default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날짜 없음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메모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부가 설명 입력 영역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36652"/>
              </p:ext>
            </p:extLst>
          </p:nvPr>
        </p:nvGraphicFramePr>
        <p:xfrm>
          <a:off x="1428514" y="980728"/>
          <a:ext cx="7772942" cy="21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업데이트 유형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  필수      ○  선택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반영일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402282" y="738787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앱버전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56090" y="527632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598976" y="1034746"/>
            <a:ext cx="10332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       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598976" y="1670943"/>
            <a:ext cx="2761027" cy="216024"/>
            <a:chOff x="2598976" y="1090971"/>
            <a:chExt cx="2761027" cy="216024"/>
          </a:xfrm>
        </p:grpSpPr>
        <p:grpSp>
          <p:nvGrpSpPr>
            <p:cNvPr id="8" name="그룹 7"/>
            <p:cNvGrpSpPr/>
            <p:nvPr/>
          </p:nvGrpSpPr>
          <p:grpSpPr>
            <a:xfrm>
              <a:off x="2598976" y="1090971"/>
              <a:ext cx="1912784" cy="216024"/>
              <a:chOff x="2598976" y="1090971"/>
              <a:chExt cx="1912784" cy="21602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598976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267368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35760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4727848" y="109509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/>
                <a:t>중복확인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98976" y="2014967"/>
            <a:ext cx="1031425" cy="216024"/>
            <a:chOff x="2598976" y="1742336"/>
            <a:chExt cx="1031425" cy="216024"/>
          </a:xfrm>
        </p:grpSpPr>
        <p:sp>
          <p:nvSpPr>
            <p:cNvPr id="110" name="직사각형 109"/>
            <p:cNvSpPr/>
            <p:nvPr/>
          </p:nvSpPr>
          <p:spPr>
            <a:xfrm>
              <a:off x="2598976" y="1742336"/>
              <a:ext cx="1031425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Calendar"/>
            <p:cNvSpPr>
              <a:spLocks noChangeAspect="1" noEditPoints="1"/>
            </p:cNvSpPr>
            <p:nvPr/>
          </p:nvSpPr>
          <p:spPr bwMode="auto">
            <a:xfrm>
              <a:off x="3428108" y="1772826"/>
              <a:ext cx="146336" cy="14633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2601516" y="2333479"/>
            <a:ext cx="6446812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73815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 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SNS Key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" name="타원 42"/>
          <p:cNvSpPr/>
          <p:nvPr/>
        </p:nvSpPr>
        <p:spPr>
          <a:xfrm>
            <a:off x="1300852" y="102014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44" name="타원 43"/>
          <p:cNvSpPr/>
          <p:nvPr/>
        </p:nvSpPr>
        <p:spPr>
          <a:xfrm>
            <a:off x="1300852" y="136704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45" name="타원 44"/>
          <p:cNvSpPr/>
          <p:nvPr/>
        </p:nvSpPr>
        <p:spPr>
          <a:xfrm>
            <a:off x="1300852" y="1724197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46" name="타원 45"/>
          <p:cNvSpPr/>
          <p:nvPr/>
        </p:nvSpPr>
        <p:spPr>
          <a:xfrm>
            <a:off x="1300852" y="2049169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47" name="타원 46"/>
          <p:cNvSpPr/>
          <p:nvPr/>
        </p:nvSpPr>
        <p:spPr>
          <a:xfrm>
            <a:off x="1300852" y="2618928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692897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43560"/>
              </p:ext>
            </p:extLst>
          </p:nvPr>
        </p:nvGraphicFramePr>
        <p:xfrm>
          <a:off x="9552384" y="0"/>
          <a:ext cx="2635809" cy="172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앱버전 상세 수정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앱버전 설정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 정보 수정 가능 화면으로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최초 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265812"/>
              </p:ext>
            </p:extLst>
          </p:nvPr>
        </p:nvGraphicFramePr>
        <p:xfrm>
          <a:off x="1428514" y="980728"/>
          <a:ext cx="7752598" cy="275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업데이트 유형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  필수      ○  선택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링크</a:t>
                      </a:r>
                      <a:r>
                        <a:rPr lang="ko-KR" altLang="en-US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반영일</a:t>
                      </a:r>
                      <a:r>
                        <a:rPr lang="ko-KR" altLang="en-US" sz="800" b="1" u="none" kern="120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메모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수정일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402282" y="738787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앱버전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56090" y="527632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598976" y="1034746"/>
            <a:ext cx="10332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Android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         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598976" y="1670943"/>
            <a:ext cx="2761027" cy="216024"/>
            <a:chOff x="2598976" y="1090971"/>
            <a:chExt cx="2761027" cy="216024"/>
          </a:xfrm>
        </p:grpSpPr>
        <p:grpSp>
          <p:nvGrpSpPr>
            <p:cNvPr id="8" name="그룹 7"/>
            <p:cNvGrpSpPr/>
            <p:nvPr/>
          </p:nvGrpSpPr>
          <p:grpSpPr>
            <a:xfrm>
              <a:off x="2598976" y="1090971"/>
              <a:ext cx="1912784" cy="216024"/>
              <a:chOff x="2598976" y="1090971"/>
              <a:chExt cx="1912784" cy="216024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2598976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267368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2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3935760" y="1090971"/>
                <a:ext cx="576000" cy="21602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4727848" y="1095090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/>
                <a:t>중복확인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98976" y="2347910"/>
            <a:ext cx="1031425" cy="216024"/>
            <a:chOff x="2598976" y="1742336"/>
            <a:chExt cx="1031425" cy="216024"/>
          </a:xfrm>
        </p:grpSpPr>
        <p:sp>
          <p:nvSpPr>
            <p:cNvPr id="110" name="직사각형 109"/>
            <p:cNvSpPr/>
            <p:nvPr/>
          </p:nvSpPr>
          <p:spPr>
            <a:xfrm>
              <a:off x="2598976" y="1742336"/>
              <a:ext cx="1031425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20YYY.MM.DD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5" name="Calendar"/>
            <p:cNvSpPr>
              <a:spLocks noChangeAspect="1" noEditPoints="1"/>
            </p:cNvSpPr>
            <p:nvPr/>
          </p:nvSpPr>
          <p:spPr bwMode="auto">
            <a:xfrm>
              <a:off x="3428108" y="1772826"/>
              <a:ext cx="146336" cy="146336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직사각형 124"/>
          <p:cNvSpPr/>
          <p:nvPr/>
        </p:nvSpPr>
        <p:spPr>
          <a:xfrm>
            <a:off x="2601516" y="2666422"/>
            <a:ext cx="6446812" cy="6480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7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 최신 버전 업데이트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일부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기능 개선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오류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2598976" y="1995358"/>
            <a:ext cx="4428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https://android.com/kr/app/sid1005465006?l=en&amp;mt=8</a:t>
            </a: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57239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 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왼쪽 중괄호 3"/>
          <p:cNvSpPr/>
          <p:nvPr/>
        </p:nvSpPr>
        <p:spPr>
          <a:xfrm>
            <a:off x="1365692" y="980728"/>
            <a:ext cx="67629" cy="267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19774" y="224138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68452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b="1" dirty="0">
                <a:latin typeface="+mn-ea"/>
              </a:rPr>
              <a:t>Common Rules_Sarch&amp;List</a:t>
            </a:r>
            <a:endParaRPr lang="en-US" altLang="ko-KR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8553" y="739364"/>
            <a:ext cx="988061" cy="238686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1. </a:t>
            </a:r>
            <a:r>
              <a:rPr lang="ko-KR" altLang="en-US" sz="1000" b="1" dirty="0">
                <a:latin typeface="+mn-ea"/>
                <a:ea typeface="+mn-ea"/>
              </a:rPr>
              <a:t>기간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검색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639304" y="1557669"/>
            <a:ext cx="4071798" cy="1008128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pPr marL="157460" indent="-1574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 err="1">
                <a:latin typeface="+mn-ea"/>
                <a:ea typeface="+mn-ea"/>
              </a:rPr>
              <a:t>진입시</a:t>
            </a:r>
            <a:r>
              <a:rPr lang="ko-KR" altLang="en-US" sz="800" dirty="0">
                <a:latin typeface="+mn-ea"/>
                <a:ea typeface="+mn-ea"/>
              </a:rPr>
              <a:t> 전체 디폴트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- </a:t>
            </a:r>
            <a:r>
              <a:rPr lang="ko-KR" altLang="en-US" sz="800">
                <a:latin typeface="+mn-ea"/>
                <a:ea typeface="+mn-ea"/>
              </a:rPr>
              <a:t>특정기간 </a:t>
            </a:r>
            <a:r>
              <a:rPr lang="ko-KR" altLang="en-US" sz="800" dirty="0" err="1">
                <a:latin typeface="+mn-ea"/>
                <a:ea typeface="+mn-ea"/>
              </a:rPr>
              <a:t>클릭시</a:t>
            </a:r>
            <a:r>
              <a:rPr lang="ko-KR" altLang="en-US" sz="800" dirty="0">
                <a:latin typeface="+mn-ea"/>
                <a:ea typeface="+mn-ea"/>
              </a:rPr>
              <a:t> 날짜 </a:t>
            </a:r>
            <a:r>
              <a:rPr lang="ko-KR" altLang="en-US" sz="800">
                <a:latin typeface="+mn-ea"/>
                <a:ea typeface="+mn-ea"/>
              </a:rPr>
              <a:t>설정 가능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- </a:t>
            </a:r>
            <a:r>
              <a:rPr lang="ko-KR" altLang="en-US" sz="800">
                <a:latin typeface="+mn-ea"/>
                <a:ea typeface="+mn-ea"/>
              </a:rPr>
              <a:t>날짜 </a:t>
            </a:r>
            <a:r>
              <a:rPr lang="ko-KR" altLang="en-US" sz="800" dirty="0">
                <a:latin typeface="+mn-ea"/>
                <a:ea typeface="+mn-ea"/>
              </a:rPr>
              <a:t>설정 기본값 없음</a:t>
            </a:r>
            <a:endParaRPr lang="en-US" altLang="ko-KR" sz="800" dirty="0">
              <a:latin typeface="+mn-ea"/>
              <a:ea typeface="+mn-ea"/>
            </a:endParaRPr>
          </a:p>
          <a:p>
            <a:pPr marL="157460" indent="-15746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n-ea"/>
                <a:ea typeface="+mn-ea"/>
              </a:rPr>
              <a:t>날짜 입력 영역 및 아이콘 </a:t>
            </a:r>
            <a:r>
              <a:rPr lang="ko-KR" altLang="en-US" sz="800" dirty="0" err="1">
                <a:latin typeface="+mn-ea"/>
                <a:ea typeface="+mn-ea"/>
              </a:rPr>
              <a:t>클릭시</a:t>
            </a:r>
            <a:r>
              <a:rPr lang="ko-KR" altLang="en-US" sz="800" dirty="0">
                <a:latin typeface="+mn-ea"/>
                <a:ea typeface="+mn-ea"/>
              </a:rPr>
              <a:t> 캘린더 출력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- </a:t>
            </a:r>
            <a:r>
              <a:rPr lang="ko-KR" altLang="en-US" sz="800">
                <a:latin typeface="+mn-ea"/>
                <a:ea typeface="+mn-ea"/>
              </a:rPr>
              <a:t>선택시 </a:t>
            </a:r>
            <a:r>
              <a:rPr lang="ko-KR" altLang="en-US" sz="800" dirty="0">
                <a:latin typeface="+mn-ea"/>
                <a:ea typeface="+mn-ea"/>
              </a:rPr>
              <a:t>해당일 설정되며</a:t>
            </a:r>
            <a:r>
              <a:rPr lang="en-US" altLang="ko-KR" sz="800" dirty="0">
                <a:latin typeface="+mn-ea"/>
                <a:ea typeface="+mn-ea"/>
              </a:rPr>
              <a:t>, </a:t>
            </a:r>
            <a:r>
              <a:rPr lang="ko-KR" altLang="en-US" sz="800">
                <a:latin typeface="+mn-ea"/>
                <a:ea typeface="+mn-ea"/>
              </a:rPr>
              <a:t>조회 버튼 선택시 해당 기간 기준으로 리스트 출력</a:t>
            </a:r>
            <a:endParaRPr lang="en-US" altLang="ko-KR" sz="8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200449" y="1049663"/>
            <a:ext cx="2759356" cy="252000"/>
            <a:chOff x="1759646" y="1395033"/>
            <a:chExt cx="2759356" cy="252000"/>
          </a:xfrm>
        </p:grpSpPr>
        <p:sp>
          <p:nvSpPr>
            <p:cNvPr id="45" name="TextBox 44"/>
            <p:cNvSpPr txBox="1"/>
            <p:nvPr/>
          </p:nvSpPr>
          <p:spPr>
            <a:xfrm>
              <a:off x="3027115" y="1436178"/>
              <a:ext cx="2339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+mn-ea"/>
                  <a:ea typeface="+mn-ea"/>
                </a:rPr>
                <a:t>~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759646" y="1395033"/>
              <a:ext cx="1224000" cy="252000"/>
              <a:chOff x="9695606" y="2904859"/>
              <a:chExt cx="1224000" cy="252000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9695606" y="2904859"/>
                <a:ext cx="1224000" cy="25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89406" y="2930337"/>
                <a:ext cx="292235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7" name="그룹 46"/>
            <p:cNvGrpSpPr/>
            <p:nvPr/>
          </p:nvGrpSpPr>
          <p:grpSpPr>
            <a:xfrm>
              <a:off x="3295002" y="1395033"/>
              <a:ext cx="1224000" cy="252000"/>
              <a:chOff x="9695606" y="2904859"/>
              <a:chExt cx="1224000" cy="2520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9695606" y="2904859"/>
                <a:ext cx="1224000" cy="25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+mn-ea"/>
                </a:endParaRPr>
              </a:p>
            </p:txBody>
          </p:sp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89406" y="2930337"/>
                <a:ext cx="292235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52" name="꺾인 연결선 51"/>
          <p:cNvCxnSpPr>
            <a:stCxn id="62" idx="2"/>
            <a:endCxn id="59" idx="1"/>
          </p:cNvCxnSpPr>
          <p:nvPr/>
        </p:nvCxnSpPr>
        <p:spPr>
          <a:xfrm rot="10800000" flipH="1" flipV="1">
            <a:off x="1210978" y="1212748"/>
            <a:ext cx="21387" cy="934958"/>
          </a:xfrm>
          <a:prstGeom prst="bentConnector3">
            <a:avLst>
              <a:gd name="adj1" fmla="val -458087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853" y="1064014"/>
            <a:ext cx="608723" cy="215603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ko-KR" altLang="en-US" sz="850" dirty="0">
                <a:latin typeface="+mn-ea"/>
                <a:ea typeface="+mn-ea"/>
              </a:rPr>
              <a:t>기간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07052"/>
              </p:ext>
            </p:extLst>
          </p:nvPr>
        </p:nvGraphicFramePr>
        <p:xfrm>
          <a:off x="1232366" y="1406106"/>
          <a:ext cx="201600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토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14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16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22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26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27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28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29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5362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T="468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Oval"/>
          <p:cNvSpPr>
            <a:spLocks noChangeAspect="1"/>
          </p:cNvSpPr>
          <p:nvPr/>
        </p:nvSpPr>
        <p:spPr>
          <a:xfrm>
            <a:off x="2406266" y="2471825"/>
            <a:ext cx="251936" cy="2520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09" rIns="36000" bIns="4570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24</a:t>
            </a:r>
            <a:endParaRPr lang="en-US" sz="7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" name="Chevron Left"/>
          <p:cNvSpPr>
            <a:spLocks noChangeAspect="1"/>
          </p:cNvSpPr>
          <p:nvPr/>
        </p:nvSpPr>
        <p:spPr bwMode="auto">
          <a:xfrm flipH="1">
            <a:off x="3104574" y="1530529"/>
            <a:ext cx="36000" cy="65518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latinLnBrk="0"/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타원 61"/>
          <p:cNvSpPr>
            <a:spLocks noChangeAspect="1"/>
          </p:cNvSpPr>
          <p:nvPr/>
        </p:nvSpPr>
        <p:spPr>
          <a:xfrm>
            <a:off x="1210979" y="1050748"/>
            <a:ext cx="324000" cy="324000"/>
          </a:xfrm>
          <a:prstGeom prst="ellipse">
            <a:avLst/>
          </a:prstGeom>
          <a:solidFill>
            <a:srgbClr val="0070C0">
              <a:alpha val="80000"/>
            </a:srgbClr>
          </a:solidFill>
          <a:ln w="3175">
            <a:noFill/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 defTabSz="914400" latinLnBrk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</a:pPr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click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Chevron Left"/>
          <p:cNvSpPr>
            <a:spLocks noChangeAspect="1"/>
          </p:cNvSpPr>
          <p:nvPr/>
        </p:nvSpPr>
        <p:spPr bwMode="auto">
          <a:xfrm rot="10800000" flipH="1">
            <a:off x="1363785" y="1530529"/>
            <a:ext cx="36000" cy="65519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8553" y="3166066"/>
            <a:ext cx="1892435" cy="238686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2. </a:t>
            </a:r>
            <a:r>
              <a:rPr lang="ko-KR" altLang="en-US" sz="1000" b="1" dirty="0">
                <a:latin typeface="+mn-ea"/>
                <a:ea typeface="+mn-ea"/>
              </a:rPr>
              <a:t> 리스트 출력 정의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392" y="3548768"/>
            <a:ext cx="1054454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394"/>
              </p:ext>
            </p:extLst>
          </p:nvPr>
        </p:nvGraphicFramePr>
        <p:xfrm>
          <a:off x="647863" y="3819536"/>
          <a:ext cx="6984833" cy="65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등록자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구분명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제목을 입력하세요</a:t>
                      </a: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(abc1234)</a:t>
                      </a: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31655"/>
              </p:ext>
            </p:extLst>
          </p:nvPr>
        </p:nvGraphicFramePr>
        <p:xfrm>
          <a:off x="2790518" y="461888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70119"/>
              </p:ext>
            </p:extLst>
          </p:nvPr>
        </p:nvGraphicFramePr>
        <p:xfrm>
          <a:off x="6784742" y="3755006"/>
          <a:ext cx="80330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700" b="0" kern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700" b="0" kern="120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algn="l" defTabSz="844083" rtl="0" eaLnBrk="1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algn="l" defTabSz="844083" rtl="0" eaLnBrk="1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7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개씩 보기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보기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보기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보기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6784742" y="3563048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87563" y="3745183"/>
            <a:ext cx="3168352" cy="1008128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pPr marL="209946" indent="-20994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n-ea"/>
                <a:ea typeface="+mn-ea"/>
              </a:rPr>
              <a:t>리스트 전체 개수 표기</a:t>
            </a:r>
            <a:endParaRPr lang="en-US" altLang="ko-KR" sz="800" dirty="0">
              <a:latin typeface="+mn-ea"/>
              <a:ea typeface="+mn-ea"/>
            </a:endParaRPr>
          </a:p>
          <a:p>
            <a:pPr marL="209946" indent="-20994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n-ea"/>
                <a:ea typeface="+mn-ea"/>
              </a:rPr>
              <a:t>페이지 당 최대 표시 개수 노출 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>
                <a:latin typeface="+mn-ea"/>
                <a:ea typeface="+mn-ea"/>
              </a:rPr>
              <a:t>디폴트 </a:t>
            </a:r>
            <a:r>
              <a:rPr lang="en-US" altLang="ko-KR" sz="800" dirty="0">
                <a:latin typeface="+mn-ea"/>
                <a:ea typeface="+mn-ea"/>
              </a:rPr>
              <a:t>5</a:t>
            </a:r>
            <a:r>
              <a:rPr lang="ko-KR" altLang="en-US" sz="800">
                <a:latin typeface="+mn-ea"/>
                <a:ea typeface="+mn-ea"/>
              </a:rPr>
              <a:t>개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</a:p>
          <a:p>
            <a:pPr marL="209946" indent="-20994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n-ea"/>
                <a:ea typeface="+mn-ea"/>
              </a:rPr>
              <a:t>리스트정렬 등록일순</a:t>
            </a:r>
            <a:r>
              <a:rPr lang="en-US" altLang="ko-KR" sz="800" dirty="0">
                <a:latin typeface="+mn-ea"/>
                <a:ea typeface="+mn-ea"/>
              </a:rPr>
              <a:t>(</a:t>
            </a:r>
            <a:r>
              <a:rPr lang="ko-KR" altLang="en-US" sz="800">
                <a:latin typeface="+mn-ea"/>
                <a:ea typeface="+mn-ea"/>
              </a:rPr>
              <a:t>디폴트</a:t>
            </a:r>
            <a:r>
              <a:rPr lang="en-US" altLang="ko-KR" sz="800" dirty="0">
                <a:latin typeface="+mn-ea"/>
                <a:ea typeface="+mn-ea"/>
              </a:rPr>
              <a:t>)</a:t>
            </a:r>
          </a:p>
          <a:p>
            <a:pPr marL="209946" indent="-209946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dirty="0">
                <a:latin typeface="+mn-ea"/>
                <a:ea typeface="+mn-ea"/>
              </a:rPr>
              <a:t> 리스트 개수가 </a:t>
            </a:r>
            <a:r>
              <a:rPr lang="en-US" altLang="ko-KR" sz="800" dirty="0">
                <a:latin typeface="+mn-ea"/>
                <a:ea typeface="+mn-ea"/>
              </a:rPr>
              <a:t>5</a:t>
            </a:r>
            <a:r>
              <a:rPr lang="ko-KR" altLang="en-US" sz="800">
                <a:latin typeface="+mn-ea"/>
                <a:ea typeface="+mn-ea"/>
              </a:rPr>
              <a:t>개 이상일 때 </a:t>
            </a:r>
            <a:r>
              <a:rPr lang="ko-KR" altLang="en-US" sz="800" dirty="0" err="1">
                <a:latin typeface="+mn-ea"/>
                <a:ea typeface="+mn-ea"/>
              </a:rPr>
              <a:t>페이지네이션</a:t>
            </a:r>
            <a:r>
              <a:rPr lang="ko-KR" altLang="en-US" sz="800" dirty="0">
                <a:latin typeface="+mn-ea"/>
                <a:ea typeface="+mn-ea"/>
              </a:rPr>
              <a:t> 출력</a:t>
            </a:r>
            <a:br>
              <a:rPr lang="en-US" altLang="ko-KR" sz="800" dirty="0">
                <a:latin typeface="+mn-ea"/>
                <a:ea typeface="+mn-ea"/>
              </a:rPr>
            </a:br>
            <a:r>
              <a:rPr lang="en-US" altLang="ko-KR" sz="800" dirty="0">
                <a:latin typeface="+mn-ea"/>
                <a:ea typeface="+mn-ea"/>
              </a:rPr>
              <a:t>- </a:t>
            </a:r>
            <a:r>
              <a:rPr lang="ko-KR" altLang="en-US" sz="800">
                <a:latin typeface="+mn-ea"/>
                <a:ea typeface="+mn-ea"/>
              </a:rPr>
              <a:t>이전 페이지 </a:t>
            </a:r>
            <a:r>
              <a:rPr lang="en-US" altLang="ko-KR" sz="800" dirty="0">
                <a:latin typeface="+mn-ea"/>
                <a:ea typeface="+mn-ea"/>
              </a:rPr>
              <a:t>/ </a:t>
            </a:r>
            <a:r>
              <a:rPr lang="ko-KR" altLang="en-US" sz="800">
                <a:latin typeface="+mn-ea"/>
                <a:ea typeface="+mn-ea"/>
              </a:rPr>
              <a:t>다음 페이지 </a:t>
            </a:r>
            <a:r>
              <a:rPr lang="en-US" altLang="ko-KR" sz="800" dirty="0">
                <a:latin typeface="+mn-ea"/>
                <a:ea typeface="+mn-ea"/>
              </a:rPr>
              <a:t>/ </a:t>
            </a:r>
            <a:r>
              <a:rPr lang="ko-KR" altLang="en-US" sz="800">
                <a:latin typeface="+mn-ea"/>
                <a:ea typeface="+mn-ea"/>
              </a:rPr>
              <a:t>맨 처음 </a:t>
            </a:r>
            <a:r>
              <a:rPr lang="en-US" altLang="ko-KR" sz="800" dirty="0">
                <a:latin typeface="+mn-ea"/>
                <a:ea typeface="+mn-ea"/>
              </a:rPr>
              <a:t>/ </a:t>
            </a:r>
            <a:r>
              <a:rPr lang="ko-KR" altLang="en-US" sz="800">
                <a:latin typeface="+mn-ea"/>
                <a:ea typeface="+mn-ea"/>
              </a:rPr>
              <a:t>맨 끝으로 이동</a:t>
            </a:r>
            <a:endParaRPr lang="en-US" altLang="ko-KR" sz="800" dirty="0">
              <a:latin typeface="+mn-ea"/>
              <a:ea typeface="+mn-ea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97558"/>
              </p:ext>
            </p:extLst>
          </p:nvPr>
        </p:nvGraphicFramePr>
        <p:xfrm>
          <a:off x="623392" y="5271416"/>
          <a:ext cx="6984833" cy="65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</a:t>
                      </a: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등록자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6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검색된 결과가 없습니다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그룹 73"/>
          <p:cNvGrpSpPr/>
          <p:nvPr/>
        </p:nvGrpSpPr>
        <p:grpSpPr>
          <a:xfrm>
            <a:off x="8064575" y="5282430"/>
            <a:ext cx="2184965" cy="625972"/>
            <a:chOff x="622717" y="4960553"/>
            <a:chExt cx="2184965" cy="625972"/>
          </a:xfrm>
        </p:grpSpPr>
        <p:sp>
          <p:nvSpPr>
            <p:cNvPr id="75" name="직사각형 74"/>
            <p:cNvSpPr/>
            <p:nvPr/>
          </p:nvSpPr>
          <p:spPr>
            <a:xfrm>
              <a:off x="647260" y="5313245"/>
              <a:ext cx="1269899" cy="273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>
                  <a:latin typeface="+mn-ea"/>
                </a:rPr>
                <a:t>2020-07-01 15:10:01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22717" y="4960553"/>
              <a:ext cx="2184965" cy="21600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+mn-ea"/>
                  <a:ea typeface="+mn-ea"/>
                </a:rPr>
                <a:t>3. </a:t>
              </a:r>
              <a:r>
                <a:rPr kumimoji="1" lang="ko-KR" altLang="en-US" sz="1000" b="1" kern="0">
                  <a:solidFill>
                    <a:prstClr val="black"/>
                  </a:solidFill>
                  <a:latin typeface="+mn-ea"/>
                  <a:ea typeface="+mn-ea"/>
                </a:rPr>
                <a:t>일시 표기</a:t>
              </a:r>
              <a:endParaRPr kumimoji="1" lang="en-US" altLang="ko-KR" sz="1000" b="1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433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965"/>
              </p:ext>
            </p:extLst>
          </p:nvPr>
        </p:nvGraphicFramePr>
        <p:xfrm>
          <a:off x="9552384" y="0"/>
          <a:ext cx="2635809" cy="208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SNS Key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간편로그인 설정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네이버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카카오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페이스북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구글 로그인 사용 여부 설정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미사용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 비활성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입력 필드 활성화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Client ID, Client Secret)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21146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</a:t>
                      </a: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SNS Key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서비스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67855" y="836116"/>
            <a:ext cx="1147236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SNS Key </a:t>
            </a:r>
            <a:r>
              <a:rPr lang="ko-KR" altLang="en-US" sz="1200" b="1">
                <a:latin typeface="+mn-ea"/>
                <a:ea typeface="+mn-ea"/>
              </a:rPr>
              <a:t>관리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29" y="894120"/>
            <a:ext cx="161671" cy="161671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402282" y="1247134"/>
            <a:ext cx="101758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네이버 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13531"/>
              </p:ext>
            </p:extLst>
          </p:nvPr>
        </p:nvGraphicFramePr>
        <p:xfrm>
          <a:off x="1428514" y="1499642"/>
          <a:ext cx="778237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ID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 Secret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2608501" y="155679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미사용              ▼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2608501" y="1863874"/>
            <a:ext cx="1980000" cy="2190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565229" y="1863874"/>
            <a:ext cx="1980000" cy="2190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8626" y="2376549"/>
            <a:ext cx="101758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카카오 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82782"/>
              </p:ext>
            </p:extLst>
          </p:nvPr>
        </p:nvGraphicFramePr>
        <p:xfrm>
          <a:off x="1428514" y="2629057"/>
          <a:ext cx="778237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ID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 Secret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608501" y="2686207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사용              ▼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2608501" y="2993289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565229" y="2993289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28626" y="3640724"/>
            <a:ext cx="1133001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페이스북 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2666"/>
              </p:ext>
            </p:extLst>
          </p:nvPr>
        </p:nvGraphicFramePr>
        <p:xfrm>
          <a:off x="1428514" y="3893232"/>
          <a:ext cx="778237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ID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 Secret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608501" y="395038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미사용              ▼</a:t>
            </a:r>
          </a:p>
        </p:txBody>
      </p:sp>
      <p:sp>
        <p:nvSpPr>
          <p:cNvPr id="70" name="직사각형 69"/>
          <p:cNvSpPr/>
          <p:nvPr/>
        </p:nvSpPr>
        <p:spPr bwMode="auto">
          <a:xfrm>
            <a:off x="2608501" y="4257464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6565229" y="4257464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5677" y="4954681"/>
            <a:ext cx="1067278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Google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로그인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21294"/>
              </p:ext>
            </p:extLst>
          </p:nvPr>
        </p:nvGraphicFramePr>
        <p:xfrm>
          <a:off x="1428514" y="5207189"/>
          <a:ext cx="778237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ID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 Secret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608501" y="5264339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미사용              ▼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2608501" y="5571421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565229" y="5571421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99456" y="340053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45" name="왼쪽 중괄호 44"/>
          <p:cNvSpPr/>
          <p:nvPr/>
        </p:nvSpPr>
        <p:spPr>
          <a:xfrm>
            <a:off x="1347225" y="1198282"/>
            <a:ext cx="67629" cy="457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62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88662"/>
              </p:ext>
            </p:extLst>
          </p:nvPr>
        </p:nvGraphicFramePr>
        <p:xfrm>
          <a:off x="9552384" y="0"/>
          <a:ext cx="2635809" cy="172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본인인증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Key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본인인증 설정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회원사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코드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회원사 코드 입력 빌드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카드 본인인증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Key,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휴대폰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본인인증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Key,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아이핀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인증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Key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파일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업로드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69671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</a:t>
                      </a: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SNS Key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서비스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67855" y="836116"/>
            <a:ext cx="1520735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본인인증</a:t>
            </a:r>
            <a:r>
              <a:rPr lang="en-US" altLang="ko-KR" sz="1200" b="1" dirty="0">
                <a:latin typeface="+mn-ea"/>
                <a:ea typeface="+mn-ea"/>
              </a:rPr>
              <a:t> Key </a:t>
            </a:r>
            <a:r>
              <a:rPr lang="ko-KR" altLang="en-US" sz="1200" b="1">
                <a:latin typeface="+mn-ea"/>
                <a:ea typeface="+mn-ea"/>
              </a:rPr>
              <a:t>관리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1402282" y="1247134"/>
            <a:ext cx="105766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본인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인증 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40894"/>
              </p:ext>
            </p:extLst>
          </p:nvPr>
        </p:nvGraphicFramePr>
        <p:xfrm>
          <a:off x="1428514" y="1499642"/>
          <a:ext cx="7782376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회원사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코드</a:t>
                      </a:r>
                      <a:endParaRPr lang="ko-KR" altLang="en-US" sz="8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카드 본인인증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본인인증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36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아이핀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인증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 bwMode="auto">
          <a:xfrm>
            <a:off x="2608501" y="1556792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2614042" y="1883089"/>
            <a:ext cx="4639674" cy="207786"/>
            <a:chOff x="2802385" y="2783191"/>
            <a:chExt cx="4639674" cy="207786"/>
          </a:xfrm>
        </p:grpSpPr>
        <p:sp>
          <p:nvSpPr>
            <p:cNvPr id="45" name="직사각형 44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614042" y="2518320"/>
            <a:ext cx="4639674" cy="207786"/>
            <a:chOff x="2802385" y="2783191"/>
            <a:chExt cx="4639674" cy="207786"/>
          </a:xfrm>
        </p:grpSpPr>
        <p:sp>
          <p:nvSpPr>
            <p:cNvPr id="77" name="직사각형 76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14042" y="2200704"/>
            <a:ext cx="4639674" cy="207786"/>
            <a:chOff x="2802385" y="2783191"/>
            <a:chExt cx="4639674" cy="207786"/>
          </a:xfrm>
        </p:grpSpPr>
        <p:sp>
          <p:nvSpPr>
            <p:cNvPr id="81" name="직사각형 80"/>
            <p:cNvSpPr/>
            <p:nvPr/>
          </p:nvSpPr>
          <p:spPr>
            <a:xfrm>
              <a:off x="2802385" y="2783191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69603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09904" y="2783191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sp>
        <p:nvSpPr>
          <p:cNvPr id="84" name="모서리가 둥근 직사각형 83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303354" y="127964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2780647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27130"/>
              </p:ext>
            </p:extLst>
          </p:nvPr>
        </p:nvGraphicFramePr>
        <p:xfrm>
          <a:off x="130625" y="508667"/>
          <a:ext cx="1152128" cy="3942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앱버전</a:t>
                      </a: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SNS Key 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본인인증 </a:t>
                      </a:r>
                      <a:r>
                        <a:rPr lang="en-US" altLang="ko-KR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800" b="0" u="non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0" u="none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800" b="1" u="sng" kern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Naver</a:t>
                      </a:r>
                      <a:r>
                        <a:rPr lang="en-US" altLang="ko-KR" sz="800" b="1" u="sng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Map </a:t>
                      </a:r>
                      <a:r>
                        <a:rPr lang="ko-KR" altLang="en-US" sz="800" b="1" u="sng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관리</a:t>
                      </a:r>
                      <a:endParaRPr lang="en-US" altLang="ko-KR" sz="800" b="1" u="sng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서비스 관리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67855" y="836116"/>
            <a:ext cx="1349343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1200" b="1" dirty="0" err="1">
                <a:latin typeface="+mn-ea"/>
                <a:ea typeface="+mn-ea"/>
              </a:rPr>
              <a:t>Naver</a:t>
            </a:r>
            <a:r>
              <a:rPr lang="en-US" altLang="ko-KR" sz="1200" b="1" dirty="0">
                <a:latin typeface="+mn-ea"/>
                <a:ea typeface="+mn-ea"/>
              </a:rPr>
              <a:t> Map </a:t>
            </a:r>
            <a:r>
              <a:rPr lang="ko-KR" altLang="en-US" sz="1200" b="1">
                <a:latin typeface="+mn-ea"/>
                <a:ea typeface="+mn-ea"/>
              </a:rPr>
              <a:t>관리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TextBox 45"/>
          <p:cNvSpPr txBox="1"/>
          <p:nvPr/>
        </p:nvSpPr>
        <p:spPr>
          <a:xfrm>
            <a:off x="1402282" y="1247134"/>
            <a:ext cx="1394290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Naver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Map API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설정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초기화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Client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53980"/>
              </p:ext>
            </p:extLst>
          </p:nvPr>
        </p:nvGraphicFramePr>
        <p:xfrm>
          <a:off x="1428514" y="1499642"/>
          <a:ext cx="7782376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API Client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ID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Client Secret</a:t>
                      </a:r>
                      <a:endParaRPr lang="ko-KR" altLang="en-US" sz="800" b="1" u="none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 bwMode="auto">
          <a:xfrm>
            <a:off x="2608501" y="1556792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6565229" y="1556792"/>
            <a:ext cx="1980000" cy="2190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7089" y="580400"/>
            <a:ext cx="1487265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수정일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303354" y="127964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9047"/>
              </p:ext>
            </p:extLst>
          </p:nvPr>
        </p:nvGraphicFramePr>
        <p:xfrm>
          <a:off x="9552384" y="0"/>
          <a:ext cx="2635809" cy="147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서비스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Naver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Map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en-US" altLang="ko-KR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Naver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Map API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설정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API Client ID, Client Secret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입력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필드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6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b="1" dirty="0">
                <a:latin typeface="+mn-ea"/>
              </a:rPr>
              <a:t>Common Rules_</a:t>
            </a:r>
            <a:r>
              <a:rPr lang="ko-KR" altLang="en-US" b="1" dirty="0">
                <a:latin typeface="+mn-ea"/>
              </a:rPr>
              <a:t>등록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>
                <a:latin typeface="+mn-ea"/>
              </a:rPr>
              <a:t>상세</a:t>
            </a: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84025" y="740772"/>
            <a:ext cx="1799956" cy="237278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1. </a:t>
            </a:r>
            <a:r>
              <a:rPr lang="ko-KR" altLang="en-US" sz="1000" b="1">
                <a:latin typeface="+mn-ea"/>
                <a:ea typeface="+mn-ea"/>
              </a:rPr>
              <a:t>입력 </a:t>
            </a:r>
            <a:r>
              <a:rPr lang="ko-KR" altLang="en-US" sz="1000" b="1" dirty="0">
                <a:latin typeface="+mn-ea"/>
                <a:ea typeface="+mn-ea"/>
              </a:rPr>
              <a:t>필드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5030" y="1030601"/>
            <a:ext cx="4800018" cy="209363"/>
          </a:xfrm>
          <a:prstGeom prst="rect">
            <a:avLst/>
          </a:prstGeom>
        </p:spPr>
        <p:txBody>
          <a:bodyPr wrap="square" lIns="83978" tIns="41989" rIns="83978" bIns="41989">
            <a:sp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>
                <a:latin typeface="+mn-ea"/>
                <a:ea typeface="+mn-ea"/>
              </a:rPr>
              <a:t>박스형으로</a:t>
            </a:r>
            <a:r>
              <a:rPr kumimoji="1" lang="en-US" altLang="ko-KR" sz="800" kern="0">
                <a:latin typeface="+mn-ea"/>
                <a:ea typeface="+mn-ea"/>
              </a:rPr>
              <a:t> </a:t>
            </a:r>
            <a:r>
              <a:rPr kumimoji="1" lang="ko-KR" altLang="en-US" sz="800" kern="0" dirty="0">
                <a:latin typeface="+mn-ea"/>
                <a:ea typeface="+mn-ea"/>
              </a:rPr>
              <a:t>항목에 따라 문자</a:t>
            </a:r>
            <a:r>
              <a:rPr kumimoji="1" lang="en-US" altLang="ko-KR" sz="800" kern="0" dirty="0">
                <a:latin typeface="+mn-ea"/>
                <a:ea typeface="+mn-ea"/>
              </a:rPr>
              <a:t>/</a:t>
            </a:r>
            <a:r>
              <a:rPr kumimoji="1" lang="ko-KR" altLang="en-US" sz="800" kern="0" dirty="0">
                <a:latin typeface="+mn-ea"/>
                <a:ea typeface="+mn-ea"/>
              </a:rPr>
              <a:t>숫자</a:t>
            </a:r>
            <a:r>
              <a:rPr kumimoji="1" lang="en-US" altLang="ko-KR" sz="800" kern="0" dirty="0">
                <a:latin typeface="+mn-ea"/>
                <a:ea typeface="+mn-ea"/>
              </a:rPr>
              <a:t>/</a:t>
            </a:r>
            <a:r>
              <a:rPr kumimoji="1" lang="ko-KR" altLang="en-US" sz="800" kern="0" dirty="0">
                <a:latin typeface="+mn-ea"/>
                <a:ea typeface="+mn-ea"/>
              </a:rPr>
              <a:t>특수문자 전체 또는 일부 </a:t>
            </a:r>
            <a:r>
              <a:rPr kumimoji="1" lang="ko-KR" altLang="en-US" sz="800" kern="0">
                <a:latin typeface="+mn-ea"/>
                <a:ea typeface="+mn-ea"/>
              </a:rPr>
              <a:t>입력 가능</a:t>
            </a:r>
            <a:endParaRPr kumimoji="1" lang="en-US" altLang="ko-KR" sz="800" kern="0" dirty="0">
              <a:latin typeface="+mn-ea"/>
              <a:ea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5030" y="1486448"/>
            <a:ext cx="3668947" cy="359208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 </a:t>
            </a:r>
            <a:r>
              <a:rPr kumimoji="1"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텍스트 입력박스입니다</a:t>
            </a:r>
            <a:r>
              <a:rPr kumimoji="1"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.</a:t>
            </a:r>
            <a:endParaRPr kumimoji="1" lang="ko-KR" altLang="en-US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2605" y="1329265"/>
            <a:ext cx="4476859" cy="1448688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57460" indent="-15746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b="1" kern="0" dirty="0">
                <a:solidFill>
                  <a:prstClr val="black"/>
                </a:solidFill>
                <a:latin typeface="+mn-ea"/>
                <a:ea typeface="+mn-ea"/>
              </a:rPr>
              <a:t>기본 텍스트 박스</a:t>
            </a:r>
            <a:endParaRPr kumimoji="1" lang="en-US" altLang="ko-KR" sz="800" b="1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일부의 경우 입력 받을 값의 예시를 기본값으로 보여주며</a:t>
            </a: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마우스 클릭 </a:t>
            </a:r>
            <a:r>
              <a:rPr kumimoji="1"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시 사라짐</a:t>
            </a: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 </a:t>
            </a: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데이터를 하나도 입력하지 않고 커서를 옮길 경우 다시 기본값을 노출함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sz="800" b="1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157460" indent="-15746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b="1" kern="0" dirty="0">
                <a:solidFill>
                  <a:prstClr val="black"/>
                </a:solidFill>
                <a:latin typeface="+mn-ea"/>
                <a:ea typeface="+mn-ea"/>
              </a:rPr>
              <a:t>입력 가능 용량 체크</a:t>
            </a: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입력 가능한 전체 데이터 용량에서 사용자가 입력 가능한 데이터의 제한을 표기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해당 제한 용량을 넘어갈 시 추가 텍스트를 입력 불가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5030" y="2974272"/>
            <a:ext cx="3668947" cy="359208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  0222222222</a:t>
            </a:r>
            <a:endParaRPr kumimoji="1" lang="ko-KR" altLang="en-US" sz="700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2605" y="2965078"/>
            <a:ext cx="3476125" cy="408792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57460" indent="-15746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b="1" kern="0" dirty="0">
                <a:solidFill>
                  <a:prstClr val="black"/>
                </a:solidFill>
                <a:latin typeface="+mn-ea"/>
                <a:ea typeface="+mn-ea"/>
              </a:rPr>
              <a:t>전화번호 </a:t>
            </a:r>
            <a:r>
              <a:rPr kumimoji="1" lang="en-US" altLang="ko-KR" sz="800" b="1" kern="0" dirty="0">
                <a:solidFill>
                  <a:prstClr val="black"/>
                </a:solidFill>
                <a:latin typeface="+mn-ea"/>
                <a:ea typeface="+mn-ea"/>
              </a:rPr>
              <a:t>/ </a:t>
            </a:r>
            <a:r>
              <a:rPr kumimoji="1" lang="ko-KR" altLang="en-US" sz="800" b="1" kern="0">
                <a:solidFill>
                  <a:prstClr val="black"/>
                </a:solidFill>
                <a:latin typeface="+mn-ea"/>
                <a:ea typeface="+mn-ea"/>
              </a:rPr>
              <a:t>숫자 텍스트 </a:t>
            </a:r>
            <a:r>
              <a:rPr kumimoji="1" lang="ko-KR" altLang="en-US" sz="800" b="1" kern="0" dirty="0">
                <a:solidFill>
                  <a:prstClr val="black"/>
                </a:solidFill>
                <a:latin typeface="+mn-ea"/>
                <a:ea typeface="+mn-ea"/>
              </a:rPr>
              <a:t>박스</a:t>
            </a:r>
            <a:endParaRPr kumimoji="1" lang="en-US" altLang="ko-KR" sz="800" b="1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숫자만 입력 가능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85030" y="3911010"/>
            <a:ext cx="3668947" cy="1342806"/>
          </a:xfrm>
          <a:prstGeom prst="roundRect">
            <a:avLst>
              <a:gd name="adj" fmla="val 0"/>
            </a:avLst>
          </a:prstGeom>
          <a:noFill/>
          <a:ln w="3175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 </a:t>
            </a:r>
          </a:p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  </a:t>
            </a:r>
            <a:r>
              <a:rPr kumimoji="1" lang="ko-KR" altLang="en-US" sz="700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상세 </a:t>
            </a:r>
            <a:r>
              <a:rPr kumimoji="1" lang="ko-KR" altLang="en-US" sz="7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설명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52605" y="3907058"/>
            <a:ext cx="3476125" cy="1087436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57460" indent="-15746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b="1" kern="0" dirty="0">
                <a:solidFill>
                  <a:prstClr val="black"/>
                </a:solidFill>
                <a:latin typeface="+mn-ea"/>
                <a:ea typeface="+mn-ea"/>
              </a:rPr>
              <a:t>메모 박스 텍스트 </a:t>
            </a:r>
            <a:r>
              <a:rPr kumimoji="1" lang="en-US" altLang="ko-KR" sz="800" b="1" kern="0" dirty="0">
                <a:solidFill>
                  <a:prstClr val="black"/>
                </a:solidFill>
                <a:latin typeface="+mn-ea"/>
                <a:ea typeface="+mn-ea"/>
              </a:rPr>
              <a:t>Area Box</a:t>
            </a: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1) </a:t>
            </a: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한 줄 이상의 데이터 입력</a:t>
            </a: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.</a:t>
            </a: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2) </a:t>
            </a: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양이 많아지면 </a:t>
            </a:r>
            <a:r>
              <a:rPr kumimoji="1"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스크롤 </a:t>
            </a:r>
            <a:r>
              <a:rPr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표시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3)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최대 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200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자</a:t>
            </a:r>
            <a:endParaRPr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227477" y="3971863"/>
            <a:ext cx="36000" cy="576000"/>
          </a:xfrm>
          <a:prstGeom prst="roundRect">
            <a:avLst/>
          </a:prstGeom>
          <a:solidFill>
            <a:schemeClr val="tx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tIns="41989" rIns="0" bIns="41989" rtlCol="0" anchor="ctr"/>
          <a:lstStyle/>
          <a:p>
            <a:pPr algn="ctr"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652604" y="5066768"/>
            <a:ext cx="2398712" cy="940215"/>
            <a:chOff x="4520952" y="5108288"/>
            <a:chExt cx="2398712" cy="94021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4520952" y="5375577"/>
              <a:ext cx="1100686" cy="293865"/>
            </a:xfrm>
            <a:prstGeom prst="roundRect">
              <a:avLst>
                <a:gd name="adj" fmla="val 4457"/>
              </a:avLst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062" tIns="33062" rIns="33062" bIns="33062" anchor="ctr"/>
            <a:lstStyle/>
            <a:p>
              <a:pPr algn="ctr" defTabSz="914400"/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520952" y="5754638"/>
              <a:ext cx="1100686" cy="293865"/>
            </a:xfrm>
            <a:prstGeom prst="roundRect">
              <a:avLst>
                <a:gd name="adj" fmla="val 445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062" tIns="33062" rIns="33062" bIns="33062" anchor="ctr"/>
            <a:lstStyle/>
            <a:p>
              <a:pPr algn="ctr"/>
              <a:endParaRPr lang="ko-KR" altLang="en-US" sz="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67664" y="5414509"/>
              <a:ext cx="1152000" cy="21600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marL="171450" indent="-171450" defTabSz="87915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1" lang="ko-KR" altLang="en-US" sz="800" kern="0">
                  <a:solidFill>
                    <a:prstClr val="black"/>
                  </a:solidFill>
                  <a:latin typeface="+mn-ea"/>
                  <a:ea typeface="+mn-ea"/>
                </a:rPr>
                <a:t>입력 가능한 경우</a:t>
              </a: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767663" y="5793570"/>
              <a:ext cx="1152000" cy="21600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marL="171450" indent="-171450" defTabSz="87915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1" lang="ko-KR" altLang="en-US" sz="800" kern="0">
                  <a:solidFill>
                    <a:prstClr val="black"/>
                  </a:solidFill>
                  <a:latin typeface="+mn-ea"/>
                  <a:ea typeface="+mn-ea"/>
                </a:rPr>
                <a:t>입력 불가한 경우</a:t>
              </a:r>
              <a:endPara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20952" y="5108288"/>
              <a:ext cx="2184965" cy="21600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marL="157460" indent="-157460" defTabSz="879150" fontAlgn="base" latinLnBrk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1" lang="en-US" altLang="ko-KR" sz="800" b="1" kern="0">
                  <a:solidFill>
                    <a:prstClr val="black"/>
                  </a:solidFill>
                  <a:latin typeface="+mn-ea"/>
                  <a:ea typeface="+mn-ea"/>
                </a:rPr>
                <a:t>lnput box</a:t>
              </a:r>
              <a:endParaRPr kumimoji="1" lang="en-US" altLang="ko-KR" sz="800" b="1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3606421" y="1908275"/>
            <a:ext cx="647556" cy="192520"/>
          </a:xfrm>
          <a:prstGeom prst="rect">
            <a:avLst/>
          </a:prstGeom>
        </p:spPr>
        <p:txBody>
          <a:bodyPr wrap="square" lIns="83978" tIns="41989" rIns="83978" bIns="41989">
            <a:spAutoFit/>
          </a:bodyPr>
          <a:lstStyle/>
          <a:p>
            <a:pPr algn="r"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700" kern="0" dirty="0">
                <a:solidFill>
                  <a:prstClr val="black"/>
                </a:solidFill>
                <a:latin typeface="+mn-ea"/>
                <a:ea typeface="+mn-ea"/>
              </a:rPr>
              <a:t>최대 </a:t>
            </a:r>
            <a:r>
              <a:rPr kumimoji="1" lang="en-US" altLang="ko-KR" sz="700" kern="0" dirty="0">
                <a:solidFill>
                  <a:prstClr val="black"/>
                </a:solidFill>
                <a:latin typeface="+mn-ea"/>
                <a:ea typeface="+mn-ea"/>
              </a:rPr>
              <a:t>10</a:t>
            </a:r>
            <a:r>
              <a:rPr kumimoji="1" lang="ko-KR" altLang="en-US" sz="700" kern="0">
                <a:solidFill>
                  <a:prstClr val="black"/>
                </a:solidFill>
                <a:latin typeface="+mn-ea"/>
                <a:ea typeface="+mn-ea"/>
              </a:rPr>
              <a:t>자</a:t>
            </a:r>
            <a:endParaRPr kumimoji="1" lang="ko-KR" altLang="en-US" sz="7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20252" y="2089693"/>
            <a:ext cx="533725" cy="195406"/>
          </a:xfrm>
          <a:prstGeom prst="rect">
            <a:avLst/>
          </a:prstGeom>
        </p:spPr>
        <p:txBody>
          <a:bodyPr wrap="square" lIns="83978" tIns="41989" rIns="83978" bIns="41989">
            <a:spAutoFit/>
          </a:bodyPr>
          <a:lstStyle/>
          <a:p>
            <a:pPr algn="r"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 kern="0" dirty="0">
                <a:solidFill>
                  <a:prstClr val="black"/>
                </a:solidFill>
                <a:latin typeface="+mn-ea"/>
                <a:ea typeface="+mn-ea"/>
              </a:rPr>
              <a:t>(80/100)</a:t>
            </a:r>
            <a:endParaRPr kumimoji="1" lang="ko-KR" altLang="en-US" sz="7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1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b="1" dirty="0">
                <a:latin typeface="+mn-ea"/>
              </a:rPr>
              <a:t>Common Rules_</a:t>
            </a:r>
            <a:r>
              <a:rPr lang="ko-KR" altLang="en-US" b="1" dirty="0">
                <a:latin typeface="+mn-ea"/>
              </a:rPr>
              <a:t>등록 </a:t>
            </a:r>
            <a:r>
              <a:rPr lang="en-US" altLang="ko-KR" b="1" dirty="0">
                <a:latin typeface="+mn-ea"/>
              </a:rPr>
              <a:t>/ </a:t>
            </a:r>
            <a:r>
              <a:rPr lang="ko-KR" altLang="en-US" b="1">
                <a:latin typeface="+mn-ea"/>
              </a:rPr>
              <a:t>상세</a:t>
            </a:r>
            <a:endParaRPr lang="ko-KR" altLang="en-US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623392" y="1212634"/>
            <a:ext cx="636713" cy="246221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>
            <a:defPPr>
              <a:defRPr lang="ko-KR"/>
            </a:defPPr>
            <a:lvl1pPr defTabSz="879150" latinLnBrk="0">
              <a:defRPr sz="1000" b="1" kern="0">
                <a:solidFill>
                  <a:prstClr val="black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[ Tab</a:t>
            </a:r>
            <a:r>
              <a:rPr lang="ko-KR" altLang="en-US"/>
              <a:t> </a:t>
            </a:r>
            <a:r>
              <a:rPr lang="en-US" altLang="ko-KR" dirty="0"/>
              <a:t>]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1823" y="1580672"/>
            <a:ext cx="3456384" cy="250516"/>
            <a:chOff x="661823" y="1580672"/>
            <a:chExt cx="3456384" cy="250516"/>
          </a:xfrm>
        </p:grpSpPr>
        <p:sp>
          <p:nvSpPr>
            <p:cNvPr id="21" name="양쪽 모서리가 둥근 사각형 20"/>
            <p:cNvSpPr/>
            <p:nvPr/>
          </p:nvSpPr>
          <p:spPr>
            <a:xfrm>
              <a:off x="661823" y="1580672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Tab 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1813951" y="1580672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Tab 2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>
              <a:off x="2966079" y="1580672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Tab 3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71186" y="1933963"/>
            <a:ext cx="1152000" cy="216000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71450" indent="-171450" defTabSz="879150" fontAlgn="base" latinLnBrk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페이지 내 탭 구분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751" y="2526555"/>
            <a:ext cx="2184965" cy="216000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0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1" lang="ko-KR" altLang="en-US" sz="1000" b="1" kern="0">
                <a:solidFill>
                  <a:prstClr val="black"/>
                </a:solidFill>
                <a:latin typeface="+mn-ea"/>
                <a:ea typeface="+mn-ea"/>
              </a:rPr>
              <a:t>콤보박스</a:t>
            </a:r>
            <a:r>
              <a:rPr kumimoji="1" lang="en-US" altLang="ko-KR" sz="1000" b="1" kern="0" dirty="0">
                <a:solidFill>
                  <a:prstClr val="black"/>
                </a:solidFill>
                <a:latin typeface="+mn-ea"/>
                <a:ea typeface="+mn-ea"/>
              </a:rPr>
              <a:t>]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46603"/>
              </p:ext>
            </p:extLst>
          </p:nvPr>
        </p:nvGraphicFramePr>
        <p:xfrm>
          <a:off x="753294" y="3141096"/>
          <a:ext cx="108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date1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date2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date3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date4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53294" y="2886595"/>
            <a:ext cx="1080000" cy="252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구분명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71186" y="4925026"/>
            <a:ext cx="2184965" cy="833137"/>
            <a:chOff x="4520952" y="4509120"/>
            <a:chExt cx="2184965" cy="833137"/>
          </a:xfrm>
        </p:grpSpPr>
        <p:grpSp>
          <p:nvGrpSpPr>
            <p:cNvPr id="29" name="그룹 28"/>
            <p:cNvGrpSpPr/>
            <p:nvPr/>
          </p:nvGrpSpPr>
          <p:grpSpPr>
            <a:xfrm>
              <a:off x="4569718" y="4834004"/>
              <a:ext cx="1830134" cy="216000"/>
              <a:chOff x="7001694" y="4576907"/>
              <a:chExt cx="1830134" cy="21600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7571828" y="4576907"/>
                <a:ext cx="1260000" cy="216000"/>
              </a:xfrm>
              <a:prstGeom prst="rect">
                <a:avLst/>
              </a:prstGeom>
              <a:noFill/>
            </p:spPr>
            <p:txBody>
              <a:bodyPr wrap="square" lIns="0" tIns="41989" rIns="0" bIns="41989" rtlCol="0" anchor="t">
                <a:noAutofit/>
              </a:bodyPr>
              <a:lstStyle/>
              <a:p>
                <a:pPr marL="171450" indent="-171450" defTabSz="879150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kumimoji="1" lang="ko-KR" altLang="en-US" sz="800" kern="0" dirty="0">
                    <a:solidFill>
                      <a:prstClr val="black"/>
                    </a:solidFill>
                    <a:latin typeface="+mn-ea"/>
                    <a:ea typeface="+mn-ea"/>
                  </a:rPr>
                  <a:t>다중 선택 가능</a:t>
                </a:r>
              </a:p>
            </p:txBody>
          </p:sp>
          <p:sp>
            <p:nvSpPr>
              <p:cNvPr id="38" name="Checkbox"/>
              <p:cNvSpPr>
                <a:spLocks noChangeAspect="1" noEditPoints="1"/>
              </p:cNvSpPr>
              <p:nvPr/>
            </p:nvSpPr>
            <p:spPr bwMode="auto">
              <a:xfrm>
                <a:off x="7001694" y="4627757"/>
                <a:ext cx="114300" cy="114300"/>
              </a:xfrm>
              <a:custGeom>
                <a:avLst/>
                <a:gdLst>
                  <a:gd name="T0" fmla="*/ 247 w 635"/>
                  <a:gd name="T1" fmla="*/ 494 h 635"/>
                  <a:gd name="T2" fmla="*/ 71 w 635"/>
                  <a:gd name="T3" fmla="*/ 318 h 635"/>
                  <a:gd name="T4" fmla="*/ 120 w 635"/>
                  <a:gd name="T5" fmla="*/ 268 h 635"/>
                  <a:gd name="T6" fmla="*/ 247 w 635"/>
                  <a:gd name="T7" fmla="*/ 394 h 635"/>
                  <a:gd name="T8" fmla="*/ 515 w 635"/>
                  <a:gd name="T9" fmla="*/ 127 h 635"/>
                  <a:gd name="T10" fmla="*/ 564 w 635"/>
                  <a:gd name="T11" fmla="*/ 176 h 635"/>
                  <a:gd name="T12" fmla="*/ 247 w 635"/>
                  <a:gd name="T13" fmla="*/ 494 h 635"/>
                  <a:gd name="T14" fmla="*/ 564 w 635"/>
                  <a:gd name="T15" fmla="*/ 0 h 635"/>
                  <a:gd name="T16" fmla="*/ 71 w 635"/>
                  <a:gd name="T17" fmla="*/ 0 h 635"/>
                  <a:gd name="T18" fmla="*/ 0 w 635"/>
                  <a:gd name="T19" fmla="*/ 71 h 635"/>
                  <a:gd name="T20" fmla="*/ 0 w 635"/>
                  <a:gd name="T21" fmla="*/ 564 h 635"/>
                  <a:gd name="T22" fmla="*/ 71 w 635"/>
                  <a:gd name="T23" fmla="*/ 635 h 635"/>
                  <a:gd name="T24" fmla="*/ 564 w 635"/>
                  <a:gd name="T25" fmla="*/ 635 h 635"/>
                  <a:gd name="T26" fmla="*/ 635 w 635"/>
                  <a:gd name="T27" fmla="*/ 564 h 635"/>
                  <a:gd name="T28" fmla="*/ 635 w 635"/>
                  <a:gd name="T29" fmla="*/ 71 h 635"/>
                  <a:gd name="T30" fmla="*/ 564 w 635"/>
                  <a:gd name="T31" fmla="*/ 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35" h="635">
                    <a:moveTo>
                      <a:pt x="247" y="494"/>
                    </a:moveTo>
                    <a:lnTo>
                      <a:pt x="71" y="318"/>
                    </a:lnTo>
                    <a:lnTo>
                      <a:pt x="120" y="268"/>
                    </a:lnTo>
                    <a:lnTo>
                      <a:pt x="247" y="394"/>
                    </a:lnTo>
                    <a:lnTo>
                      <a:pt x="515" y="127"/>
                    </a:lnTo>
                    <a:lnTo>
                      <a:pt x="564" y="176"/>
                    </a:lnTo>
                    <a:lnTo>
                      <a:pt x="247" y="494"/>
                    </a:lnTo>
                    <a:close/>
                    <a:moveTo>
                      <a:pt x="564" y="0"/>
                    </a:moveTo>
                    <a:lnTo>
                      <a:pt x="71" y="0"/>
                    </a:lnTo>
                    <a:cubicBezTo>
                      <a:pt x="32" y="0"/>
                      <a:pt x="0" y="32"/>
                      <a:pt x="0" y="71"/>
                    </a:cubicBezTo>
                    <a:lnTo>
                      <a:pt x="0" y="564"/>
                    </a:lnTo>
                    <a:cubicBezTo>
                      <a:pt x="0" y="603"/>
                      <a:pt x="32" y="635"/>
                      <a:pt x="71" y="635"/>
                    </a:cubicBezTo>
                    <a:lnTo>
                      <a:pt x="564" y="635"/>
                    </a:lnTo>
                    <a:cubicBezTo>
                      <a:pt x="603" y="635"/>
                      <a:pt x="635" y="603"/>
                      <a:pt x="635" y="564"/>
                    </a:cubicBezTo>
                    <a:lnTo>
                      <a:pt x="635" y="71"/>
                    </a:lnTo>
                    <a:cubicBezTo>
                      <a:pt x="635" y="32"/>
                      <a:pt x="603" y="0"/>
                      <a:pt x="564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306041" y="4627757"/>
                <a:ext cx="108000" cy="108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572868" y="5126257"/>
              <a:ext cx="1826983" cy="216000"/>
              <a:chOff x="7004844" y="4923310"/>
              <a:chExt cx="1826983" cy="21600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571827" y="4923310"/>
                <a:ext cx="1260000" cy="216000"/>
              </a:xfrm>
              <a:prstGeom prst="rect">
                <a:avLst/>
              </a:prstGeom>
              <a:noFill/>
            </p:spPr>
            <p:txBody>
              <a:bodyPr wrap="square" lIns="0" tIns="41989" rIns="0" bIns="41989" rtlCol="0" anchor="t">
                <a:noAutofit/>
              </a:bodyPr>
              <a:lstStyle/>
              <a:p>
                <a:pPr marL="171450" indent="-171450" defTabSz="879150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/>
                </a:pPr>
                <a:r>
                  <a:rPr kumimoji="1" lang="ko-KR" altLang="en-US" sz="800" kern="0">
                    <a:solidFill>
                      <a:prstClr val="black"/>
                    </a:solidFill>
                    <a:latin typeface="+mn-ea"/>
                    <a:ea typeface="+mn-ea"/>
                  </a:rPr>
                  <a:t>한가지만 선택 가능</a:t>
                </a:r>
                <a:endParaRPr kumimoji="1" lang="en-US" altLang="ko-KR" sz="800" kern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7306041" y="4969632"/>
                <a:ext cx="108000" cy="108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7004844" y="4969632"/>
                <a:ext cx="108000" cy="108000"/>
                <a:chOff x="7012164" y="5027471"/>
                <a:chExt cx="108000" cy="108000"/>
              </a:xfrm>
            </p:grpSpPr>
            <p:sp>
              <p:nvSpPr>
                <p:cNvPr id="35" name="타원 34"/>
                <p:cNvSpPr/>
                <p:nvPr/>
              </p:nvSpPr>
              <p:spPr>
                <a:xfrm>
                  <a:off x="7012164" y="5027471"/>
                  <a:ext cx="108000" cy="108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36" name="타원 35"/>
                <p:cNvSpPr/>
                <p:nvPr/>
              </p:nvSpPr>
              <p:spPr>
                <a:xfrm>
                  <a:off x="7039164" y="5054471"/>
                  <a:ext cx="54000" cy="54000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4520952" y="4509120"/>
              <a:ext cx="2184965" cy="21600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000" b="1" kern="0" dirty="0">
                  <a:solidFill>
                    <a:prstClr val="black"/>
                  </a:solidFill>
                  <a:latin typeface="+mn-ea"/>
                  <a:ea typeface="+mn-ea"/>
                </a:rPr>
                <a:t>[check box / radio button]</a:t>
              </a:r>
            </a:p>
          </p:txBody>
        </p:sp>
      </p:grpSp>
      <p:sp>
        <p:nvSpPr>
          <p:cNvPr id="43" name="TextBox 39"/>
          <p:cNvSpPr txBox="1">
            <a:spLocks noChangeArrowheads="1"/>
          </p:cNvSpPr>
          <p:nvPr/>
        </p:nvSpPr>
        <p:spPr bwMode="auto">
          <a:xfrm>
            <a:off x="4652066" y="121167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879150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0" dirty="0">
                <a:solidFill>
                  <a:prstClr val="black"/>
                </a:solidFill>
                <a:latin typeface="+mn-ea"/>
              </a:rPr>
              <a:t>[File Upload] </a:t>
            </a:r>
            <a:endParaRPr kumimoji="1" lang="ko-KR" altLang="en-US" sz="1000" b="1" kern="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547281" y="1605816"/>
            <a:ext cx="1544418" cy="316246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71450" indent="-17145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파일 선택 전</a:t>
            </a:r>
            <a:endParaRPr kumimoji="1" lang="ko-KR" altLang="en-US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547281" y="2110418"/>
            <a:ext cx="1544418" cy="474368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71450" indent="-17145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파일 선택 후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  <a:p>
            <a:pPr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r>
              <a:rPr kumimoji="1"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버튼 선택시 파일 삭제</a:t>
            </a:r>
            <a:endParaRPr kumimoji="1" lang="en-US" altLang="ko-KR" sz="800" kern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136602" y="4476141"/>
            <a:ext cx="2356591" cy="518078"/>
          </a:xfrm>
          <a:prstGeom prst="rect">
            <a:avLst/>
          </a:prstGeom>
          <a:noFill/>
        </p:spPr>
        <p:txBody>
          <a:bodyPr wrap="square" lIns="0" tIns="41989" rIns="0" bIns="41989" rtlCol="0" anchor="t">
            <a:noAutofit/>
          </a:bodyPr>
          <a:lstStyle/>
          <a:p>
            <a:pPr marL="171450" indent="-171450" defTabSz="87915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이미지 </a:t>
            </a:r>
            <a:r>
              <a:rPr kumimoji="1" lang="ko-KR" altLang="en-US" sz="800" kern="0" dirty="0" err="1">
                <a:solidFill>
                  <a:prstClr val="black"/>
                </a:solidFill>
                <a:latin typeface="+mn-ea"/>
                <a:ea typeface="+mn-ea"/>
              </a:rPr>
              <a:t>선택시</a:t>
            </a:r>
            <a:r>
              <a: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rPr>
              <a:t> 실제 사이즈의 이미지 팝업 출력</a:t>
            </a: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 (</a:t>
            </a:r>
            <a:r>
              <a:rPr kumimoji="1" lang="ko-KR" altLang="en-US" sz="800" kern="0">
                <a:solidFill>
                  <a:prstClr val="black"/>
                </a:solidFill>
                <a:latin typeface="+mn-ea"/>
                <a:ea typeface="+mn-ea"/>
              </a:rPr>
              <a:t>리스트에서 썸네일 제공 시 동일하게 적용</a:t>
            </a:r>
            <a:r>
              <a:rPr kumimoji="1" lang="en-US" altLang="ko-KR" sz="800" kern="0" dirty="0">
                <a:solidFill>
                  <a:prstClr val="black"/>
                </a:solidFill>
                <a:latin typeface="+mn-ea"/>
                <a:ea typeface="+mn-ea"/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617781" y="2896748"/>
            <a:ext cx="3247481" cy="2260444"/>
            <a:chOff x="5617781" y="2896748"/>
            <a:chExt cx="3247481" cy="2260444"/>
          </a:xfrm>
        </p:grpSpPr>
        <p:sp>
          <p:nvSpPr>
            <p:cNvPr id="77" name="직사각형 76"/>
            <p:cNvSpPr/>
            <p:nvPr/>
          </p:nvSpPr>
          <p:spPr>
            <a:xfrm>
              <a:off x="5617781" y="2896748"/>
              <a:ext cx="3247481" cy="2260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곱셈 기호 77"/>
            <p:cNvSpPr/>
            <p:nvPr/>
          </p:nvSpPr>
          <p:spPr>
            <a:xfrm>
              <a:off x="8695360" y="2909945"/>
              <a:ext cx="151132" cy="151132"/>
            </a:xfrm>
            <a:prstGeom prst="mathMultiply">
              <a:avLst>
                <a:gd name="adj1" fmla="val 1497"/>
              </a:avLst>
            </a:prstGeom>
            <a:solidFill>
              <a:schemeClr val="tx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5729338" y="3137013"/>
              <a:ext cx="3041588" cy="1955629"/>
              <a:chOff x="4489287" y="3645026"/>
              <a:chExt cx="2037978" cy="1224134"/>
            </a:xfrm>
          </p:grpSpPr>
          <p:sp>
            <p:nvSpPr>
              <p:cNvPr id="81" name="Placeholder Shape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2" name="Line 2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noFill/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83" name="Line 1"/>
              <p:cNvSpPr>
                <a:spLocks/>
              </p:cNvSpPr>
              <p:nvPr/>
            </p:nvSpPr>
            <p:spPr bwMode="auto">
              <a:xfrm>
                <a:off x="4489287" y="3645026"/>
                <a:ext cx="2037978" cy="1224134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noFill/>
              <a:ln w="63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2"/>
                    </a:solidFill>
                    <a:latin typeface="Futura Bk" pitchFamily="34" charset="0"/>
                    <a:ea typeface="굴림" pitchFamily="50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Calibri" pitchFamily="34" charset="0"/>
                </a:endParaRPr>
              </a:p>
            </p:txBody>
          </p:sp>
        </p:grpSp>
        <p:cxnSp>
          <p:nvCxnSpPr>
            <p:cNvPr id="80" name="직선 연결선 79"/>
            <p:cNvCxnSpPr/>
            <p:nvPr/>
          </p:nvCxnSpPr>
          <p:spPr>
            <a:xfrm flipV="1">
              <a:off x="5617781" y="3071759"/>
              <a:ext cx="324748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90990"/>
              </p:ext>
            </p:extLst>
          </p:nvPr>
        </p:nvGraphicFramePr>
        <p:xfrm>
          <a:off x="4724074" y="1593819"/>
          <a:ext cx="5616624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06061"/>
              </p:ext>
            </p:extLst>
          </p:nvPr>
        </p:nvGraphicFramePr>
        <p:xfrm>
          <a:off x="4722683" y="2211240"/>
          <a:ext cx="5616624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이미지 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7" name="그룹 96"/>
          <p:cNvGrpSpPr/>
          <p:nvPr/>
        </p:nvGrpSpPr>
        <p:grpSpPr>
          <a:xfrm>
            <a:off x="9796070" y="2252016"/>
            <a:ext cx="366665" cy="214320"/>
            <a:chOff x="4489287" y="3645026"/>
            <a:chExt cx="2037978" cy="1224134"/>
          </a:xfrm>
        </p:grpSpPr>
        <p:sp>
          <p:nvSpPr>
            <p:cNvPr id="98" name="Placeholder Shape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99" name="Line 2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  <p:sp>
          <p:nvSpPr>
            <p:cNvPr id="100" name="Line 1"/>
            <p:cNvSpPr>
              <a:spLocks/>
            </p:cNvSpPr>
            <p:nvPr/>
          </p:nvSpPr>
          <p:spPr bwMode="auto">
            <a:xfrm>
              <a:off x="4489287" y="3645026"/>
              <a:ext cx="2037978" cy="122413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noFill/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2"/>
                  </a:solidFill>
                  <a:latin typeface="Futura Bk" pitchFamily="34" charset="0"/>
                  <a:ea typeface="굴림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Calibri" pitchFamily="34" charset="0"/>
              </a:endParaRPr>
            </a:p>
          </p:txBody>
        </p:sp>
      </p:grpSp>
      <p:pic>
        <p:nvPicPr>
          <p:cNvPr id="75" name="Picture 2" descr="http://www.clker.com/cliparts/U/2/w/h/l/f/mouse-pointer-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488" y="2343476"/>
            <a:ext cx="150545" cy="1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5846893" y="1646374"/>
            <a:ext cx="2400608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파일을 선택하세요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325681" y="1646374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파일검색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9065982" y="1646374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파일삭제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845502" y="2263795"/>
            <a:ext cx="2400608" cy="207786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r>
              <a:rPr lang="ko-KR" altLang="en-US" sz="800" dirty="0">
                <a:latin typeface="+mn-ea"/>
              </a:rPr>
              <a:t>파일명</a:t>
            </a:r>
            <a:r>
              <a:rPr lang="en-US" altLang="ko-KR" sz="800" dirty="0">
                <a:latin typeface="+mn-ea"/>
              </a:rPr>
              <a:t>.jpg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324290" y="2263795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파일검색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9064591" y="2263795"/>
            <a:ext cx="632155" cy="207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800" dirty="0">
                <a:latin typeface="+mn-ea"/>
              </a:rPr>
              <a:t>파일삭제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4025" y="740772"/>
            <a:ext cx="1799956" cy="238686"/>
          </a:xfrm>
          <a:prstGeom prst="rect">
            <a:avLst/>
          </a:prstGeom>
          <a:noFill/>
        </p:spPr>
        <p:txBody>
          <a:bodyPr wrap="square" lIns="83978" tIns="41989" rIns="83978" bIns="41989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2. </a:t>
            </a:r>
            <a:r>
              <a:rPr lang="ko-KR" altLang="en-US" sz="1000" b="1">
                <a:latin typeface="+mn-ea"/>
                <a:ea typeface="+mn-ea"/>
              </a:rPr>
              <a:t>기능 및 버튼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>
                <a:latin typeface="+mn-ea"/>
                <a:ea typeface="+mn-ea"/>
              </a:rPr>
              <a:t>표기 정의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4" name="꺾인 연결선 73"/>
          <p:cNvCxnSpPr>
            <a:stCxn id="75" idx="2"/>
            <a:endCxn id="81" idx="3"/>
          </p:cNvCxnSpPr>
          <p:nvPr/>
        </p:nvCxnSpPr>
        <p:spPr>
          <a:xfrm rot="5400000">
            <a:off x="8536986" y="2741053"/>
            <a:ext cx="1607716" cy="113983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9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76440"/>
              </p:ext>
            </p:extLst>
          </p:nvPr>
        </p:nvGraphicFramePr>
        <p:xfrm>
          <a:off x="9552384" y="0"/>
          <a:ext cx="2635809" cy="505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브랜드 목록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검색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입력 필드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전체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가맹점 관리 영역에서 브랜드 목록 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호출 기준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마스터에서 사용 처리되어 있는 항목만 목록에 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마스터에서 미사용 설정 시 브랜드 관리 내 목록에서도 제외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동기화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된 일자를 등록일로 표기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출력 항목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론칭 일자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순으로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하단에 상세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화면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6214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동기화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가맹점 관리 영역에서 목록 정보 수동 동기화 진행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(3-1)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목록이 동기화 된 일시 표시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조회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 검색 조건에 해당하는 목록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선택 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 미입력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“[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필수항목명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는 필수 입력 항목입니다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닫힘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모든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정보 정상 입력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저장되었습니다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.”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확인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: Alert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닫힘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  <a:sym typeface="Wingdings" panose="05000000000000000000" pitchFamily="2" charset="2"/>
                        </a:rPr>
                        <a:t>현재 화면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>
          <a:xfrm>
            <a:off x="1402282" y="1957727"/>
            <a:ext cx="1400702" cy="223298"/>
          </a:xfrm>
          <a:prstGeom prst="rect">
            <a:avLst/>
          </a:prstGeom>
          <a:noFill/>
        </p:spPr>
        <p:txBody>
          <a:bodyPr wrap="none" lIns="83978" tIns="41989" rIns="83978" bIns="41989" rtlCol="0" anchor="ctr" anchorCtr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브랜드 목록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30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65372"/>
              </p:ext>
            </p:extLst>
          </p:nvPr>
        </p:nvGraphicFramePr>
        <p:xfrm>
          <a:off x="1426752" y="1295224"/>
          <a:ext cx="7772942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1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직사각형 93"/>
          <p:cNvSpPr/>
          <p:nvPr/>
        </p:nvSpPr>
        <p:spPr>
          <a:xfrm>
            <a:off x="2601516" y="1347028"/>
            <a:ext cx="26524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506743" y="1346101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전체                 ▼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7541561" y="1346101"/>
            <a:ext cx="630000" cy="5210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미노출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5" name="물결 114"/>
          <p:cNvSpPr/>
          <p:nvPr/>
        </p:nvSpPr>
        <p:spPr>
          <a:xfrm>
            <a:off x="1356090" y="6116719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다음 페이지에 계속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429732" y="1949973"/>
            <a:ext cx="803305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700">
                <a:solidFill>
                  <a:schemeClr val="tx1"/>
                </a:solidFill>
                <a:latin typeface="+mn-ea"/>
              </a:rPr>
              <a:t>개씩 보기 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▼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55362"/>
              </p:ext>
            </p:extLst>
          </p:nvPr>
        </p:nvGraphicFramePr>
        <p:xfrm>
          <a:off x="1426751" y="2236433"/>
          <a:ext cx="7772940" cy="195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1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브랜드명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latin typeface="+mn-ea"/>
                          <a:ea typeface="+mn-ea"/>
                        </a:rPr>
                        <a:t>론칭</a:t>
                      </a:r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 일자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+mn-ea"/>
                          <a:ea typeface="+mn-ea"/>
                        </a:rPr>
                        <a:t>SNS </a:t>
                      </a:r>
                      <a:r>
                        <a:rPr lang="ko-KR" altLang="en-US" sz="800" b="1">
                          <a:latin typeface="+mn-ea"/>
                          <a:ea typeface="+mn-ea"/>
                        </a:rPr>
                        <a:t>사용 여부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노출 여부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스타벅스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i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i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29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스무디킹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28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올반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보노보노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 i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미노출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 err="1">
                          <a:latin typeface="+mn-ea"/>
                          <a:ea typeface="+mn-ea"/>
                        </a:rPr>
                        <a:t>노브랜드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0" i="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0" i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미사용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latin typeface="+mn-ea"/>
                          <a:ea typeface="+mn-ea"/>
                        </a:rPr>
                        <a:t>노출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2020-07-01</a:t>
                      </a:r>
                      <a:r>
                        <a:rPr lang="en-US" altLang="ko-KR" sz="800" b="0" baseline="0" dirty="0">
                          <a:latin typeface="+mn-ea"/>
                          <a:ea typeface="+mn-ea"/>
                        </a:rPr>
                        <a:t> 15:10:01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33410"/>
              </p:ext>
            </p:extLst>
          </p:nvPr>
        </p:nvGraphicFramePr>
        <p:xfrm>
          <a:off x="3963463" y="4280558"/>
          <a:ext cx="2699522" cy="22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28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&lt;&lt;</a:t>
                      </a: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&lt;</a:t>
                      </a:r>
                      <a:endParaRPr lang="en-US" altLang="ko-KR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1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700" b="1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&gt;&gt;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354" marR="33354" marT="32652" marB="32652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1303024" y="581245"/>
            <a:ext cx="1484059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800" dirty="0">
                <a:latin typeface="+mn-ea"/>
                <a:ea typeface="+mn-ea"/>
              </a:rPr>
              <a:t>HOME&gt; </a:t>
            </a:r>
            <a:r>
              <a:rPr lang="ko-KR" altLang="en-US" sz="800">
                <a:latin typeface="+mn-ea"/>
                <a:ea typeface="+mn-ea"/>
              </a:rPr>
              <a:t>웹</a:t>
            </a:r>
            <a:r>
              <a:rPr lang="en-US" altLang="ko-KR" sz="800" dirty="0">
                <a:latin typeface="+mn-ea"/>
                <a:ea typeface="+mn-ea"/>
              </a:rPr>
              <a:t>/</a:t>
            </a:r>
            <a:r>
              <a:rPr lang="ko-KR" altLang="en-US" sz="800">
                <a:latin typeface="+mn-ea"/>
                <a:ea typeface="+mn-ea"/>
              </a:rPr>
              <a:t>앱</a:t>
            </a:r>
            <a:r>
              <a:rPr lang="en-US" altLang="ko-KR" sz="800" dirty="0">
                <a:latin typeface="+mn-ea"/>
                <a:ea typeface="+mn-ea"/>
              </a:rPr>
              <a:t>&gt; </a:t>
            </a:r>
            <a:r>
              <a:rPr lang="ko-KR" altLang="en-US" sz="800">
                <a:latin typeface="+mn-ea"/>
                <a:ea typeface="+mn-ea"/>
              </a:rPr>
              <a:t>브랜드 관리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67855" y="836116"/>
            <a:ext cx="993540" cy="269464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브랜드 관리</a:t>
            </a:r>
          </a:p>
        </p:txBody>
      </p:sp>
      <p:cxnSp>
        <p:nvCxnSpPr>
          <p:cNvPr id="74" name="직선 연결선 73"/>
          <p:cNvCxnSpPr/>
          <p:nvPr/>
        </p:nvCxnSpPr>
        <p:spPr>
          <a:xfrm>
            <a:off x="1384354" y="1144994"/>
            <a:ext cx="7920000" cy="0"/>
          </a:xfrm>
          <a:prstGeom prst="lin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8636174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00911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>
                <a:solidFill>
                  <a:schemeClr val="bg1"/>
                </a:solidFill>
                <a:latin typeface="+mn-ea"/>
              </a:rPr>
              <a:t>조회</a:t>
            </a:r>
            <a:endParaRPr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49" y="894120"/>
            <a:ext cx="161671" cy="161671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7365382" y="799382"/>
            <a:ext cx="563521" cy="274353"/>
          </a:xfrm>
          <a:prstGeom prst="roundRect">
            <a:avLst>
              <a:gd name="adj" fmla="val 10785"/>
            </a:avLst>
          </a:prstGeom>
          <a:solidFill>
            <a:srgbClr val="E81407"/>
          </a:solidFill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 anchorCtr="0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동기화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38167" y="580400"/>
            <a:ext cx="1766187" cy="207909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pPr algn="r"/>
            <a:r>
              <a:rPr lang="ko-KR" altLang="en-US" sz="800" dirty="0">
                <a:latin typeface="+mn-ea"/>
                <a:ea typeface="+mn-ea"/>
              </a:rPr>
              <a:t>동기화 일시 </a:t>
            </a:r>
            <a:r>
              <a:rPr lang="en-US" altLang="ko-KR" sz="800" dirty="0">
                <a:latin typeface="+mn-ea"/>
                <a:ea typeface="+mn-ea"/>
              </a:rPr>
              <a:t>:</a:t>
            </a:r>
            <a:r>
              <a:rPr lang="ko-KR" altLang="en-US" sz="80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2020-07-01 15:00:01</a:t>
            </a:r>
            <a:endParaRPr lang="ko-KR" altLang="en-US" sz="800">
              <a:latin typeface="+mn-ea"/>
              <a:ea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23061"/>
              </p:ext>
            </p:extLst>
          </p:nvPr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직사각형 34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248378" y="86495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44" name="타원 43"/>
          <p:cNvSpPr/>
          <p:nvPr/>
        </p:nvSpPr>
        <p:spPr>
          <a:xfrm>
            <a:off x="7956804" y="86495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/>
          </a:p>
        </p:txBody>
      </p:sp>
      <p:sp>
        <p:nvSpPr>
          <p:cNvPr id="45" name="타원 44"/>
          <p:cNvSpPr/>
          <p:nvPr/>
        </p:nvSpPr>
        <p:spPr>
          <a:xfrm>
            <a:off x="8587768" y="853913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/>
          </a:p>
        </p:txBody>
      </p:sp>
      <p:sp>
        <p:nvSpPr>
          <p:cNvPr id="46" name="타원 45"/>
          <p:cNvSpPr/>
          <p:nvPr/>
        </p:nvSpPr>
        <p:spPr>
          <a:xfrm>
            <a:off x="7417143" y="575771"/>
            <a:ext cx="196020" cy="1960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3-1</a:t>
            </a:r>
            <a:endParaRPr lang="ko-KR" altLang="en-US" sz="700"/>
          </a:p>
        </p:txBody>
      </p:sp>
      <p:sp>
        <p:nvSpPr>
          <p:cNvPr id="47" name="타원 46"/>
          <p:cNvSpPr/>
          <p:nvPr/>
        </p:nvSpPr>
        <p:spPr>
          <a:xfrm>
            <a:off x="1287992" y="136964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48" name="타원 47"/>
          <p:cNvSpPr/>
          <p:nvPr/>
        </p:nvSpPr>
        <p:spPr>
          <a:xfrm>
            <a:off x="1287992" y="2007141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313198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98778"/>
              </p:ext>
            </p:extLst>
          </p:nvPr>
        </p:nvGraphicFramePr>
        <p:xfrm>
          <a:off x="9552384" y="0"/>
          <a:ext cx="2635809" cy="596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개요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3279" marR="43279" marT="38075" marB="3807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 정보 등록 화면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컨텐츠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 상세 항목에 대한 관리 내용에 따라 영역을 구분하여 제공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 상세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다국어 등록이 필요한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 정보 관리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공통적으로 설정이 가능한 영역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78491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요약소개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상세 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브랜드명 표시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수정 불가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한글 외 언어탭 선택 시 입력 필드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요약소개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요약 소개 작성 영역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매장찾기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상단 브랜드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기능 제외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상세 내용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상세 소개 작성 영역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위치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매장 찾기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&gt;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소개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)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에디터 제공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등록일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lang="ko-KR" altLang="en-US" sz="800">
                          <a:latin typeface="+mn-ea"/>
                          <a:ea typeface="+mn-ea"/>
                        </a:rPr>
                        <a:t>최초 동기화되어 목록에 호출된 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언어 구분 탭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한글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일본어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중국어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한글 외 언어 탭 선택 시 신규 입력 폼 제공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탭 이동 시 이전 작성 내용 유지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언어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구분 탭이 있는 모든 영역 공통 적용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공통 정보 관리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채널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로고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론칭 일자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1)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미사용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사용 선택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채널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영역 활성화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2)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채널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URL :  URL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형식 입력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3)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로고 이미지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브랜드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BI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업로드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이미지 사이즈 협의 필요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 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4)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론칭 일자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숫자만 입력 가능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5)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 여부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미노출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(default),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697288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브랜드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59024" y="1005942"/>
            <a:ext cx="4615517" cy="250516"/>
            <a:chOff x="1459024" y="1082896"/>
            <a:chExt cx="4615517" cy="250516"/>
          </a:xfrm>
        </p:grpSpPr>
        <p:sp>
          <p:nvSpPr>
            <p:cNvPr id="78" name="양쪽 모서리가 둥근 사각형 77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80" name="양쪽 모서리가 둥근 사각형 79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81" name="양쪽 모서리가 둥근 사각형 80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2" name="양쪽 모서리가 둥근 사각형 81"/>
            <p:cNvSpPr/>
            <p:nvPr/>
          </p:nvSpPr>
          <p:spPr>
            <a:xfrm>
              <a:off x="4922413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06326"/>
              </p:ext>
            </p:extLst>
          </p:nvPr>
        </p:nvGraphicFramePr>
        <p:xfrm>
          <a:off x="1428514" y="1266570"/>
          <a:ext cx="7782378" cy="26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소개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내용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74992"/>
              </p:ext>
            </p:extLst>
          </p:nvPr>
        </p:nvGraphicFramePr>
        <p:xfrm>
          <a:off x="1428514" y="4360949"/>
          <a:ext cx="7782378" cy="19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채널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로고 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론칭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일자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                          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1402282" y="4110024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5" name="직사각형 124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17129" y="440633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미사용           ▼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2589380" y="4739640"/>
            <a:ext cx="3682622" cy="877004"/>
            <a:chOff x="2589380" y="2862737"/>
            <a:chExt cx="3682622" cy="8770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2589380" y="2862737"/>
              <a:ext cx="3682622" cy="221889"/>
              <a:chOff x="2769982" y="2862737"/>
              <a:chExt cx="3682622" cy="221889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2769982" y="2862737"/>
                <a:ext cx="492443" cy="216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800" dirty="0" err="1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트위터</a:t>
                </a:r>
                <a:endPara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3572604" y="2868602"/>
                <a:ext cx="288000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589380" y="3190294"/>
              <a:ext cx="3682622" cy="221889"/>
              <a:chOff x="2769982" y="3190294"/>
              <a:chExt cx="3682622" cy="221889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2769982" y="3190294"/>
                <a:ext cx="697627" cy="216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800" dirty="0" err="1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인스타그램</a:t>
                </a:r>
                <a:endPara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3572604" y="3196159"/>
                <a:ext cx="288000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2589380" y="3517852"/>
              <a:ext cx="3682622" cy="221889"/>
              <a:chOff x="2769982" y="3517852"/>
              <a:chExt cx="3682622" cy="221889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2769982" y="3517852"/>
                <a:ext cx="595035" cy="216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800" dirty="0" err="1">
                    <a:solidFill>
                      <a:schemeClr val="bg1">
                        <a:lumMod val="75000"/>
                      </a:schemeClr>
                    </a:solidFill>
                    <a:latin typeface="+mn-ea"/>
                    <a:ea typeface="+mn-ea"/>
                  </a:rPr>
                  <a:t>페이스북</a:t>
                </a:r>
                <a:endParaRPr lang="ko-KR" altLang="en-US" sz="8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3572604" y="3523717"/>
                <a:ext cx="2880000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innerShdw blurRad="12700">
                  <a:schemeClr val="tx1">
                    <a:lumMod val="65000"/>
                    <a:lumOff val="3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Autofit/>
              </a:bodyPr>
              <a:lstStyle/>
              <a:p>
                <a:endPara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138" name="직사각형 137"/>
          <p:cNvSpPr/>
          <p:nvPr/>
        </p:nvSpPr>
        <p:spPr>
          <a:xfrm>
            <a:off x="2612212" y="6077043"/>
            <a:ext cx="80295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664374" y="6077043"/>
            <a:ext cx="80295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533150" y="606789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미노출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          ▼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2617129" y="5755442"/>
            <a:ext cx="4639674" cy="207786"/>
            <a:chOff x="3647728" y="1853062"/>
            <a:chExt cx="4639674" cy="207786"/>
          </a:xfrm>
        </p:grpSpPr>
        <p:sp>
          <p:nvSpPr>
            <p:cNvPr id="142" name="직사각형 141"/>
            <p:cNvSpPr/>
            <p:nvPr/>
          </p:nvSpPr>
          <p:spPr>
            <a:xfrm>
              <a:off x="3647728" y="1853062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파일을 선택하세요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914946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655247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617129" y="1641357"/>
            <a:ext cx="6485436" cy="910411"/>
            <a:chOff x="2617129" y="1795631"/>
            <a:chExt cx="6485436" cy="910411"/>
          </a:xfrm>
        </p:grpSpPr>
        <p:sp>
          <p:nvSpPr>
            <p:cNvPr id="59" name="직사각형 58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7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844005"/>
              <a:ext cx="1389005" cy="228965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2617129" y="2637136"/>
            <a:ext cx="6485436" cy="910411"/>
            <a:chOff x="2617129" y="1795631"/>
            <a:chExt cx="6485436" cy="910411"/>
          </a:xfrm>
        </p:grpSpPr>
        <p:sp>
          <p:nvSpPr>
            <p:cNvPr id="110" name="직사각형 109"/>
            <p:cNvSpPr/>
            <p:nvPr/>
          </p:nvSpPr>
          <p:spPr>
            <a:xfrm>
              <a:off x="2621878" y="1795631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2617129" y="2117569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2683675" y="1840423"/>
              <a:ext cx="756000" cy="215444"/>
              <a:chOff x="4930616" y="1689275"/>
              <a:chExt cx="756000" cy="215444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357405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39614" y="1824094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336414" y="1824094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746014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931928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518676" y="1818651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89797" y="2148868"/>
              <a:ext cx="6181802" cy="400110"/>
            </a:xfrm>
            <a:prstGeom prst="rect">
              <a:avLst/>
            </a:prstGeom>
            <a:noFill/>
          </p:spPr>
          <p:txBody>
            <a:bodyPr wrap="square" lIns="0" tIns="41989" rIns="0" bIns="41989" rtlCol="0" anchor="t">
              <a:noAutofit/>
            </a:bodyPr>
            <a:lstStyle/>
            <a:p>
              <a:pPr defTabSz="879150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내용을 입력하세요</a:t>
              </a:r>
              <a:r>
                <a:rPr kumimoji="1" lang="en-US" altLang="ko-KR" sz="8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ea typeface="+mn-ea"/>
                </a:rPr>
                <a:t>. 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1844005"/>
              <a:ext cx="1700766" cy="257398"/>
            </a:xfrm>
            <a:prstGeom prst="rect">
              <a:avLst/>
            </a:prstGeom>
          </p:spPr>
        </p:pic>
      </p:grpSp>
      <p:sp>
        <p:nvSpPr>
          <p:cNvPr id="74" name="타원 73"/>
          <p:cNvSpPr/>
          <p:nvPr/>
        </p:nvSpPr>
        <p:spPr>
          <a:xfrm>
            <a:off x="1313291" y="1068102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/>
          </a:p>
        </p:txBody>
      </p:sp>
      <p:sp>
        <p:nvSpPr>
          <p:cNvPr id="75" name="타원 74"/>
          <p:cNvSpPr/>
          <p:nvPr/>
        </p:nvSpPr>
        <p:spPr>
          <a:xfrm>
            <a:off x="1313291" y="4160865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/>
          </a:p>
        </p:txBody>
      </p:sp>
      <p:sp>
        <p:nvSpPr>
          <p:cNvPr id="76" name="타원 75"/>
          <p:cNvSpPr/>
          <p:nvPr/>
        </p:nvSpPr>
        <p:spPr>
          <a:xfrm>
            <a:off x="1313291" y="818200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4" name="직사각형 3"/>
          <p:cNvSpPr/>
          <p:nvPr/>
        </p:nvSpPr>
        <p:spPr>
          <a:xfrm>
            <a:off x="1392757" y="970675"/>
            <a:ext cx="4744267" cy="320857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5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74505"/>
              </p:ext>
            </p:extLst>
          </p:nvPr>
        </p:nvGraphicFramePr>
        <p:xfrm>
          <a:off x="9552384" y="0"/>
          <a:ext cx="2635809" cy="208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77">
                  <a:extLst>
                    <a:ext uri="{9D8B030D-6E8A-4147-A177-3AD203B41FA5}">
                      <a16:colId xmlns:a16="http://schemas.microsoft.com/office/drawing/2014/main" val="205866665"/>
                    </a:ext>
                  </a:extLst>
                </a:gridCol>
                <a:gridCol w="195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관리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 상세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97022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936" marR="47936" marT="35885" marB="35885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0" marR="0" lvl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Description</a:t>
                      </a: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936" marR="47936" marT="35885" marB="35885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66479"/>
                  </a:ext>
                </a:extLst>
              </a:tr>
              <a:tr h="193675">
                <a:tc>
                  <a:txBody>
                    <a:bodyPr/>
                    <a:lstStyle>
                      <a:lvl1pPr defTabSz="4492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defTabSz="449263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defTabSz="449263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defTabSz="449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449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itchFamily="34" charset="0"/>
                        </a:rPr>
                        <a:t>1</a:t>
                      </a:r>
                    </a:p>
                  </a:txBody>
                  <a:tcPr marL="43279" marR="43279" marT="38075" marB="3807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 상세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]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 가능 화면으로 출력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1)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가능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요약 소개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상세 내용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사용 여부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SNS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채널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URL,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로고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론칭 일자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노출 여부</a:t>
                      </a:r>
                      <a:b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</a:b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2)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 불가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브랜드명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한글탭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only)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수정일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ahoma" pitchFamily="34" charset="0"/>
                        </a:rPr>
                        <a:t>등록 정보 수정일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ahoma" pitchFamily="34" charset="0"/>
                      </a:endParaRPr>
                    </a:p>
                  </a:txBody>
                  <a:tcPr marL="47985" marR="47985" marT="36013" marB="3601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21520" y="177333"/>
            <a:ext cx="1516842" cy="276999"/>
            <a:chOff x="318270" y="543554"/>
            <a:chExt cx="1516842" cy="276999"/>
          </a:xfrm>
        </p:grpSpPr>
        <p:sp>
          <p:nvSpPr>
            <p:cNvPr id="11" name="직사각형 10"/>
            <p:cNvSpPr/>
            <p:nvPr/>
          </p:nvSpPr>
          <p:spPr>
            <a:xfrm>
              <a:off x="518726" y="54355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4700"/>
              <a:r>
                <a:rPr lang="ko-KR" altLang="en-US" sz="1200" b="1" dirty="0">
                  <a:latin typeface="+mn-ea"/>
                  <a:ea typeface="+mn-ea"/>
                </a:rPr>
                <a:t>신세계 </a:t>
              </a:r>
              <a:r>
                <a:rPr lang="ko-KR" altLang="en-US" sz="1200" b="1" dirty="0" err="1">
                  <a:latin typeface="+mn-ea"/>
                  <a:ea typeface="+mn-ea"/>
                </a:rPr>
                <a:t>아이앤씨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24" b="-7999"/>
            <a:stretch/>
          </p:blipFill>
          <p:spPr>
            <a:xfrm>
              <a:off x="318270" y="563032"/>
              <a:ext cx="223157" cy="238043"/>
            </a:xfrm>
            <a:prstGeom prst="rect">
              <a:avLst/>
            </a:prstGeom>
          </p:spPr>
        </p:pic>
      </p:grpSp>
      <p:cxnSp>
        <p:nvCxnSpPr>
          <p:cNvPr id="5" name="직선 연결선 4"/>
          <p:cNvCxnSpPr/>
          <p:nvPr/>
        </p:nvCxnSpPr>
        <p:spPr>
          <a:xfrm>
            <a:off x="119336" y="511778"/>
            <a:ext cx="9289032" cy="0"/>
          </a:xfrm>
          <a:prstGeom prst="lin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" name="그룹 31"/>
          <p:cNvGrpSpPr/>
          <p:nvPr/>
        </p:nvGrpSpPr>
        <p:grpSpPr>
          <a:xfrm>
            <a:off x="7472473" y="215318"/>
            <a:ext cx="1831568" cy="235831"/>
            <a:chOff x="7472473" y="205379"/>
            <a:chExt cx="1831568" cy="235831"/>
          </a:xfrm>
        </p:grpSpPr>
        <p:grpSp>
          <p:nvGrpSpPr>
            <p:cNvPr id="31" name="그룹 30"/>
            <p:cNvGrpSpPr/>
            <p:nvPr/>
          </p:nvGrpSpPr>
          <p:grpSpPr>
            <a:xfrm>
              <a:off x="8670371" y="205379"/>
              <a:ext cx="633670" cy="235831"/>
              <a:chOff x="8670371" y="188640"/>
              <a:chExt cx="633670" cy="235831"/>
            </a:xfrm>
          </p:grpSpPr>
          <p:sp>
            <p:nvSpPr>
              <p:cNvPr id="12" name="모서리가 둥근 직사각형 11"/>
              <p:cNvSpPr>
                <a:spLocks/>
              </p:cNvSpPr>
              <p:nvPr/>
            </p:nvSpPr>
            <p:spPr>
              <a:xfrm>
                <a:off x="8670371" y="188640"/>
                <a:ext cx="633670" cy="235831"/>
              </a:xfrm>
              <a:prstGeom prst="roundRect">
                <a:avLst>
                  <a:gd name="adj" fmla="val 1242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한국어</a:t>
                </a:r>
              </a:p>
            </p:txBody>
          </p:sp>
          <p:sp>
            <p:nvSpPr>
              <p:cNvPr id="24" name="Chevron Down"/>
              <p:cNvSpPr>
                <a:spLocks noChangeAspect="1"/>
              </p:cNvSpPr>
              <p:nvPr/>
            </p:nvSpPr>
            <p:spPr bwMode="auto">
              <a:xfrm>
                <a:off x="9129667" y="290465"/>
                <a:ext cx="81224" cy="44628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472473" y="207878"/>
              <a:ext cx="1053882" cy="230832"/>
              <a:chOff x="6513239" y="1440091"/>
              <a:chExt cx="1053882" cy="230832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6513239" y="1440091"/>
                <a:ext cx="646331" cy="230832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defTabSz="934700"/>
                <a:r>
                  <a:rPr lang="ko-KR" altLang="en-US" sz="900" dirty="0">
                    <a:latin typeface="+mn-ea"/>
                    <a:ea typeface="+mn-ea"/>
                  </a:rPr>
                  <a:t>홍길동님</a:t>
                </a: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3302" y="1468598"/>
                <a:ext cx="173819" cy="17381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923" y="1458811"/>
                <a:ext cx="173515" cy="173515"/>
              </a:xfrm>
              <a:prstGeom prst="rect">
                <a:avLst/>
              </a:prstGeom>
            </p:spPr>
          </p:pic>
        </p:grpSp>
      </p:grpSp>
      <p:sp>
        <p:nvSpPr>
          <p:cNvPr id="102" name="TextBox 101"/>
          <p:cNvSpPr txBox="1"/>
          <p:nvPr/>
        </p:nvSpPr>
        <p:spPr>
          <a:xfrm>
            <a:off x="1402282" y="776887"/>
            <a:ext cx="902169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브랜드 상세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0" name="물결 49"/>
          <p:cNvSpPr/>
          <p:nvPr/>
        </p:nvSpPr>
        <p:spPr>
          <a:xfrm>
            <a:off x="1384665" y="556207"/>
            <a:ext cx="7772400" cy="182970"/>
          </a:xfrm>
          <a:prstGeom prst="wav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700" b="1" dirty="0">
                <a:solidFill>
                  <a:prstClr val="white"/>
                </a:solidFill>
              </a:rPr>
              <a:t>이전 페이지에 계속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459024" y="1005942"/>
            <a:ext cx="4615517" cy="250516"/>
            <a:chOff x="1459024" y="1082896"/>
            <a:chExt cx="4615517" cy="250516"/>
          </a:xfrm>
        </p:grpSpPr>
        <p:sp>
          <p:nvSpPr>
            <p:cNvPr id="78" name="양쪽 모서리가 둥근 사각형 77"/>
            <p:cNvSpPr/>
            <p:nvPr/>
          </p:nvSpPr>
          <p:spPr>
            <a:xfrm>
              <a:off x="1459024" y="1082896"/>
              <a:ext cx="1152128" cy="250516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한국어</a:t>
              </a:r>
            </a:p>
          </p:txBody>
        </p:sp>
        <p:sp>
          <p:nvSpPr>
            <p:cNvPr id="80" name="양쪽 모서리가 둥근 사각형 79"/>
            <p:cNvSpPr/>
            <p:nvPr/>
          </p:nvSpPr>
          <p:spPr>
            <a:xfrm>
              <a:off x="2611152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영어</a:t>
              </a:r>
            </a:p>
          </p:txBody>
        </p:sp>
        <p:sp>
          <p:nvSpPr>
            <p:cNvPr id="81" name="양쪽 모서리가 둥근 사각형 80"/>
            <p:cNvSpPr/>
            <p:nvPr/>
          </p:nvSpPr>
          <p:spPr>
            <a:xfrm>
              <a:off x="3763280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일본어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82" name="양쪽 모서리가 둥근 사각형 81"/>
            <p:cNvSpPr/>
            <p:nvPr/>
          </p:nvSpPr>
          <p:spPr>
            <a:xfrm>
              <a:off x="4922413" y="1082896"/>
              <a:ext cx="1152128" cy="250516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중국어</a:t>
              </a: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130625" y="508667"/>
          <a:ext cx="1152128" cy="282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1" kern="1200" baseline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브랜드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algn="l" defTabSz="934700" rtl="0" eaLnBrk="1" latinLnBrk="1" hangingPunct="1"/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매장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34700" rtl="0" eaLnBrk="1" latinLnBrk="1" hangingPunct="1"/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36">
                <a:tc gridSpan="2"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lvl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멤버십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컨텐츠</a:t>
                      </a: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36"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관리</a:t>
                      </a:r>
                    </a:p>
                  </a:txBody>
                  <a:tcPr marL="108000" marR="112527" marT="72000" marB="72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47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21032"/>
              </p:ext>
            </p:extLst>
          </p:nvPr>
        </p:nvGraphicFramePr>
        <p:xfrm>
          <a:off x="1428514" y="1266570"/>
          <a:ext cx="7756198" cy="26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브랜드명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스타벅스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요약 소개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 내용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수정일</a:t>
                      </a: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2020-07-01 15:10:01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/>
        </p:nvGraphicFramePr>
        <p:xfrm>
          <a:off x="1428514" y="4360949"/>
          <a:ext cx="7782378" cy="19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사용 여부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SNS </a:t>
                      </a: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채널 </a:t>
                      </a:r>
                      <a:r>
                        <a:rPr lang="en-US" altLang="ko-KR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로고 이미지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론칭</a:t>
                      </a: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일자</a:t>
                      </a:r>
                    </a:p>
                  </a:txBody>
                  <a:tcPr marL="84406" marR="84406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                          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83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노출 여부</a:t>
                      </a: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0000"/>
                        </a:lnSpc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1402282" y="4110024"/>
            <a:ext cx="1097735" cy="223298"/>
          </a:xfrm>
          <a:prstGeom prst="rect">
            <a:avLst/>
          </a:prstGeom>
          <a:noFill/>
        </p:spPr>
        <p:txBody>
          <a:bodyPr wrap="none" lIns="83978" tIns="41989" rIns="83978" bIns="41989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공통 정보 관리 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5" name="직사각형 124"/>
          <p:cNvSpPr>
            <a:spLocks/>
          </p:cNvSpPr>
          <p:nvPr/>
        </p:nvSpPr>
        <p:spPr>
          <a:xfrm>
            <a:off x="119336" y="93133"/>
            <a:ext cx="9289032" cy="6324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17129" y="4406332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사용             ▼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612212" y="6067518"/>
            <a:ext cx="80295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2019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664374" y="6067518"/>
            <a:ext cx="80295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pPr algn="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533150" y="6067896"/>
            <a:ext cx="97200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127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rtlCol="0" anchor="ctr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노출           ▼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2617129" y="5755442"/>
            <a:ext cx="4639674" cy="207786"/>
            <a:chOff x="3647728" y="1853062"/>
            <a:chExt cx="4639674" cy="207786"/>
          </a:xfrm>
        </p:grpSpPr>
        <p:sp>
          <p:nvSpPr>
            <p:cNvPr id="142" name="직사각형 141"/>
            <p:cNvSpPr/>
            <p:nvPr/>
          </p:nvSpPr>
          <p:spPr>
            <a:xfrm>
              <a:off x="3647728" y="1853062"/>
              <a:ext cx="3195210" cy="207786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image.jpg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6914946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파일검색</a:t>
              </a: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7655247" y="1853062"/>
              <a:ext cx="632155" cy="207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 anchorCtr="0"/>
            <a:lstStyle/>
            <a:p>
              <a:pPr algn="ctr"/>
              <a:r>
                <a:rPr lang="ko-KR" altLang="en-US" sz="800" dirty="0">
                  <a:latin typeface="+mn-ea"/>
                </a:rPr>
                <a:t>파일삭제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2617129" y="1641357"/>
            <a:ext cx="6485436" cy="910411"/>
            <a:chOff x="2617129" y="1456209"/>
            <a:chExt cx="6485436" cy="910411"/>
          </a:xfrm>
        </p:grpSpPr>
        <p:sp>
          <p:nvSpPr>
            <p:cNvPr id="75" name="직사각형 74"/>
            <p:cNvSpPr/>
            <p:nvPr/>
          </p:nvSpPr>
          <p:spPr>
            <a:xfrm>
              <a:off x="2621878" y="1456209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617129" y="1778147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그룹 83"/>
            <p:cNvGrpSpPr/>
            <p:nvPr/>
          </p:nvGrpSpPr>
          <p:grpSpPr>
            <a:xfrm>
              <a:off x="2683675" y="1501001"/>
              <a:ext cx="756000" cy="215444"/>
              <a:chOff x="4930616" y="1689275"/>
              <a:chExt cx="756000" cy="215444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1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574056" y="147922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39614" y="1484672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36414" y="1484672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746014" y="147922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931928" y="147922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18676" y="147922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40" t="-43" r="9190" b="19258"/>
            <a:stretch/>
          </p:blipFill>
          <p:spPr>
            <a:xfrm>
              <a:off x="4683266" y="1504583"/>
              <a:ext cx="1389005" cy="228965"/>
            </a:xfrm>
            <a:prstGeom prst="rect">
              <a:avLst/>
            </a:prstGeom>
          </p:spPr>
        </p:pic>
        <p:sp>
          <p:nvSpPr>
            <p:cNvPr id="98" name="직사각형 97"/>
            <p:cNvSpPr/>
            <p:nvPr/>
          </p:nvSpPr>
          <p:spPr>
            <a:xfrm>
              <a:off x="2668269" y="1837246"/>
              <a:ext cx="6096000" cy="5078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006633"/>
                  </a:solidFill>
                  <a:latin typeface="+mn-ea"/>
                  <a:ea typeface="+mn-ea"/>
                </a:rPr>
                <a:t>“</a:t>
              </a:r>
              <a:r>
                <a:rPr lang="ko-KR" altLang="en-US" sz="1000" b="1">
                  <a:solidFill>
                    <a:srgbClr val="006633"/>
                  </a:solidFill>
                  <a:latin typeface="+mn-ea"/>
                  <a:ea typeface="+mn-ea"/>
                </a:rPr>
                <a:t>커피 이상의 특별한 경험을 소개합니다</a:t>
              </a:r>
              <a:r>
                <a:rPr lang="en-US" altLang="ko-KR" sz="1000" b="1" dirty="0">
                  <a:solidFill>
                    <a:srgbClr val="006633"/>
                  </a:solidFill>
                  <a:latin typeface="+mn-ea"/>
                  <a:ea typeface="+mn-ea"/>
                </a:rPr>
                <a:t>.”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rgbClr val="444444"/>
                  </a:solidFill>
                  <a:latin typeface="+mn-ea"/>
                  <a:ea typeface="+mn-ea"/>
                </a:rPr>
                <a:t>세계인들의 생활 속에 스며들어 전 세계의 커피 문화를 선도하고 있는 </a:t>
              </a:r>
              <a:r>
                <a:rPr lang="ko-KR" altLang="en-US" sz="800" dirty="0" err="1">
                  <a:solidFill>
                    <a:srgbClr val="444444"/>
                  </a:solidFill>
                  <a:latin typeface="+mn-ea"/>
                  <a:ea typeface="+mn-ea"/>
                </a:rPr>
                <a:t>스타벅스가</a:t>
              </a:r>
              <a:r>
                <a:rPr lang="ko-KR" altLang="en-US" sz="800" dirty="0">
                  <a:solidFill>
                    <a:srgbClr val="444444"/>
                  </a:solidFill>
                  <a:latin typeface="+mn-ea"/>
                  <a:ea typeface="+mn-ea"/>
                </a:rPr>
                <a:t> 일상을 풍요롭게 하는 제</a:t>
              </a:r>
              <a:r>
                <a:rPr lang="en-US" altLang="ko-KR" sz="800" dirty="0">
                  <a:solidFill>
                    <a:srgbClr val="444444"/>
                  </a:solidFill>
                  <a:latin typeface="+mn-ea"/>
                  <a:ea typeface="+mn-ea"/>
                </a:rPr>
                <a:t>3</a:t>
              </a:r>
              <a:r>
                <a:rPr lang="ko-KR" altLang="en-US" sz="800">
                  <a:solidFill>
                    <a:srgbClr val="444444"/>
                  </a:solidFill>
                  <a:latin typeface="+mn-ea"/>
                  <a:ea typeface="+mn-ea"/>
                </a:rPr>
                <a:t>의 공간으로서</a:t>
              </a:r>
              <a:endParaRPr lang="en-US" altLang="ko-KR" sz="800" dirty="0">
                <a:solidFill>
                  <a:srgbClr val="444444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9007644" y="1837417"/>
              <a:ext cx="36000" cy="432757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wrap="none" lIns="0" tIns="41989" rIns="0" bIns="41989" rtlCol="0" anchor="ctr"/>
            <a:lstStyle/>
            <a:p>
              <a:pPr algn="ctr"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2617129" y="2637136"/>
            <a:ext cx="6485436" cy="931542"/>
            <a:chOff x="2617129" y="3915316"/>
            <a:chExt cx="6485436" cy="931542"/>
          </a:xfrm>
        </p:grpSpPr>
        <p:cxnSp>
          <p:nvCxnSpPr>
            <p:cNvPr id="106" name="직선 연결선 105"/>
            <p:cNvCxnSpPr/>
            <p:nvPr/>
          </p:nvCxnSpPr>
          <p:spPr>
            <a:xfrm>
              <a:off x="2617129" y="4237254"/>
              <a:ext cx="648543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>
              <a:off x="2683675" y="3960108"/>
              <a:ext cx="756000" cy="215444"/>
              <a:chOff x="4930616" y="1689275"/>
              <a:chExt cx="756000" cy="215444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4930616" y="1689275"/>
                <a:ext cx="756000" cy="21544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ko-KR" sz="8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Nomal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3" name="Chevron Left"/>
              <p:cNvSpPr>
                <a:spLocks noChangeAspect="1"/>
              </p:cNvSpPr>
              <p:nvPr/>
            </p:nvSpPr>
            <p:spPr bwMode="auto">
              <a:xfrm rot="-5400000">
                <a:off x="5555634" y="1760997"/>
                <a:ext cx="40647" cy="72000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101617" tIns="50809" rIns="101617" bIns="50809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57405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139614" y="3943779"/>
              <a:ext cx="288000" cy="288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 </a:t>
              </a:r>
              <a:endParaRPr lang="ko-KR" altLang="en-US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336414" y="3943779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strike="sngStrik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sz="1200" strike="sngStrike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46014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31928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I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518676" y="3938336"/>
              <a:ext cx="28800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</a:t>
              </a:r>
              <a:r>
                <a:rPr lang="en-US" altLang="ko-KR" sz="12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Y신명조" panose="02030600000101010101" pitchFamily="18" charset="-127"/>
                  <a:ea typeface="HY신명조" panose="02030600000101010101" pitchFamily="18" charset="-127"/>
                </a:rPr>
                <a:t> </a:t>
              </a:r>
              <a:endParaRPr lang="ko-KR" altLang="en-US" sz="12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9" t="-43" r="601" b="9226"/>
            <a:stretch/>
          </p:blipFill>
          <p:spPr>
            <a:xfrm>
              <a:off x="4683266" y="3963690"/>
              <a:ext cx="1700766" cy="257398"/>
            </a:xfrm>
            <a:prstGeom prst="rect">
              <a:avLst/>
            </a:prstGeom>
          </p:spPr>
        </p:pic>
        <p:sp>
          <p:nvSpPr>
            <p:cNvPr id="148" name="직사각형 147"/>
            <p:cNvSpPr/>
            <p:nvPr/>
          </p:nvSpPr>
          <p:spPr>
            <a:xfrm>
              <a:off x="2683674" y="4292860"/>
              <a:ext cx="632396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㈜ </a:t>
              </a:r>
              <a:r>
                <a:rPr lang="ko-KR" altLang="en-US" sz="1000" b="1" dirty="0" err="1">
                  <a:solidFill>
                    <a:srgbClr val="006633"/>
                  </a:solidFill>
                  <a:latin typeface="+mn-ea"/>
                  <a:ea typeface="+mn-ea"/>
                </a:rPr>
                <a:t>스타벅스커피</a:t>
              </a: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 코리아는</a:t>
              </a:r>
              <a:b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</a:br>
              <a:r>
                <a:rPr lang="ko-KR" altLang="en-US" sz="1000" b="1" dirty="0">
                  <a:solidFill>
                    <a:srgbClr val="006633"/>
                  </a:solidFill>
                  <a:latin typeface="+mn-ea"/>
                  <a:ea typeface="+mn-ea"/>
                </a:rPr>
                <a:t>지난 </a:t>
              </a:r>
              <a:r>
                <a:rPr lang="en-US" altLang="ko-KR" sz="1000" b="1" dirty="0">
                  <a:solidFill>
                    <a:srgbClr val="006633"/>
                  </a:solidFill>
                  <a:latin typeface="+mn-ea"/>
                  <a:ea typeface="+mn-ea"/>
                </a:rPr>
                <a:t>1999</a:t>
              </a:r>
              <a:r>
                <a:rPr lang="ko-KR" altLang="en-US" sz="1000" b="1">
                  <a:solidFill>
                    <a:srgbClr val="006633"/>
                  </a:solidFill>
                  <a:latin typeface="+mn-ea"/>
                  <a:ea typeface="+mn-ea"/>
                </a:rPr>
                <a:t>년 이대앞 </a:t>
              </a:r>
              <a:r>
                <a:rPr lang="en-US" altLang="ko-KR" sz="1000" b="1" dirty="0">
                  <a:solidFill>
                    <a:srgbClr val="006633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000" b="1">
                  <a:solidFill>
                    <a:srgbClr val="006633"/>
                  </a:solidFill>
                  <a:latin typeface="+mn-ea"/>
                  <a:ea typeface="+mn-ea"/>
                </a:rPr>
                <a:t>호점을 시작으로 모든 매장을 직영하며</a:t>
              </a:r>
            </a:p>
          </p:txBody>
        </p:sp>
        <p:pic>
          <p:nvPicPr>
            <p:cNvPr id="149" name="그림 148"/>
            <p:cNvPicPr>
              <a:picLocks noChangeAspect="1"/>
            </p:cNvPicPr>
            <p:nvPr/>
          </p:nvPicPr>
          <p:blipFill rotWithShape="1">
            <a:blip r:embed="rId6"/>
            <a:srcRect b="63978"/>
            <a:stretch/>
          </p:blipFill>
          <p:spPr>
            <a:xfrm>
              <a:off x="6617464" y="4376946"/>
              <a:ext cx="2109399" cy="443612"/>
            </a:xfrm>
            <a:prstGeom prst="rect">
              <a:avLst/>
            </a:prstGeom>
          </p:spPr>
        </p:pic>
        <p:sp>
          <p:nvSpPr>
            <p:cNvPr id="150" name="모서리가 둥근 직사각형 149"/>
            <p:cNvSpPr/>
            <p:nvPr/>
          </p:nvSpPr>
          <p:spPr>
            <a:xfrm>
              <a:off x="9003342" y="4325840"/>
              <a:ext cx="36000" cy="432757"/>
            </a:xfrm>
            <a:prstGeom prst="roundRect">
              <a:avLst/>
            </a:prstGeom>
            <a:solidFill>
              <a:schemeClr val="tx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wrap="none" lIns="0" tIns="41989" rIns="0" bIns="41989" rtlCol="0" anchor="ctr"/>
            <a:lstStyle/>
            <a:p>
              <a:pPr algn="ctr" defTabSz="879150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2621878" y="3915316"/>
              <a:ext cx="6480629" cy="910411"/>
            </a:xfrm>
            <a:prstGeom prst="rect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589380" y="4739640"/>
            <a:ext cx="3682622" cy="877004"/>
            <a:chOff x="2589380" y="3134887"/>
            <a:chExt cx="3682622" cy="877004"/>
          </a:xfrm>
        </p:grpSpPr>
        <p:sp>
          <p:nvSpPr>
            <p:cNvPr id="155" name="직사각형 154"/>
            <p:cNvSpPr/>
            <p:nvPr/>
          </p:nvSpPr>
          <p:spPr>
            <a:xfrm>
              <a:off x="2589380" y="3134887"/>
              <a:ext cx="492443" cy="216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800" dirty="0" err="1">
                  <a:latin typeface="+mn-ea"/>
                  <a:ea typeface="+mn-ea"/>
                </a:rPr>
                <a:t>트위터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392002" y="3140752"/>
              <a:ext cx="2880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https://twitter.com/123456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589380" y="3462444"/>
              <a:ext cx="697627" cy="216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800" dirty="0" err="1">
                  <a:latin typeface="+mn-ea"/>
                  <a:ea typeface="+mn-ea"/>
                </a:rPr>
                <a:t>인스타그램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392002" y="3468309"/>
              <a:ext cx="2880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https://www.instagram.com/123456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2589380" y="3790002"/>
              <a:ext cx="595035" cy="2162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800" dirty="0" err="1">
                  <a:latin typeface="+mn-ea"/>
                  <a:ea typeface="+mn-ea"/>
                </a:rPr>
                <a:t>페이스북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392002" y="3795867"/>
              <a:ext cx="288000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2700">
                <a:schemeClr val="tx1">
                  <a:lumMod val="65000"/>
                  <a:lumOff val="3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>
            <a:off x="1210409" y="3573016"/>
            <a:ext cx="162000" cy="1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/>
          </a:p>
        </p:txBody>
      </p:sp>
      <p:sp>
        <p:nvSpPr>
          <p:cNvPr id="89" name="왼쪽 중괄호 88"/>
          <p:cNvSpPr/>
          <p:nvPr/>
        </p:nvSpPr>
        <p:spPr>
          <a:xfrm>
            <a:off x="1365692" y="1049343"/>
            <a:ext cx="67629" cy="5212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65614"/>
      </p:ext>
    </p:extLst>
  </p:cSld>
  <p:clrMapOvr>
    <a:masterClrMapping/>
  </p:clrMapOvr>
</p:sld>
</file>

<file path=ppt/theme/theme1.xml><?xml version="1.0" encoding="utf-8"?>
<a:theme xmlns:a="http://schemas.openxmlformats.org/drawingml/2006/main" name="1_WEB용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24253</TotalTime>
  <Words>8725</Words>
  <Application>Microsoft Macintosh PowerPoint</Application>
  <PresentationFormat>와이드스크린</PresentationFormat>
  <Paragraphs>3230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굴림</vt:lpstr>
      <vt:lpstr>HY신명조</vt:lpstr>
      <vt:lpstr>맑은 고딕</vt:lpstr>
      <vt:lpstr>Segoe UI</vt:lpstr>
      <vt:lpstr>Arial</vt:lpstr>
      <vt:lpstr>Futura Bk</vt:lpstr>
      <vt:lpstr>Times</vt:lpstr>
      <vt:lpstr>Wingdings</vt:lpstr>
      <vt:lpstr>1_WEB용 레이아웃</vt:lpstr>
      <vt:lpstr>PowerPoint 프레젠테이션</vt:lpstr>
      <vt:lpstr>문서 이력</vt:lpstr>
      <vt:lpstr>PowerPoint 프레젠테이션</vt:lpstr>
      <vt:lpstr>Common Rules_Sarch&amp;List</vt:lpstr>
      <vt:lpstr>Common Rules_등록 / 상세</vt:lpstr>
      <vt:lpstr>Common Rules_등록 / 상세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INPIX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임지수</dc:creator>
  <cp:lastModifiedBy>허석환</cp:lastModifiedBy>
  <cp:revision>779</cp:revision>
  <dcterms:created xsi:type="dcterms:W3CDTF">2011-05-17T16:00:19Z</dcterms:created>
  <dcterms:modified xsi:type="dcterms:W3CDTF">2020-08-05T13:31:44Z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eyJub2RlMSI6eyJkc2QiOiIwMTAwMDAwMDAwMDAxODI4IiwibG9nVGltZSI6IjIwMTktMTEtMDdUMDQ6Mjk6MDZaIiwicElEIjoxLCJ0cmFjZUlkIjoiMEIwQUQ0QzA0OTc2NEQyN0IxOUU4ODQ2MTBGRDVGRjEiLCJ1c2VyQ29kZSI6IkEwMTQzMyJ9LCJub2RlMiI6eyJkc2QiOiIwMTAwMDAwMDAwMDAxODI4IiwibG9nVGltZSI6IjIwMTk</vt:lpwstr>
  </property>
</Properties>
</file>