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6" r:id="rId1"/>
  </p:sldMasterIdLst>
  <p:notesMasterIdLst>
    <p:notesMasterId r:id="rId22"/>
  </p:notesMasterIdLst>
  <p:handoutMasterIdLst>
    <p:handoutMasterId r:id="rId23"/>
  </p:handoutMasterIdLst>
  <p:sldIdLst>
    <p:sldId id="259" r:id="rId2"/>
    <p:sldId id="294" r:id="rId3"/>
    <p:sldId id="312" r:id="rId4"/>
    <p:sldId id="266" r:id="rId5"/>
    <p:sldId id="267" r:id="rId6"/>
    <p:sldId id="269" r:id="rId7"/>
    <p:sldId id="295" r:id="rId8"/>
    <p:sldId id="274" r:id="rId9"/>
    <p:sldId id="275" r:id="rId10"/>
    <p:sldId id="257" r:id="rId11"/>
    <p:sldId id="289" r:id="rId12"/>
    <p:sldId id="307" r:id="rId13"/>
    <p:sldId id="308" r:id="rId14"/>
    <p:sldId id="309" r:id="rId15"/>
    <p:sldId id="297" r:id="rId16"/>
    <p:sldId id="278" r:id="rId17"/>
    <p:sldId id="304" r:id="rId18"/>
    <p:sldId id="298" r:id="rId19"/>
    <p:sldId id="277" r:id="rId20"/>
    <p:sldId id="305"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298" autoAdjust="0"/>
  </p:normalViewPr>
  <p:slideViewPr>
    <p:cSldViewPr snapToGrid="0">
      <p:cViewPr varScale="1">
        <p:scale>
          <a:sx n="104" d="100"/>
          <a:sy n="104" d="100"/>
        </p:scale>
        <p:origin x="870" y="102"/>
      </p:cViewPr>
      <p:guideLst>
        <p:guide orient="horz" pos="2136"/>
        <p:guide pos="3839"/>
      </p:guideLst>
    </p:cSldViewPr>
  </p:slideViewPr>
  <p:notesTextViewPr>
    <p:cViewPr>
      <p:scale>
        <a:sx n="100" d="100"/>
        <a:sy n="100" d="100"/>
      </p:scale>
      <p:origin x="0" y="0"/>
    </p:cViewPr>
  </p:notesTextViewPr>
  <p:sorterViewPr>
    <p:cViewPr>
      <p:scale>
        <a:sx n="100" d="100"/>
        <a:sy n="100" d="100"/>
      </p:scale>
      <p:origin x="0" y="-3984"/>
    </p:cViewPr>
  </p:sorterViewPr>
  <p:notesViewPr>
    <p:cSldViewPr snapToGrid="0" showGuides="1">
      <p:cViewPr varScale="1">
        <p:scale>
          <a:sx n="51" d="100"/>
          <a:sy n="51" d="100"/>
        </p:scale>
        <p:origin x="2624"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A513BA-3E82-4812-9926-DD5B40EAAC25}" type="slidenum">
              <a:rPr lang="ko-KR" altLang="en-US"/>
              <a:pPr lvl="0">
                <a:defRPr/>
              </a:pPr>
              <a:t>‹#›</a:t>
            </a:fld>
            <a:endParaRPr lang="ko-KR" altLang="en-US"/>
          </a:p>
        </p:txBody>
      </p:sp>
      <p:sp>
        <p:nvSpPr>
          <p:cNvPr id="6" name="날짜 개체 틀 5"/>
          <p:cNvSpPr>
            <a:spLocks noGrp="1"/>
          </p:cNvSpPr>
          <p:nvPr>
            <p:ph type="dt" sz="quarter" idx="1"/>
          </p:nvPr>
        </p:nvSpPr>
        <p:spPr>
          <a:xfrm>
            <a:off x="3884613" y="0"/>
            <a:ext cx="2971800" cy="458788"/>
          </a:xfrm>
          <a:prstGeom prst="rect">
            <a:avLst/>
          </a:prstGeom>
        </p:spPr>
        <p:txBody>
          <a:bodyPr vert="horz" lIns="91440" tIns="45720" rIns="91440" bIns="45720"/>
          <a:lstStyle>
            <a:lvl1pPr algn="r">
              <a:defRPr sz="1200"/>
            </a:lvl1pPr>
          </a:lstStyle>
          <a:p>
            <a:pPr lvl="0">
              <a:defRPr/>
            </a:pPr>
            <a:fld id="{22DC2647-C259-4EB5-84B8-93A3F8E54DE7}" type="datetime1">
              <a:rPr lang="ko-KR" altLang="en-US"/>
              <a:pPr lvl="0">
                <a:defRPr/>
              </a:pPr>
              <a:t>2021-11-04</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B440BA11-FEDB-4E64-B4BE-9FDEE8123FE3}" type="datetime1">
              <a:rPr lang="ko-KR" altLang="en-US"/>
              <a:pPr lvl="0">
                <a:defRPr/>
              </a:pPr>
              <a:t>2021-11-04</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8F8D56DB-D808-478E-8624-F84E557D3424}"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pPr>
              <a:defRPr/>
            </a:pPr>
            <a:endParaRPr lang="ko-KR" altLang="en-US"/>
          </a:p>
        </p:txBody>
      </p:sp>
      <p:sp>
        <p:nvSpPr>
          <p:cNvPr id="3" name="슬라이드 노트 개체 틀 4"/>
          <p:cNvSpPr>
            <a:spLocks noGrp="1"/>
          </p:cNvSpPr>
          <p:nvPr>
            <p:ph type="body" sz="quarter" idx="3"/>
          </p:nvPr>
        </p:nvSpPr>
        <p:spPr/>
        <p:txBody>
          <a:bodyPr/>
          <a:lstStyle/>
          <a:p>
            <a:pPr>
              <a:defRPr/>
            </a:pPr>
            <a:endParaRPr lang="ko-KR" altLang="en-US"/>
          </a:p>
        </p:txBody>
      </p:sp>
      <p:sp>
        <p:nvSpPr>
          <p:cNvPr id="4" name="슬라이드 번호 개체 틀 6"/>
          <p:cNvSpPr>
            <a:spLocks noGrp="1"/>
          </p:cNvSpPr>
          <p:nvPr>
            <p:ph type="sldNum" sz="quarter" idx="5"/>
          </p:nvPr>
        </p:nvSpPr>
        <p:spPr/>
        <p:txBody>
          <a:bodyPr/>
          <a:lstStyle/>
          <a:p>
            <a:pPr lvl="0">
              <a:defRPr/>
            </a:pPr>
            <a:fld id="{8F8D56DB-D808-478E-8624-F84E557D3424}" type="slidenum">
              <a:rPr lang="en-US" altLang="en-US"/>
              <a:pPr lvl="0">
                <a:defRPr/>
              </a:pPr>
              <a:t>17</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lvl="0">
              <a:defRPr/>
            </a:pPr>
            <a:r>
              <a:rPr lang="ko-KR" altLang="en-US"/>
              <a:t>마스터 제목 스타일 편집</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defRPr/>
            </a:pPr>
            <a:r>
              <a:rPr lang="ko-KR" altLang="en-US"/>
              <a:t>마스터 부제목 스타일 편집</a:t>
            </a:r>
            <a:endParaRPr lang="en-US"/>
          </a:p>
        </p:txBody>
      </p:sp>
      <p:sp>
        <p:nvSpPr>
          <p:cNvPr id="4" name="Date Placeholder 3"/>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lvl="0">
              <a:defRPr/>
            </a:pPr>
            <a:r>
              <a:rPr lang="ko-KR" altLang="en-US"/>
              <a:t>마스터 제목 스타일 편집</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Content Placeholder 2"/>
          <p:cNvSpPr>
            <a:spLocks noGrp="1"/>
          </p:cNvSpPr>
          <p:nvPr>
            <p:ph idx="1"/>
          </p:nvPr>
        </p:nvSpPr>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ko-KR" altLang="en-US"/>
              <a:t>마스터 텍스트 스타일을 편집합니다</a:t>
            </a:r>
          </a:p>
        </p:txBody>
      </p:sp>
      <p:sp>
        <p:nvSpPr>
          <p:cNvPr id="4" name="Date Placeholder 3"/>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11"/>
          </p:nvPr>
        </p:nvSpPr>
        <p:spPr/>
        <p:txBody>
          <a:bodyPr/>
          <a:lstStyle/>
          <a:p>
            <a:pPr lvl="0">
              <a:defRPr/>
            </a:pPr>
            <a:endParaRPr lang="ko-KR" altLang="en-US"/>
          </a:p>
        </p:txBody>
      </p:sp>
      <p:sp>
        <p:nvSpPr>
          <p:cNvPr id="6" name="Slide Number Placeholder 5"/>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Content Placeholder 2"/>
          <p:cNvSpPr>
            <a:spLocks noGrp="1"/>
          </p:cNvSpPr>
          <p:nvPr>
            <p:ph sz="half" idx="1"/>
          </p:nvPr>
        </p:nvSpPr>
        <p:spPr>
          <a:xfrm>
            <a:off x="838200" y="1825625"/>
            <a:ext cx="5181600" cy="435133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Content Placeholder 3"/>
          <p:cNvSpPr>
            <a:spLocks noGrp="1"/>
          </p:cNvSpPr>
          <p:nvPr>
            <p:ph sz="half" idx="2"/>
          </p:nvPr>
        </p:nvSpPr>
        <p:spPr>
          <a:xfrm>
            <a:off x="6172200" y="1825625"/>
            <a:ext cx="5181600" cy="435133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5" name="Date Placeholder 4"/>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스타일을 편집합니다</a:t>
            </a:r>
          </a:p>
        </p:txBody>
      </p:sp>
      <p:sp>
        <p:nvSpPr>
          <p:cNvPr id="4" name="Content Placeholder 3"/>
          <p:cNvSpPr>
            <a:spLocks noGrp="1"/>
          </p:cNvSpPr>
          <p:nvPr>
            <p:ph sz="half" idx="2"/>
          </p:nvPr>
        </p:nvSpPr>
        <p:spPr>
          <a:xfrm>
            <a:off x="839788" y="2505075"/>
            <a:ext cx="5157787" cy="368458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ko-KR" altLang="en-US"/>
              <a:t>마스터 텍스트 스타일을 편집합니다</a:t>
            </a:r>
          </a:p>
        </p:txBody>
      </p:sp>
      <p:sp>
        <p:nvSpPr>
          <p:cNvPr id="6" name="Content Placeholder 5"/>
          <p:cNvSpPr>
            <a:spLocks noGrp="1"/>
          </p:cNvSpPr>
          <p:nvPr>
            <p:ph sz="quarter" idx="4"/>
          </p:nvPr>
        </p:nvSpPr>
        <p:spPr>
          <a:xfrm>
            <a:off x="6172200" y="2505075"/>
            <a:ext cx="5183188" cy="3684588"/>
          </a:xfrm>
        </p:spPr>
        <p:txBody>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7" name="Date Placeholder 6"/>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8" name="Footer Placeholder 7"/>
          <p:cNvSpPr>
            <a:spLocks noGrp="1"/>
          </p:cNvSpPr>
          <p:nvPr>
            <p:ph type="ftr" sz="quarter" idx="11"/>
          </p:nvPr>
        </p:nvSpPr>
        <p:spPr/>
        <p:txBody>
          <a:bodyPr/>
          <a:lstStyle/>
          <a:p>
            <a:pPr lvl="0">
              <a:defRPr/>
            </a:pPr>
            <a:endParaRPr lang="ko-KR" altLang="en-US"/>
          </a:p>
        </p:txBody>
      </p:sp>
      <p:sp>
        <p:nvSpPr>
          <p:cNvPr id="9" name="Slide Number Placeholder 8"/>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마스터 제목 스타일 편집</a:t>
            </a:r>
            <a:endParaRPr lang="en-US"/>
          </a:p>
        </p:txBody>
      </p:sp>
      <p:sp>
        <p:nvSpPr>
          <p:cNvPr id="3" name="Date Placeholder 2"/>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4" name="Footer Placeholder 3"/>
          <p:cNvSpPr>
            <a:spLocks noGrp="1"/>
          </p:cNvSpPr>
          <p:nvPr>
            <p:ph type="ftr" sz="quarter" idx="11"/>
          </p:nvPr>
        </p:nvSpPr>
        <p:spPr/>
        <p:txBody>
          <a:bodyPr/>
          <a:lstStyle/>
          <a:p>
            <a:pPr lvl="0">
              <a:defRPr/>
            </a:pPr>
            <a:endParaRPr lang="ko-KR" altLang="en-US"/>
          </a:p>
        </p:txBody>
      </p:sp>
      <p:sp>
        <p:nvSpPr>
          <p:cNvPr id="5" name="Slide Number Placeholder 4"/>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3" name="Footer Placeholder 2"/>
          <p:cNvSpPr>
            <a:spLocks noGrp="1"/>
          </p:cNvSpPr>
          <p:nvPr>
            <p:ph type="ftr" sz="quarter" idx="11"/>
          </p:nvPr>
        </p:nvSpPr>
        <p:spPr/>
        <p:txBody>
          <a:bodyPr/>
          <a:lstStyle/>
          <a:p>
            <a:pPr lvl="0">
              <a:defRPr/>
            </a:pPr>
            <a:endParaRPr lang="ko-KR" altLang="en-US"/>
          </a:p>
        </p:txBody>
      </p:sp>
      <p:sp>
        <p:nvSpPr>
          <p:cNvPr id="4" name="Slide Number Placeholder 3"/>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lvl="0">
              <a:defRPr/>
            </a:pPr>
            <a:r>
              <a:rPr lang="ko-KR" altLang="en-US"/>
              <a:t>마스터 제목 스타일 편집</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스타일을 편집합니다</a:t>
            </a:r>
          </a:p>
        </p:txBody>
      </p:sp>
      <p:sp>
        <p:nvSpPr>
          <p:cNvPr id="5" name="Date Placeholder 4"/>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lvl="0">
              <a:defRPr/>
            </a:pPr>
            <a:r>
              <a:rPr lang="ko-KR" altLang="en-US"/>
              <a:t>마스터 제목 스타일 편집</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ko-KR" altLang="en-US"/>
              <a:t>그림을 추가하려면 아이콘을 클릭하십시오</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ko-KR" altLang="en-US"/>
              <a:t>마스터 텍스트 스타일을 편집합니다</a:t>
            </a:r>
          </a:p>
        </p:txBody>
      </p:sp>
      <p:sp>
        <p:nvSpPr>
          <p:cNvPr id="5" name="Date Placeholder 4"/>
          <p:cNvSpPr>
            <a:spLocks noGrp="1"/>
          </p:cNvSpPr>
          <p:nvPr>
            <p:ph type="dt" sz="half" idx="10"/>
          </p:nvPr>
        </p:nvSpPr>
        <p:spPr/>
        <p:txBody>
          <a:bodyPr/>
          <a:lstStyle/>
          <a:p>
            <a:pPr lvl="0">
              <a:defRPr/>
            </a:pPr>
            <a:fld id="{8771C398-EBCC-4210-8AFD-1D056CED0821}" type="datetime1">
              <a:rPr lang="ko-KR" altLang="en-US"/>
              <a:pPr lvl="0">
                <a:defRPr/>
              </a:pPr>
              <a:t>2021-11-04</a:t>
            </a:fld>
            <a:endParaRPr lang="ko-KR" altLang="en-US"/>
          </a:p>
        </p:txBody>
      </p:sp>
      <p:sp>
        <p:nvSpPr>
          <p:cNvPr id="6" name="Footer Placeholder 5"/>
          <p:cNvSpPr>
            <a:spLocks noGrp="1"/>
          </p:cNvSpPr>
          <p:nvPr>
            <p:ph type="ftr" sz="quarter" idx="11"/>
          </p:nvPr>
        </p:nvSpPr>
        <p:spPr/>
        <p:txBody>
          <a:bodyPr/>
          <a:lstStyle/>
          <a:p>
            <a:pPr lvl="0">
              <a:defRPr/>
            </a:pPr>
            <a:endParaRPr lang="ko-KR" altLang="en-US"/>
          </a:p>
        </p:txBody>
      </p:sp>
      <p:sp>
        <p:nvSpPr>
          <p:cNvPr id="7" name="Slide Number Placeholder 6"/>
          <p:cNvSpPr>
            <a:spLocks noGrp="1"/>
          </p:cNvSpPr>
          <p:nvPr>
            <p:ph type="sldNum" sz="quarter" idx="12"/>
          </p:nvPr>
        </p:nvSpPr>
        <p:spPr/>
        <p:txBody>
          <a:bodyPr/>
          <a:lstStyle/>
          <a:p>
            <a:pPr lvl="0">
              <a:defRPr/>
            </a:pPr>
            <a:fld id="{9789EC6C-4145-4527-B052-BF633A9807EA}" type="slidenum">
              <a:rPr lang="ko-KR" altLang="en-US"/>
              <a:pPr lvl="0">
                <a:defRPr/>
              </a:pPr>
              <a:t>‹#›</a:t>
            </a:fld>
            <a:endParaRPr lang="ko-KR"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Office Theme">
    <p:bg>
      <p:bgPr>
        <a:solidFill>
          <a:schemeClr val="l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pPr lvl="0">
              <a:defRPr/>
            </a:pPr>
            <a:r>
              <a:rPr lang="ko-KR" altLang="en-US"/>
              <a:t>마스터 제목 스타일 편집</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defRPr/>
            </a:pPr>
            <a:r>
              <a:rPr lang="ko-KR" altLang="en-US"/>
              <a:t>마스터 텍스트 스타일을 편집합니다</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anchor="ctr"/>
          <a:lstStyle>
            <a:lvl1pPr algn="l">
              <a:defRPr sz="1200">
                <a:solidFill>
                  <a:schemeClr val="tx1">
                    <a:tint val="75000"/>
                  </a:schemeClr>
                </a:solidFill>
              </a:defRPr>
            </a:lvl1pPr>
          </a:lstStyle>
          <a:p>
            <a:pPr lvl="0">
              <a:defRPr/>
            </a:pPr>
            <a:fld id="{8771C398-EBCC-4210-8AFD-1D056CED0821}" type="datetime1">
              <a:rPr lang="ko-KR" altLang="en-US"/>
              <a:pPr lvl="0">
                <a:defRPr/>
              </a:pPr>
              <a:t>2021-11-04</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anchor="ctr"/>
          <a:lstStyle>
            <a:lvl1pPr algn="ctr">
              <a:defRPr sz="1200">
                <a:solidFill>
                  <a:schemeClr val="tx1">
                    <a:tint val="75000"/>
                  </a:schemeClr>
                </a:solidFill>
              </a:defRPr>
            </a:lvl1pPr>
          </a:lstStyle>
          <a:p>
            <a:pPr lvl="0">
              <a:defRPr/>
            </a:pPr>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anchor="ctr"/>
          <a:lstStyle>
            <a:lvl1pPr algn="r">
              <a:defRPr sz="1200">
                <a:solidFill>
                  <a:schemeClr val="tx1">
                    <a:tint val="75000"/>
                  </a:schemeClr>
                </a:solidFill>
              </a:defRPr>
            </a:lvl1pPr>
          </a:lstStyle>
          <a:p>
            <a:pPr lvl="0">
              <a:defRPr/>
            </a:pPr>
            <a:fld id="{9789EC6C-4145-4527-B052-BF633A9807EA}" type="slidenum">
              <a:rPr lang="ko-KR" altLang="en-US"/>
              <a:pPr lvl="0">
                <a:defRPr/>
              </a:pPr>
              <a:t>‹#›</a:t>
            </a:fld>
            <a:endParaRPr lang="ko-KR" altLang="en-US"/>
          </a:p>
        </p:txBody>
      </p:sp>
      <p:sp>
        <p:nvSpPr>
          <p:cNvPr id="7" name="TextBox 6"/>
          <p:cNvSpPr txBox="1"/>
          <p:nvPr userDrawn="1"/>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798879" y="1739569"/>
            <a:ext cx="6394699" cy="3416320"/>
            <a:chOff x="1481750" y="1407"/>
            <a:chExt cx="6394699" cy="3416320"/>
          </a:xfrm>
        </p:grpSpPr>
        <p:sp>
          <p:nvSpPr>
            <p:cNvPr id="7" name="TextBox 6"/>
            <p:cNvSpPr txBox="1"/>
            <p:nvPr/>
          </p:nvSpPr>
          <p:spPr>
            <a:xfrm>
              <a:off x="1590753" y="1407"/>
              <a:ext cx="6176691" cy="3416320"/>
            </a:xfrm>
            <a:prstGeom prst="rect">
              <a:avLst/>
            </a:prstGeom>
            <a:noFill/>
          </p:spPr>
          <p:txBody>
            <a:bodyPr wrap="none">
              <a:spAutoFit/>
            </a:bodyPr>
            <a:lstStyle/>
            <a:p>
              <a:pPr lvl="0">
                <a:defRPr/>
              </a:pPr>
              <a:r>
                <a:rPr lang="en-US" altLang="ko-KR" sz="7200" b="1" spc="-300">
                  <a:solidFill>
                    <a:schemeClr val="bg2">
                      <a:lumMod val="75000"/>
                      <a:alpha val="30000"/>
                    </a:schemeClr>
                  </a:solidFill>
                </a:rPr>
                <a:t>Python </a:t>
              </a:r>
            </a:p>
            <a:p>
              <a:pPr lvl="0">
                <a:defRPr/>
              </a:pPr>
              <a:r>
                <a:rPr lang="ko-KR" altLang="en-US" sz="7200" b="1" spc="-300">
                  <a:solidFill>
                    <a:schemeClr val="bg2">
                      <a:lumMod val="75000"/>
                      <a:alpha val="30000"/>
                    </a:schemeClr>
                  </a:solidFill>
                  <a:latin typeface="HY헤드라인M"/>
                  <a:ea typeface="HY헤드라인M"/>
                </a:rPr>
                <a:t>데이터 분석 및 </a:t>
              </a:r>
            </a:p>
            <a:p>
              <a:pPr lvl="0">
                <a:defRPr/>
              </a:pPr>
              <a:r>
                <a:rPr lang="ko-KR" altLang="en-US" sz="7200" b="1" spc="-300">
                  <a:solidFill>
                    <a:schemeClr val="bg2">
                      <a:lumMod val="75000"/>
                      <a:alpha val="30000"/>
                    </a:schemeClr>
                  </a:solidFill>
                  <a:latin typeface="HY헤드라인M"/>
                  <a:ea typeface="HY헤드라인M"/>
                </a:rPr>
                <a:t>이미지 처리</a:t>
              </a:r>
            </a:p>
          </p:txBody>
        </p:sp>
        <p:sp>
          <p:nvSpPr>
            <p:cNvPr id="4" name="TextBox 3"/>
            <p:cNvSpPr txBox="1"/>
            <p:nvPr/>
          </p:nvSpPr>
          <p:spPr>
            <a:xfrm>
              <a:off x="1481750" y="1407"/>
              <a:ext cx="6394699" cy="3416320"/>
            </a:xfrm>
            <a:prstGeom prst="rect">
              <a:avLst/>
            </a:prstGeom>
            <a:noFill/>
          </p:spPr>
          <p:txBody>
            <a:bodyPr wrap="none">
              <a:spAutoFit/>
            </a:bodyPr>
            <a:lstStyle/>
            <a:p>
              <a:pPr lvl="0">
                <a:defRPr/>
              </a:pPr>
              <a:r>
                <a:rPr lang="en-US" altLang="ko-KR" sz="7200" b="1" spc="-300">
                  <a:solidFill>
                    <a:schemeClr val="accent1">
                      <a:alpha val="70000"/>
                    </a:schemeClr>
                  </a:solidFill>
                </a:rPr>
                <a:t> Python</a:t>
              </a:r>
            </a:p>
            <a:p>
              <a:pPr lvl="0">
                <a:defRPr/>
              </a:pPr>
              <a:r>
                <a:rPr lang="en-US" altLang="ko-KR" sz="7200" b="1" spc="-300">
                  <a:solidFill>
                    <a:schemeClr val="accent1">
                      <a:alpha val="70000"/>
                    </a:schemeClr>
                  </a:solidFill>
                </a:rPr>
                <a:t> </a:t>
              </a:r>
              <a:r>
                <a:rPr lang="ko-KR" altLang="en-US" sz="7200" b="1" spc="-300">
                  <a:solidFill>
                    <a:schemeClr val="accent1">
                      <a:alpha val="70000"/>
                    </a:schemeClr>
                  </a:solidFill>
                  <a:latin typeface="HY헤드라인M"/>
                  <a:ea typeface="HY헤드라인M"/>
                </a:rPr>
                <a:t>데이터 분석 및 </a:t>
              </a:r>
            </a:p>
            <a:p>
              <a:pPr lvl="0">
                <a:defRPr/>
              </a:pPr>
              <a:r>
                <a:rPr lang="en-US" altLang="ko-KR" sz="7200" b="1" spc="-300">
                  <a:solidFill>
                    <a:schemeClr val="accent1">
                      <a:alpha val="70000"/>
                    </a:schemeClr>
                  </a:solidFill>
                  <a:latin typeface="HY헤드라인M"/>
                  <a:ea typeface="HY헤드라인M"/>
                </a:rPr>
                <a:t> </a:t>
              </a:r>
              <a:r>
                <a:rPr lang="ko-KR" altLang="en-US" sz="7200" b="1" spc="-300">
                  <a:solidFill>
                    <a:schemeClr val="accent1">
                      <a:alpha val="70000"/>
                    </a:schemeClr>
                  </a:solidFill>
                  <a:latin typeface="HY헤드라인M"/>
                  <a:ea typeface="HY헤드라인M"/>
                </a:rPr>
                <a:t>이미지 처리</a:t>
              </a:r>
            </a:p>
          </p:txBody>
        </p:sp>
      </p:grpSp>
      <p:sp>
        <p:nvSpPr>
          <p:cNvPr id="8" name="TextBox 7"/>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5" name="이등변 삼각형 4"/>
          <p:cNvSpPr/>
          <p:nvPr/>
        </p:nvSpPr>
        <p:spPr>
          <a:xfrm>
            <a:off x="7683397" y="1969775"/>
            <a:ext cx="2165604" cy="1866900"/>
          </a:xfrm>
          <a:prstGeom prst="triangl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타원 5"/>
          <p:cNvSpPr/>
          <p:nvPr/>
        </p:nvSpPr>
        <p:spPr>
          <a:xfrm>
            <a:off x="8484888" y="2741712"/>
            <a:ext cx="1990228" cy="1990228"/>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1" name="직사각형 10"/>
          <p:cNvSpPr/>
          <p:nvPr/>
        </p:nvSpPr>
        <p:spPr>
          <a:xfrm>
            <a:off x="8972924" y="2323759"/>
            <a:ext cx="1512916" cy="1512916"/>
          </a:xfrm>
          <a:prstGeom prst="rect">
            <a:avLst/>
          </a:prstGeom>
          <a:solidFill>
            <a:srgbClr val="92D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p:cNvGrpSpPr/>
          <p:nvPr/>
        </p:nvGrpSpPr>
        <p:grpSpPr>
          <a:xfrm>
            <a:off x="6819097" y="168528"/>
            <a:ext cx="4489646" cy="6447919"/>
            <a:chOff x="6181143" y="583198"/>
            <a:chExt cx="4489646" cy="6447919"/>
          </a:xfrm>
        </p:grpSpPr>
        <p:sp>
          <p:nvSpPr>
            <p:cNvPr id="4" name="TextBox 3"/>
            <p:cNvSpPr txBox="1"/>
            <p:nvPr/>
          </p:nvSpPr>
          <p:spPr>
            <a:xfrm>
              <a:off x="6972341" y="583198"/>
              <a:ext cx="3698448" cy="6447919"/>
            </a:xfrm>
            <a:prstGeom prst="rect">
              <a:avLst/>
            </a:prstGeom>
            <a:noFill/>
          </p:spPr>
          <p:txBody>
            <a:bodyPr wrap="none">
              <a:spAutoFit/>
            </a:bodyPr>
            <a:lstStyle/>
            <a:p>
              <a:pPr lvl="0">
                <a:defRPr/>
              </a:pPr>
              <a:r>
                <a:rPr lang="en-US" altLang="ko-KR" sz="41300" spc="-150">
                  <a:solidFill>
                    <a:srgbClr val="92D050">
                      <a:alpha val="20000"/>
                    </a:srgbClr>
                  </a:solidFill>
                  <a:ea typeface="+mj-ea"/>
                </a:rPr>
                <a:t>A</a:t>
              </a:r>
              <a:endParaRPr lang="ko-KR" altLang="en-US" sz="41300" spc="-150">
                <a:solidFill>
                  <a:srgbClr val="92D050">
                    <a:alpha val="20000"/>
                  </a:srgbClr>
                </a:solidFill>
                <a:ea typeface="+mj-ea"/>
              </a:endParaRPr>
            </a:p>
          </p:txBody>
        </p:sp>
        <p:sp>
          <p:nvSpPr>
            <p:cNvPr id="5" name="TextBox 4"/>
            <p:cNvSpPr txBox="1"/>
            <p:nvPr/>
          </p:nvSpPr>
          <p:spPr>
            <a:xfrm>
              <a:off x="6181143" y="583198"/>
              <a:ext cx="3698448" cy="6447919"/>
            </a:xfrm>
            <a:prstGeom prst="rect">
              <a:avLst/>
            </a:prstGeom>
            <a:noFill/>
          </p:spPr>
          <p:txBody>
            <a:bodyPr wrap="none">
              <a:spAutoFit/>
            </a:bodyPr>
            <a:lstStyle/>
            <a:p>
              <a:pPr lvl="0">
                <a:defRPr/>
              </a:pPr>
              <a:r>
                <a:rPr lang="en-US" altLang="ko-KR" sz="41300" spc="-150">
                  <a:solidFill>
                    <a:schemeClr val="accent2">
                      <a:alpha val="60000"/>
                    </a:schemeClr>
                  </a:solidFill>
                  <a:ea typeface="+mj-ea"/>
                </a:rPr>
                <a:t>P</a:t>
              </a:r>
              <a:endParaRPr lang="ko-KR" altLang="en-US" sz="41300" spc="-150">
                <a:solidFill>
                  <a:schemeClr val="accent2">
                    <a:alpha val="60000"/>
                  </a:schemeClr>
                </a:solidFill>
                <a:ea typeface="+mj-ea"/>
              </a:endParaRPr>
            </a:p>
          </p:txBody>
        </p:sp>
      </p:grpSp>
      <p:sp>
        <p:nvSpPr>
          <p:cNvPr id="6" name="TextBox 5"/>
          <p:cNvSpPr txBox="1"/>
          <p:nvPr/>
        </p:nvSpPr>
        <p:spPr>
          <a:xfrm>
            <a:off x="489352" y="2285885"/>
            <a:ext cx="1210588" cy="1200329"/>
          </a:xfrm>
          <a:prstGeom prst="rect">
            <a:avLst/>
          </a:prstGeom>
          <a:noFill/>
        </p:spPr>
        <p:txBody>
          <a:bodyPr wrap="none">
            <a:spAutoFit/>
          </a:bodyPr>
          <a:lstStyle/>
          <a:p>
            <a:pPr lvl="0">
              <a:defRPr/>
            </a:pPr>
            <a:r>
              <a:rPr lang="en-US" altLang="ko-KR" sz="7200" b="1" dirty="0" smtClean="0">
                <a:solidFill>
                  <a:schemeClr val="tx2"/>
                </a:solidFill>
              </a:rPr>
              <a:t>04</a:t>
            </a:r>
            <a:endParaRPr lang="ko-KR" altLang="en-US" sz="7200" b="1" dirty="0">
              <a:solidFill>
                <a:schemeClr val="tx2"/>
              </a:solidFill>
            </a:endParaRPr>
          </a:p>
        </p:txBody>
      </p:sp>
      <p:sp>
        <p:nvSpPr>
          <p:cNvPr id="9" name="TextBox 8"/>
          <p:cNvSpPr txBox="1"/>
          <p:nvPr/>
        </p:nvSpPr>
        <p:spPr>
          <a:xfrm>
            <a:off x="533434" y="3549402"/>
            <a:ext cx="2257349" cy="584775"/>
          </a:xfrm>
          <a:prstGeom prst="rect">
            <a:avLst/>
          </a:prstGeom>
          <a:noFill/>
        </p:spPr>
        <p:txBody>
          <a:bodyPr wrap="none">
            <a:spAutoFit/>
          </a:bodyPr>
          <a:lstStyle/>
          <a:p>
            <a:pPr lvl="0">
              <a:defRPr/>
            </a:pPr>
            <a:r>
              <a:rPr lang="ko-KR" altLang="en-US" sz="3200" spc="-150">
                <a:solidFill>
                  <a:schemeClr val="tx2"/>
                </a:solidFill>
                <a:latin typeface="HY헤드라인M"/>
                <a:ea typeface="HY헤드라인M"/>
              </a:rPr>
              <a:t>데이터 정제</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70173" cy="253916"/>
          </a:xfrm>
          <a:prstGeom prst="rect">
            <a:avLst/>
          </a:prstGeom>
          <a:noFill/>
        </p:spPr>
        <p:txBody>
          <a:bodyPr wrap="none">
            <a:spAutoFit/>
          </a:bodyPr>
          <a:lstStyle/>
          <a:p>
            <a:pPr lvl="0">
              <a:defRPr/>
            </a:pPr>
            <a:r>
              <a:rPr lang="en-US" altLang="ko-KR" sz="1050"/>
              <a:t>Python </a:t>
            </a:r>
            <a:r>
              <a:rPr lang="ko-KR" altLang="en-US" sz="1050"/>
              <a:t>데이터 분석 및 이미지 처리</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그림 36"/>
          <p:cNvPicPr>
            <a:picLocks noChangeAspect="1"/>
          </p:cNvPicPr>
          <p:nvPr/>
        </p:nvPicPr>
        <p:blipFill rotWithShape="1">
          <a:blip r:embed="rId2"/>
          <a:stretch>
            <a:fillRect/>
          </a:stretch>
        </p:blipFill>
        <p:spPr>
          <a:xfrm>
            <a:off x="1009650" y="1552575"/>
            <a:ext cx="5581803" cy="4810125"/>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4</a:t>
            </a:r>
            <a:endParaRPr lang="ko-KR" altLang="en-US" sz="3200" b="1" dirty="0">
              <a:solidFill>
                <a:schemeClr val="bg1"/>
              </a:solidFill>
            </a:endParaRPr>
          </a:p>
        </p:txBody>
      </p:sp>
      <p:sp>
        <p:nvSpPr>
          <p:cNvPr id="28" name="TextBox 27"/>
          <p:cNvSpPr txBox="1"/>
          <p:nvPr/>
        </p:nvSpPr>
        <p:spPr>
          <a:xfrm>
            <a:off x="1188881" y="405871"/>
            <a:ext cx="2762038" cy="369332"/>
          </a:xfrm>
          <a:prstGeom prst="rect">
            <a:avLst/>
          </a:prstGeom>
          <a:noFill/>
        </p:spPr>
        <p:txBody>
          <a:bodyPr wrap="none">
            <a:spAutoFit/>
          </a:bodyPr>
          <a:lstStyle/>
          <a:p>
            <a:pPr lvl="0">
              <a:defRPr/>
            </a:pPr>
            <a:r>
              <a:rPr lang="ko-KR" altLang="en-US" dirty="0" err="1">
                <a:latin typeface="Noto Sans KR" panose="020B0500000000000000" pitchFamily="34" charset="-127"/>
                <a:ea typeface="Noto Sans KR" panose="020B0500000000000000" pitchFamily="34" charset="-127"/>
              </a:rPr>
              <a:t>색상별</a:t>
            </a:r>
            <a:r>
              <a:rPr lang="ko-KR" altLang="en-US" dirty="0">
                <a:latin typeface="Noto Sans KR" panose="020B0500000000000000" pitchFamily="34" charset="-127"/>
                <a:ea typeface="Noto Sans KR" panose="020B0500000000000000" pitchFamily="34" charset="-127"/>
              </a:rPr>
              <a:t> 추출</a:t>
            </a:r>
            <a:r>
              <a:rPr lang="en-US" altLang="ko-KR" dirty="0">
                <a:latin typeface="Noto Sans KR" panose="020B0500000000000000" pitchFamily="34" charset="-127"/>
                <a:ea typeface="Noto Sans KR" panose="020B0500000000000000" pitchFamily="34" charset="-127"/>
              </a:rPr>
              <a:t>_rgb_print.py</a:t>
            </a:r>
            <a:endParaRPr lang="ko-KR" altLang="en-US" dirty="0">
              <a:latin typeface="Noto Sans KR" panose="020B0500000000000000" pitchFamily="34" charset="-127"/>
              <a:ea typeface="Noto Sans KR" panose="020B0500000000000000" pitchFamily="34" charset="-127"/>
            </a:endParaRPr>
          </a:p>
        </p:txBody>
      </p:sp>
      <p:sp>
        <p:nvSpPr>
          <p:cNvPr id="31" name="직사각형 30"/>
          <p:cNvSpPr/>
          <p:nvPr/>
        </p:nvSpPr>
        <p:spPr>
          <a:xfrm>
            <a:off x="1394885" y="2518834"/>
            <a:ext cx="4701114" cy="2734732"/>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32" name="직사각형 31"/>
          <p:cNvSpPr/>
          <p:nvPr/>
        </p:nvSpPr>
        <p:spPr>
          <a:xfrm>
            <a:off x="1405469" y="5413374"/>
            <a:ext cx="3383492" cy="634998"/>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33" name="TextBox 21"/>
          <p:cNvSpPr txBox="1"/>
          <p:nvPr/>
        </p:nvSpPr>
        <p:spPr>
          <a:xfrm>
            <a:off x="7040558" y="2427965"/>
            <a:ext cx="4450298" cy="1001035"/>
          </a:xfrm>
          <a:prstGeom prst="rect">
            <a:avLst/>
          </a:prstGeom>
          <a:noFill/>
        </p:spPr>
        <p:txBody>
          <a:bodyPr wrap="square">
            <a:spAutoFit/>
          </a:bodyPr>
          <a:lstStyle/>
          <a:p>
            <a:pPr algn="just">
              <a:defRPr/>
            </a:pPr>
            <a:r>
              <a:rPr lang="ko-KR" altLang="en-US" sz="1500" b="1">
                <a:solidFill>
                  <a:schemeClr val="tx2"/>
                </a:solidFill>
                <a:latin typeface="맑은 고딕"/>
                <a:ea typeface="맑은 고딕"/>
              </a:rPr>
              <a:t>들어온 색상 외 2가지 색상과 다른 2가지 색상이 겹치는 부분도 검은색으로 처리</a:t>
            </a:r>
          </a:p>
          <a:p>
            <a:pPr algn="just">
              <a:defRPr/>
            </a:pPr>
            <a:r>
              <a:rPr lang="en-US" altLang="ko-KR" sz="1500">
                <a:solidFill>
                  <a:schemeClr val="tx2"/>
                </a:solidFill>
                <a:latin typeface="맑은 고딕"/>
                <a:ea typeface="맑은 고딕"/>
              </a:rPr>
              <a:t>(ex:빨간색이 들어오면 초록색과 파란색 그리고 초록색, 파란색</a:t>
            </a:r>
            <a:r>
              <a:rPr lang="ko-KR" altLang="en-US" sz="1500">
                <a:solidFill>
                  <a:schemeClr val="tx2"/>
                </a:solidFill>
                <a:latin typeface="맑은 고딕"/>
                <a:ea typeface="맑은 고딕"/>
              </a:rPr>
              <a:t>이 </a:t>
            </a:r>
            <a:r>
              <a:rPr lang="en-US" altLang="ko-KR" sz="1500">
                <a:solidFill>
                  <a:schemeClr val="tx2"/>
                </a:solidFill>
                <a:latin typeface="맑은 고딕"/>
                <a:ea typeface="맑은 고딕"/>
              </a:rPr>
              <a:t>겹치는 부분도 </a:t>
            </a:r>
            <a:r>
              <a:rPr lang="ko-KR" altLang="en-US" sz="1500">
                <a:solidFill>
                  <a:schemeClr val="tx2"/>
                </a:solidFill>
                <a:latin typeface="맑은 고딕"/>
                <a:ea typeface="맑은 고딕"/>
              </a:rPr>
              <a:t>검은색</a:t>
            </a:r>
            <a:r>
              <a:rPr lang="en-US" altLang="ko-KR" sz="1500">
                <a:solidFill>
                  <a:schemeClr val="tx2"/>
                </a:solidFill>
                <a:latin typeface="맑은 고딕"/>
                <a:ea typeface="맑은 고딕"/>
              </a:rPr>
              <a:t>으로 처리)</a:t>
            </a:r>
          </a:p>
        </p:txBody>
      </p:sp>
      <p:cxnSp>
        <p:nvCxnSpPr>
          <p:cNvPr id="34" name="꺾인 연결선 33"/>
          <p:cNvCxnSpPr>
            <a:endCxn id="33" idx="1"/>
          </p:cNvCxnSpPr>
          <p:nvPr/>
        </p:nvCxnSpPr>
        <p:spPr>
          <a:xfrm rot="5400000" flipH="1" flipV="1">
            <a:off x="6089420" y="2935062"/>
            <a:ext cx="957717" cy="944558"/>
          </a:xfrm>
          <a:prstGeom prst="bentConnector2">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5" name="꺾인 연결선 34"/>
          <p:cNvCxnSpPr>
            <a:stCxn id="32" idx="3"/>
            <a:endCxn id="36" idx="1"/>
          </p:cNvCxnSpPr>
          <p:nvPr/>
        </p:nvCxnSpPr>
        <p:spPr>
          <a:xfrm flipV="1">
            <a:off x="4788961" y="5296713"/>
            <a:ext cx="2870718" cy="434160"/>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6" name="TextBox 21"/>
          <p:cNvSpPr txBox="1"/>
          <p:nvPr/>
        </p:nvSpPr>
        <p:spPr>
          <a:xfrm>
            <a:off x="7659679" y="5024266"/>
            <a:ext cx="2767549" cy="544894"/>
          </a:xfrm>
          <a:prstGeom prst="rect">
            <a:avLst/>
          </a:prstGeom>
          <a:noFill/>
        </p:spPr>
        <p:txBody>
          <a:bodyPr wrap="square">
            <a:spAutoFit/>
          </a:bodyPr>
          <a:lstStyle/>
          <a:p>
            <a:pPr algn="just">
              <a:defRPr/>
            </a:pPr>
            <a:r>
              <a:rPr lang="ko-KR" altLang="en-US" sz="1500" b="1" dirty="0">
                <a:solidFill>
                  <a:schemeClr val="tx2"/>
                </a:solidFill>
                <a:latin typeface="맑은 고딕"/>
                <a:ea typeface="맑은 고딕"/>
              </a:rPr>
              <a:t>들어온 색상은 흰색으로 처리</a:t>
            </a:r>
          </a:p>
          <a:p>
            <a:pPr algn="just">
              <a:defRPr/>
            </a:pPr>
            <a:r>
              <a:rPr lang="en-US" altLang="ko-KR" sz="1500" dirty="0">
                <a:solidFill>
                  <a:schemeClr val="tx2"/>
                </a:solidFill>
                <a:latin typeface="맑은 고딕"/>
                <a:ea typeface="맑은 고딕"/>
              </a:rPr>
              <a:t>(</a:t>
            </a:r>
            <a:r>
              <a:rPr lang="en-US" altLang="ko-KR" sz="1500" dirty="0" err="1">
                <a:solidFill>
                  <a:schemeClr val="tx2"/>
                </a:solidFill>
                <a:latin typeface="맑은 고딕"/>
                <a:ea typeface="맑은 고딕"/>
              </a:rPr>
              <a:t>ex:빨간색</a:t>
            </a:r>
            <a:r>
              <a:rPr lang="ko-KR" altLang="en-US" sz="1500" dirty="0">
                <a:solidFill>
                  <a:schemeClr val="tx2"/>
                </a:solidFill>
                <a:latin typeface="맑은 고딕"/>
                <a:ea typeface="맑은 고딕"/>
              </a:rPr>
              <a:t>은 흰색</a:t>
            </a:r>
            <a:r>
              <a:rPr lang="en-US" altLang="ko-KR" sz="1500" dirty="0" err="1">
                <a:solidFill>
                  <a:schemeClr val="tx2"/>
                </a:solidFill>
                <a:latin typeface="맑은 고딕"/>
                <a:ea typeface="맑은 고딕"/>
              </a:rPr>
              <a:t>으로</a:t>
            </a:r>
            <a:r>
              <a:rPr lang="en-US" altLang="ko-KR" sz="1500" dirty="0">
                <a:solidFill>
                  <a:schemeClr val="tx2"/>
                </a:solidFill>
                <a:latin typeface="맑은 고딕"/>
                <a:ea typeface="맑은 고딕"/>
              </a:rPr>
              <a:t> </a:t>
            </a:r>
            <a:r>
              <a:rPr lang="en-US" altLang="ko-KR" sz="1500" dirty="0" err="1">
                <a:solidFill>
                  <a:schemeClr val="tx2"/>
                </a:solidFill>
                <a:latin typeface="맑은 고딕"/>
                <a:ea typeface="맑은 고딕"/>
              </a:rPr>
              <a:t>처리</a:t>
            </a:r>
            <a:r>
              <a:rPr lang="en-US" altLang="ko-KR" sz="1500" dirty="0">
                <a:solidFill>
                  <a:schemeClr val="tx2"/>
                </a:solidFill>
                <a:latin typeface="맑은 고딕"/>
                <a:ea typeface="맑은 고딕"/>
              </a:rPr>
              <a:t>)</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그림 40"/>
          <p:cNvPicPr>
            <a:picLocks noChangeAspect="1"/>
          </p:cNvPicPr>
          <p:nvPr/>
        </p:nvPicPr>
        <p:blipFill rotWithShape="1">
          <a:blip r:embed="rId2"/>
          <a:stretch>
            <a:fillRect/>
          </a:stretch>
        </p:blipFill>
        <p:spPr>
          <a:xfrm>
            <a:off x="1038224" y="1838325"/>
            <a:ext cx="5687033" cy="4162424"/>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4</a:t>
            </a:r>
            <a:endParaRPr lang="ko-KR" altLang="en-US" sz="3200" b="1" dirty="0">
              <a:solidFill>
                <a:schemeClr val="bg1"/>
              </a:solidFill>
            </a:endParaRPr>
          </a:p>
        </p:txBody>
      </p:sp>
      <p:sp>
        <p:nvSpPr>
          <p:cNvPr id="28" name="TextBox 27"/>
          <p:cNvSpPr txBox="1"/>
          <p:nvPr/>
        </p:nvSpPr>
        <p:spPr>
          <a:xfrm>
            <a:off x="1188881" y="387405"/>
            <a:ext cx="2762038" cy="369332"/>
          </a:xfrm>
          <a:prstGeom prst="rect">
            <a:avLst/>
          </a:prstGeom>
          <a:noFill/>
        </p:spPr>
        <p:txBody>
          <a:bodyPr wrap="none">
            <a:spAutoFit/>
          </a:bodyPr>
          <a:lstStyle/>
          <a:p>
            <a:pPr lvl="0">
              <a:defRPr/>
            </a:pPr>
            <a:r>
              <a:rPr lang="ko-KR" altLang="en-US" dirty="0" err="1">
                <a:latin typeface="Noto Sans KR" panose="020B0500000000000000" pitchFamily="34" charset="-127"/>
                <a:ea typeface="Noto Sans KR" panose="020B0500000000000000" pitchFamily="34" charset="-127"/>
              </a:rPr>
              <a:t>색상별</a:t>
            </a:r>
            <a:r>
              <a:rPr lang="ko-KR" altLang="en-US" dirty="0">
                <a:latin typeface="Noto Sans KR" panose="020B0500000000000000" pitchFamily="34" charset="-127"/>
                <a:ea typeface="Noto Sans KR" panose="020B0500000000000000" pitchFamily="34" charset="-127"/>
              </a:rPr>
              <a:t> 추출</a:t>
            </a:r>
            <a:r>
              <a:rPr lang="en-US" altLang="ko-KR" dirty="0">
                <a:latin typeface="Noto Sans KR" panose="020B0500000000000000" pitchFamily="34" charset="-127"/>
                <a:ea typeface="Noto Sans KR" panose="020B0500000000000000" pitchFamily="34" charset="-127"/>
              </a:rPr>
              <a:t>_rgb_print.py</a:t>
            </a:r>
            <a:endParaRPr lang="ko-KR" altLang="en-US" dirty="0">
              <a:latin typeface="Noto Sans KR" panose="020B0500000000000000" pitchFamily="34" charset="-127"/>
              <a:ea typeface="Noto Sans KR" panose="020B0500000000000000" pitchFamily="34" charset="-127"/>
            </a:endParaRPr>
          </a:p>
        </p:txBody>
      </p:sp>
      <p:pic>
        <p:nvPicPr>
          <p:cNvPr id="30" name="그림 29"/>
          <p:cNvPicPr>
            <a:picLocks noChangeAspect="1"/>
          </p:cNvPicPr>
          <p:nvPr/>
        </p:nvPicPr>
        <p:blipFill rotWithShape="1">
          <a:blip r:embed="rId3"/>
          <a:stretch>
            <a:fillRect/>
          </a:stretch>
        </p:blipFill>
        <p:spPr>
          <a:xfrm>
            <a:off x="7557030" y="1295400"/>
            <a:ext cx="2466975" cy="781050"/>
          </a:xfrm>
          <a:prstGeom prst="rect">
            <a:avLst/>
          </a:prstGeom>
        </p:spPr>
      </p:pic>
      <p:pic>
        <p:nvPicPr>
          <p:cNvPr id="32" name="그림 31"/>
          <p:cNvPicPr>
            <a:picLocks noChangeAspect="1"/>
          </p:cNvPicPr>
          <p:nvPr/>
        </p:nvPicPr>
        <p:blipFill rotWithShape="1">
          <a:blip r:embed="rId4"/>
          <a:stretch>
            <a:fillRect/>
          </a:stretch>
        </p:blipFill>
        <p:spPr>
          <a:xfrm>
            <a:off x="7245883" y="3543300"/>
            <a:ext cx="3311526" cy="1160186"/>
          </a:xfrm>
          <a:prstGeom prst="rect">
            <a:avLst/>
          </a:prstGeom>
        </p:spPr>
      </p:pic>
      <p:pic>
        <p:nvPicPr>
          <p:cNvPr id="33" name="그림 32"/>
          <p:cNvPicPr>
            <a:picLocks noChangeAspect="1"/>
          </p:cNvPicPr>
          <p:nvPr/>
        </p:nvPicPr>
        <p:blipFill rotWithShape="1">
          <a:blip r:embed="rId5"/>
          <a:stretch>
            <a:fillRect/>
          </a:stretch>
        </p:blipFill>
        <p:spPr>
          <a:xfrm>
            <a:off x="7235297" y="2371698"/>
            <a:ext cx="3322108" cy="1171601"/>
          </a:xfrm>
          <a:prstGeom prst="rect">
            <a:avLst/>
          </a:prstGeom>
        </p:spPr>
      </p:pic>
      <p:pic>
        <p:nvPicPr>
          <p:cNvPr id="34" name="그림 33"/>
          <p:cNvPicPr>
            <a:picLocks noChangeAspect="1"/>
          </p:cNvPicPr>
          <p:nvPr/>
        </p:nvPicPr>
        <p:blipFill rotWithShape="1">
          <a:blip r:embed="rId6"/>
          <a:stretch>
            <a:fillRect/>
          </a:stretch>
        </p:blipFill>
        <p:spPr>
          <a:xfrm>
            <a:off x="7244822" y="4707466"/>
            <a:ext cx="3312568" cy="1142797"/>
          </a:xfrm>
          <a:prstGeom prst="rect">
            <a:avLst/>
          </a:prstGeom>
        </p:spPr>
      </p:pic>
      <p:sp>
        <p:nvSpPr>
          <p:cNvPr id="35" name="직사각형 34"/>
          <p:cNvSpPr/>
          <p:nvPr/>
        </p:nvSpPr>
        <p:spPr>
          <a:xfrm>
            <a:off x="1069976" y="3765550"/>
            <a:ext cx="3302000" cy="486832"/>
          </a:xfrm>
          <a:prstGeom prst="rect">
            <a:avLst/>
          </a:prstGeom>
          <a:noFill/>
          <a:ln w="38100" cap="flat" cmpd="sng" algn="ctr">
            <a:solidFill>
              <a:srgbClr val="0000FF"/>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6" name="꺾인 연결선 35"/>
          <p:cNvCxnSpPr>
            <a:stCxn id="35" idx="3"/>
            <a:endCxn id="33" idx="1"/>
          </p:cNvCxnSpPr>
          <p:nvPr/>
        </p:nvCxnSpPr>
        <p:spPr>
          <a:xfrm flipV="1">
            <a:off x="4371977" y="2957499"/>
            <a:ext cx="2863320" cy="1051467"/>
          </a:xfrm>
          <a:prstGeom prst="bentConnector3">
            <a:avLst>
              <a:gd name="adj1" fmla="val 50000"/>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7" name="직사각형 36"/>
          <p:cNvSpPr/>
          <p:nvPr/>
        </p:nvSpPr>
        <p:spPr>
          <a:xfrm>
            <a:off x="1069976" y="4570939"/>
            <a:ext cx="3291416" cy="465666"/>
          </a:xfrm>
          <a:prstGeom prst="rect">
            <a:avLst/>
          </a:prstGeom>
          <a:noFill/>
          <a:ln w="38100" cap="flat" cmpd="sng" algn="ctr">
            <a:solidFill>
              <a:srgbClr val="008000"/>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8" name="꺾인 연결선 37"/>
          <p:cNvCxnSpPr>
            <a:stCxn id="37" idx="3"/>
            <a:endCxn id="32" idx="1"/>
          </p:cNvCxnSpPr>
          <p:nvPr/>
        </p:nvCxnSpPr>
        <p:spPr>
          <a:xfrm flipV="1">
            <a:off x="4361393" y="4123393"/>
            <a:ext cx="2884490" cy="680379"/>
          </a:xfrm>
          <a:prstGeom prst="bentConnector3">
            <a:avLst>
              <a:gd name="adj1" fmla="val 50000"/>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1045634" y="5358339"/>
            <a:ext cx="3291416" cy="465666"/>
          </a:xfrm>
          <a:prstGeom prst="rect">
            <a:avLst/>
          </a:prstGeom>
          <a:noFill/>
          <a:ln w="38100" cap="flat" cmpd="sng" algn="ctr">
            <a:solidFill>
              <a:srgbClr val="FF0000"/>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40" name="꺾인 연결선 39"/>
          <p:cNvCxnSpPr>
            <a:stCxn id="39" idx="3"/>
            <a:endCxn id="34" idx="1"/>
          </p:cNvCxnSpPr>
          <p:nvPr/>
        </p:nvCxnSpPr>
        <p:spPr>
          <a:xfrm flipV="1">
            <a:off x="4337051" y="5278865"/>
            <a:ext cx="2907771" cy="312307"/>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21"/>
          <p:cNvSpPr txBox="1"/>
          <p:nvPr/>
        </p:nvSpPr>
        <p:spPr>
          <a:xfrm>
            <a:off x="921161" y="1382998"/>
            <a:ext cx="5867570" cy="369332"/>
          </a:xfrm>
          <a:prstGeom prst="rect">
            <a:avLst/>
          </a:prstGeom>
          <a:noFill/>
        </p:spPr>
        <p:txBody>
          <a:bodyPr wrap="square">
            <a:spAutoFit/>
          </a:bodyPr>
          <a:lstStyle/>
          <a:p>
            <a:pPr algn="just">
              <a:defRPr/>
            </a:pPr>
            <a:r>
              <a:rPr lang="ko-KR" altLang="en-US" dirty="0">
                <a:latin typeface="Noto Sans KR" panose="020B0500000000000000" pitchFamily="34" charset="-127"/>
                <a:ea typeface="Noto Sans KR" panose="020B0500000000000000" pitchFamily="34" charset="-127"/>
              </a:rPr>
              <a:t>이미지를 </a:t>
            </a:r>
            <a:r>
              <a:rPr lang="en-US" altLang="ko-KR" dirty="0" smtClean="0">
                <a:latin typeface="Noto Sans KR" panose="020B0500000000000000" pitchFamily="34" charset="-127"/>
                <a:ea typeface="Noto Sans KR" panose="020B0500000000000000" pitchFamily="34" charset="-127"/>
              </a:rPr>
              <a:t>R,G,B </a:t>
            </a:r>
            <a:r>
              <a:rPr lang="ko-KR" altLang="en-US" dirty="0">
                <a:latin typeface="Noto Sans KR" panose="020B0500000000000000" pitchFamily="34" charset="-127"/>
                <a:ea typeface="Noto Sans KR" panose="020B0500000000000000" pitchFamily="34" charset="-127"/>
              </a:rPr>
              <a:t>각각의 색상으로 추출한 것을 확인할 수 있다</a:t>
            </a:r>
            <a:r>
              <a:rPr lang="en-US" altLang="ko-KR" dirty="0">
                <a:latin typeface="Noto Sans KR" panose="020B0500000000000000" pitchFamily="34" charset="-127"/>
                <a:ea typeface="Noto Sans KR" panose="020B0500000000000000" pitchFamily="34" charset="-127"/>
              </a:rPr>
              <a:t>.</a:t>
            </a:r>
            <a:endParaRPr lang="ko-KR" altLang="en-US" sz="1500" b="1" dirty="0">
              <a:solidFill>
                <a:schemeClr val="tx2"/>
              </a:solidFill>
              <a:latin typeface="Noto Sans KR" panose="020B0500000000000000" pitchFamily="34" charset="-127"/>
              <a:ea typeface="Noto Sans KR" panose="020B0500000000000000" pitchFamily="34"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4</a:t>
            </a:r>
            <a:endParaRPr lang="ko-KR" altLang="en-US" sz="3200" b="1" dirty="0">
              <a:solidFill>
                <a:schemeClr val="bg1"/>
              </a:solidFill>
            </a:endParaRPr>
          </a:p>
        </p:txBody>
      </p:sp>
      <p:sp>
        <p:nvSpPr>
          <p:cNvPr id="28" name="TextBox 27"/>
          <p:cNvSpPr txBox="1"/>
          <p:nvPr/>
        </p:nvSpPr>
        <p:spPr>
          <a:xfrm>
            <a:off x="1188881" y="387404"/>
            <a:ext cx="3403496" cy="369332"/>
          </a:xfrm>
          <a:prstGeom prst="rect">
            <a:avLst/>
          </a:prstGeom>
          <a:noFill/>
        </p:spPr>
        <p:txBody>
          <a:bodyPr wrap="none">
            <a:spAutoFit/>
          </a:bodyPr>
          <a:lstStyle/>
          <a:p>
            <a:pPr lvl="0">
              <a:defRPr/>
            </a:pPr>
            <a:r>
              <a:rPr lang="ko-KR" altLang="en-US" dirty="0" err="1">
                <a:latin typeface="Noto Sans KR" panose="020B0500000000000000" pitchFamily="34" charset="-127"/>
                <a:ea typeface="Noto Sans KR" panose="020B0500000000000000" pitchFamily="34" charset="-127"/>
              </a:rPr>
              <a:t>숫자별로</a:t>
            </a:r>
            <a:r>
              <a:rPr lang="ko-KR" altLang="en-US" dirty="0">
                <a:latin typeface="Noto Sans KR" panose="020B0500000000000000" pitchFamily="34" charset="-127"/>
                <a:ea typeface="Noto Sans KR" panose="020B0500000000000000" pitchFamily="34" charset="-127"/>
              </a:rPr>
              <a:t> 추출 및 이미지 크기 통일</a:t>
            </a:r>
            <a:endParaRPr lang="ko-KR" altLang="en-US" sz="2200" dirty="0">
              <a:latin typeface="Noto Sans KR" panose="020B0500000000000000" pitchFamily="34" charset="-127"/>
              <a:ea typeface="Noto Sans KR" panose="020B0500000000000000" pitchFamily="34" charset="-127"/>
            </a:endParaRPr>
          </a:p>
        </p:txBody>
      </p:sp>
      <p:pic>
        <p:nvPicPr>
          <p:cNvPr id="30" name="그림 29"/>
          <p:cNvPicPr>
            <a:picLocks noChangeAspect="1"/>
          </p:cNvPicPr>
          <p:nvPr/>
        </p:nvPicPr>
        <p:blipFill rotWithShape="1">
          <a:blip r:embed="rId2"/>
          <a:stretch>
            <a:fillRect/>
          </a:stretch>
        </p:blipFill>
        <p:spPr>
          <a:xfrm>
            <a:off x="1228196" y="1076922"/>
            <a:ext cx="5613944" cy="5444990"/>
          </a:xfrm>
          <a:prstGeom prst="rect">
            <a:avLst/>
          </a:prstGeom>
        </p:spPr>
      </p:pic>
      <p:sp>
        <p:nvSpPr>
          <p:cNvPr id="31" name="직사각형 30"/>
          <p:cNvSpPr/>
          <p:nvPr/>
        </p:nvSpPr>
        <p:spPr>
          <a:xfrm>
            <a:off x="1472144" y="1946275"/>
            <a:ext cx="5322356" cy="3403599"/>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2" name="꺾인 연결선 31"/>
          <p:cNvCxnSpPr>
            <a:stCxn id="31" idx="3"/>
          </p:cNvCxnSpPr>
          <p:nvPr/>
        </p:nvCxnSpPr>
        <p:spPr>
          <a:xfrm>
            <a:off x="6794500" y="3648074"/>
            <a:ext cx="532360" cy="1588"/>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5" name="직사각형 34"/>
          <p:cNvSpPr/>
          <p:nvPr/>
        </p:nvSpPr>
        <p:spPr>
          <a:xfrm>
            <a:off x="1250953" y="5845175"/>
            <a:ext cx="4392083" cy="645581"/>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6" name="꺾인 연결선 35"/>
          <p:cNvCxnSpPr>
            <a:stCxn id="35" idx="3"/>
          </p:cNvCxnSpPr>
          <p:nvPr/>
        </p:nvCxnSpPr>
        <p:spPr>
          <a:xfrm>
            <a:off x="5643036" y="6167966"/>
            <a:ext cx="1522000" cy="1588"/>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7" name="TextBox 21"/>
          <p:cNvSpPr txBox="1"/>
          <p:nvPr/>
        </p:nvSpPr>
        <p:spPr>
          <a:xfrm>
            <a:off x="7347474" y="3653335"/>
            <a:ext cx="4545550" cy="784830"/>
          </a:xfrm>
          <a:prstGeom prst="rect">
            <a:avLst/>
          </a:prstGeom>
          <a:noFill/>
        </p:spPr>
        <p:txBody>
          <a:bodyPr wrap="square">
            <a:spAutoFit/>
          </a:bodyPr>
          <a:lstStyle/>
          <a:p>
            <a:pPr algn="just">
              <a:defRPr/>
            </a:pPr>
            <a:r>
              <a:rPr lang="ko-KR" altLang="en-US" sz="1500" dirty="0" err="1">
                <a:solidFill>
                  <a:schemeClr val="tx2"/>
                </a:solidFill>
                <a:latin typeface="Noto Sans KR" panose="020B0500000000000000" pitchFamily="34" charset="-127"/>
                <a:ea typeface="Noto Sans KR" panose="020B0500000000000000" pitchFamily="34" charset="-127"/>
              </a:rPr>
              <a:t>색상별로</a:t>
            </a:r>
            <a:r>
              <a:rPr lang="ko-KR" altLang="en-US" sz="1500" dirty="0">
                <a:solidFill>
                  <a:schemeClr val="tx2"/>
                </a:solidFill>
                <a:latin typeface="Noto Sans KR" panose="020B0500000000000000" pitchFamily="34" charset="-127"/>
                <a:ea typeface="Noto Sans KR" panose="020B0500000000000000" pitchFamily="34" charset="-127"/>
              </a:rPr>
              <a:t> 나누어진 이미지를 이용해 </a:t>
            </a:r>
            <a:r>
              <a:rPr lang="en-US" altLang="ko-KR" sz="1500" dirty="0" smtClean="0">
                <a:solidFill>
                  <a:schemeClr val="tx2"/>
                </a:solidFill>
                <a:latin typeface="Noto Sans KR" panose="020B0500000000000000" pitchFamily="34" charset="-127"/>
                <a:ea typeface="Noto Sans KR" panose="020B0500000000000000" pitchFamily="34" charset="-127"/>
              </a:rPr>
              <a:t>grayscale</a:t>
            </a:r>
            <a:r>
              <a:rPr lang="ko-KR" altLang="en-US" sz="1500" dirty="0" smtClean="0">
                <a:solidFill>
                  <a:schemeClr val="tx2"/>
                </a:solidFill>
                <a:latin typeface="Noto Sans KR" panose="020B0500000000000000" pitchFamily="34" charset="-127"/>
                <a:ea typeface="Noto Sans KR" panose="020B0500000000000000" pitchFamily="34" charset="-127"/>
              </a:rPr>
              <a:t>로 </a:t>
            </a:r>
            <a:r>
              <a:rPr lang="ko-KR" altLang="en-US" sz="1500" dirty="0">
                <a:solidFill>
                  <a:schemeClr val="tx2"/>
                </a:solidFill>
                <a:latin typeface="Noto Sans KR" panose="020B0500000000000000" pitchFamily="34" charset="-127"/>
                <a:ea typeface="Noto Sans KR" panose="020B0500000000000000" pitchFamily="34" charset="-127"/>
              </a:rPr>
              <a:t>바꾼 다음 </a:t>
            </a:r>
            <a:r>
              <a:rPr lang="ko-KR" altLang="en-US" sz="1500" dirty="0" err="1">
                <a:solidFill>
                  <a:schemeClr val="tx2"/>
                </a:solidFill>
                <a:latin typeface="Noto Sans KR" panose="020B0500000000000000" pitchFamily="34" charset="-127"/>
                <a:ea typeface="Noto Sans KR" panose="020B0500000000000000" pitchFamily="34" charset="-127"/>
              </a:rPr>
              <a:t>threshold</a:t>
            </a:r>
            <a:r>
              <a:rPr lang="ko-KR" altLang="en-US" sz="1500" dirty="0">
                <a:solidFill>
                  <a:schemeClr val="tx2"/>
                </a:solidFill>
                <a:latin typeface="Noto Sans KR" panose="020B0500000000000000" pitchFamily="34" charset="-127"/>
                <a:ea typeface="Noto Sans KR" panose="020B0500000000000000" pitchFamily="34" charset="-127"/>
              </a:rPr>
              <a:t> 적용 </a:t>
            </a:r>
            <a:r>
              <a:rPr lang="ko-KR" altLang="en-US" sz="1500" dirty="0" smtClean="0">
                <a:solidFill>
                  <a:schemeClr val="tx2"/>
                </a:solidFill>
                <a:latin typeface="Noto Sans KR" panose="020B0500000000000000" pitchFamily="34" charset="-127"/>
                <a:ea typeface="Noto Sans KR" panose="020B0500000000000000" pitchFamily="34" charset="-127"/>
              </a:rPr>
              <a:t>작은 흰색부스러기 제거를 </a:t>
            </a:r>
            <a:r>
              <a:rPr lang="ko-KR" altLang="en-US" sz="1500" dirty="0">
                <a:solidFill>
                  <a:schemeClr val="tx2"/>
                </a:solidFill>
                <a:latin typeface="Noto Sans KR" panose="020B0500000000000000" pitchFamily="34" charset="-127"/>
                <a:ea typeface="Noto Sans KR" panose="020B0500000000000000" pitchFamily="34" charset="-127"/>
              </a:rPr>
              <a:t>위해 크기가 50인 것만 추출하고 왼쪽 </a:t>
            </a:r>
            <a:r>
              <a:rPr lang="ko-KR" altLang="en-US" sz="1500" dirty="0" smtClean="0">
                <a:solidFill>
                  <a:schemeClr val="tx2"/>
                </a:solidFill>
                <a:latin typeface="Noto Sans KR" panose="020B0500000000000000" pitchFamily="34" charset="-127"/>
                <a:ea typeface="Noto Sans KR" panose="020B0500000000000000" pitchFamily="34" charset="-127"/>
              </a:rPr>
              <a:t>정렬을 진행한다</a:t>
            </a:r>
            <a:r>
              <a:rPr lang="en-US" altLang="ko-KR" sz="1500" dirty="0" smtClean="0">
                <a:solidFill>
                  <a:schemeClr val="tx2"/>
                </a:solidFill>
                <a:latin typeface="Noto Sans KR" panose="020B0500000000000000" pitchFamily="34" charset="-127"/>
                <a:ea typeface="Noto Sans KR" panose="020B0500000000000000" pitchFamily="34" charset="-127"/>
              </a:rPr>
              <a:t>.</a:t>
            </a:r>
            <a:endParaRPr lang="ko-KR" altLang="en-US" sz="1500" dirty="0">
              <a:solidFill>
                <a:schemeClr val="tx2"/>
              </a:solidFill>
              <a:latin typeface="Noto Sans KR" panose="020B0500000000000000" pitchFamily="34" charset="-127"/>
              <a:ea typeface="Noto Sans KR" panose="020B0500000000000000" pitchFamily="34" charset="-127"/>
            </a:endParaRPr>
          </a:p>
        </p:txBody>
      </p:sp>
      <p:pic>
        <p:nvPicPr>
          <p:cNvPr id="38" name="그림 37"/>
          <p:cNvPicPr>
            <a:picLocks noChangeAspect="1"/>
          </p:cNvPicPr>
          <p:nvPr/>
        </p:nvPicPr>
        <p:blipFill rotWithShape="1">
          <a:blip r:embed="rId3"/>
          <a:stretch>
            <a:fillRect/>
          </a:stretch>
        </p:blipFill>
        <p:spPr>
          <a:xfrm>
            <a:off x="7869237" y="2409798"/>
            <a:ext cx="3322108" cy="1171601"/>
          </a:xfrm>
          <a:prstGeom prst="rect">
            <a:avLst/>
          </a:prstGeom>
        </p:spPr>
      </p:pic>
      <p:sp>
        <p:nvSpPr>
          <p:cNvPr id="39" name="직사각형 38"/>
          <p:cNvSpPr/>
          <p:nvPr/>
        </p:nvSpPr>
        <p:spPr>
          <a:xfrm>
            <a:off x="8466667" y="2505074"/>
            <a:ext cx="444500" cy="677333"/>
          </a:xfrm>
          <a:prstGeom prst="rect">
            <a:avLst/>
          </a:prstGeom>
          <a:noFill/>
          <a:ln w="25400" cap="flat" cmpd="sng" algn="ctr">
            <a:solidFill>
              <a:schemeClr val="l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40" name="직사각형 39"/>
          <p:cNvSpPr/>
          <p:nvPr/>
        </p:nvSpPr>
        <p:spPr>
          <a:xfrm>
            <a:off x="9112635" y="2605520"/>
            <a:ext cx="444500" cy="538787"/>
          </a:xfrm>
          <a:prstGeom prst="rect">
            <a:avLst/>
          </a:prstGeom>
          <a:noFill/>
          <a:ln w="25400" cap="flat" cmpd="sng" algn="ctr">
            <a:solidFill>
              <a:schemeClr val="l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41" name="직사각형 40"/>
          <p:cNvSpPr/>
          <p:nvPr/>
        </p:nvSpPr>
        <p:spPr>
          <a:xfrm>
            <a:off x="10039158" y="2449656"/>
            <a:ext cx="444500" cy="677333"/>
          </a:xfrm>
          <a:prstGeom prst="rect">
            <a:avLst/>
          </a:prstGeom>
          <a:noFill/>
          <a:ln w="25400" cap="flat" cmpd="sng" algn="ctr">
            <a:solidFill>
              <a:schemeClr val="lt1"/>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43" name="TextBox 21"/>
          <p:cNvSpPr txBox="1"/>
          <p:nvPr/>
        </p:nvSpPr>
        <p:spPr>
          <a:xfrm>
            <a:off x="7233173" y="5786934"/>
            <a:ext cx="4545550" cy="553998"/>
          </a:xfrm>
          <a:prstGeom prst="rect">
            <a:avLst/>
          </a:prstGeom>
          <a:noFill/>
        </p:spPr>
        <p:txBody>
          <a:bodyPr wrap="square">
            <a:spAutoFit/>
          </a:bodyPr>
          <a:lstStyle/>
          <a:p>
            <a:pPr algn="just">
              <a:defRPr/>
            </a:pPr>
            <a:r>
              <a:rPr lang="ko-KR" altLang="en-US" sz="1500" dirty="0" smtClean="0">
                <a:solidFill>
                  <a:schemeClr val="tx2"/>
                </a:solidFill>
                <a:latin typeface="Noto Sans KR" panose="020B0500000000000000" pitchFamily="34" charset="-127"/>
                <a:ea typeface="Noto Sans KR" panose="020B0500000000000000" pitchFamily="34" charset="-127"/>
              </a:rPr>
              <a:t>모델 </a:t>
            </a:r>
            <a:r>
              <a:rPr lang="en-US" altLang="ko-KR" sz="1500" dirty="0" err="1" smtClean="0">
                <a:solidFill>
                  <a:schemeClr val="tx2"/>
                </a:solidFill>
                <a:latin typeface="Noto Sans KR" panose="020B0500000000000000" pitchFamily="34" charset="-127"/>
                <a:ea typeface="Noto Sans KR" panose="020B0500000000000000" pitchFamily="34" charset="-127"/>
              </a:rPr>
              <a:t>학습을</a:t>
            </a:r>
            <a:r>
              <a:rPr lang="en-US" altLang="ko-KR" sz="1500" dirty="0" smtClean="0">
                <a:solidFill>
                  <a:schemeClr val="tx2"/>
                </a:solidFill>
                <a:latin typeface="Noto Sans KR" panose="020B0500000000000000" pitchFamily="34" charset="-127"/>
                <a:ea typeface="Noto Sans KR" panose="020B0500000000000000" pitchFamily="34" charset="-127"/>
              </a:rPr>
              <a:t> </a:t>
            </a:r>
            <a:r>
              <a:rPr lang="en-US" altLang="ko-KR" sz="1500" dirty="0" err="1">
                <a:solidFill>
                  <a:schemeClr val="tx2"/>
                </a:solidFill>
                <a:latin typeface="Noto Sans KR" panose="020B0500000000000000" pitchFamily="34" charset="-127"/>
                <a:ea typeface="Noto Sans KR" panose="020B0500000000000000" pitchFamily="34" charset="-127"/>
              </a:rPr>
              <a:t>위해</a:t>
            </a:r>
            <a:r>
              <a:rPr lang="en-US" altLang="ko-KR" sz="1500" dirty="0">
                <a:solidFill>
                  <a:schemeClr val="tx2"/>
                </a:solidFill>
                <a:latin typeface="Noto Sans KR" panose="020B0500000000000000" pitchFamily="34" charset="-127"/>
                <a:ea typeface="Noto Sans KR" panose="020B0500000000000000" pitchFamily="34" charset="-127"/>
              </a:rPr>
              <a:t> </a:t>
            </a:r>
            <a:r>
              <a:rPr lang="en-US" altLang="ko-KR" sz="1500" dirty="0" err="1">
                <a:solidFill>
                  <a:schemeClr val="tx2"/>
                </a:solidFill>
                <a:latin typeface="Noto Sans KR" panose="020B0500000000000000" pitchFamily="34" charset="-127"/>
                <a:ea typeface="Noto Sans KR" panose="020B0500000000000000" pitchFamily="34" charset="-127"/>
              </a:rPr>
              <a:t>이미지</a:t>
            </a:r>
            <a:r>
              <a:rPr lang="en-US" altLang="ko-KR" sz="1500" dirty="0">
                <a:solidFill>
                  <a:schemeClr val="tx2"/>
                </a:solidFill>
                <a:latin typeface="Noto Sans KR" panose="020B0500000000000000" pitchFamily="34" charset="-127"/>
                <a:ea typeface="Noto Sans KR" panose="020B0500000000000000" pitchFamily="34" charset="-127"/>
              </a:rPr>
              <a:t> </a:t>
            </a:r>
            <a:r>
              <a:rPr lang="en-US" altLang="ko-KR" sz="1500" dirty="0" err="1">
                <a:solidFill>
                  <a:schemeClr val="tx2"/>
                </a:solidFill>
                <a:latin typeface="Noto Sans KR" panose="020B0500000000000000" pitchFamily="34" charset="-127"/>
                <a:ea typeface="Noto Sans KR" panose="020B0500000000000000" pitchFamily="34" charset="-127"/>
              </a:rPr>
              <a:t>크기를</a:t>
            </a:r>
            <a:r>
              <a:rPr lang="en-US" altLang="ko-KR" sz="1500" dirty="0">
                <a:solidFill>
                  <a:schemeClr val="tx2"/>
                </a:solidFill>
                <a:latin typeface="Noto Sans KR" panose="020B0500000000000000" pitchFamily="34" charset="-127"/>
                <a:ea typeface="Noto Sans KR" panose="020B0500000000000000" pitchFamily="34" charset="-127"/>
              </a:rPr>
              <a:t> </a:t>
            </a:r>
            <a:r>
              <a:rPr lang="en-US" altLang="ko-KR" sz="1500" dirty="0" err="1">
                <a:solidFill>
                  <a:schemeClr val="tx2"/>
                </a:solidFill>
                <a:latin typeface="Noto Sans KR" panose="020B0500000000000000" pitchFamily="34" charset="-127"/>
                <a:ea typeface="Noto Sans KR" panose="020B0500000000000000" pitchFamily="34" charset="-127"/>
              </a:rPr>
              <a:t>통일시키고</a:t>
            </a:r>
            <a:r>
              <a:rPr lang="en-US" altLang="ko-KR" sz="1500" dirty="0">
                <a:solidFill>
                  <a:schemeClr val="tx2"/>
                </a:solidFill>
                <a:latin typeface="Noto Sans KR" panose="020B0500000000000000" pitchFamily="34" charset="-127"/>
                <a:ea typeface="Noto Sans KR" panose="020B0500000000000000" pitchFamily="34" charset="-127"/>
              </a:rPr>
              <a:t> </a:t>
            </a:r>
            <a:r>
              <a:rPr lang="en-US" altLang="ko-KR" sz="1500" dirty="0" err="1">
                <a:solidFill>
                  <a:schemeClr val="tx2"/>
                </a:solidFill>
                <a:latin typeface="Noto Sans KR" panose="020B0500000000000000" pitchFamily="34" charset="-127"/>
                <a:ea typeface="Noto Sans KR" panose="020B0500000000000000" pitchFamily="34" charset="-127"/>
              </a:rPr>
              <a:t>크기를</a:t>
            </a:r>
            <a:r>
              <a:rPr lang="en-US" altLang="ko-KR" sz="1500" dirty="0">
                <a:solidFill>
                  <a:schemeClr val="tx2"/>
                </a:solidFill>
                <a:latin typeface="Noto Sans KR" panose="020B0500000000000000" pitchFamily="34" charset="-127"/>
                <a:ea typeface="Noto Sans KR" panose="020B0500000000000000" pitchFamily="34" charset="-127"/>
              </a:rPr>
              <a:t> 400으로 </a:t>
            </a:r>
            <a:r>
              <a:rPr lang="en-US" altLang="ko-KR" sz="1500" dirty="0" err="1">
                <a:solidFill>
                  <a:schemeClr val="tx2"/>
                </a:solidFill>
                <a:latin typeface="Noto Sans KR" panose="020B0500000000000000" pitchFamily="34" charset="-127"/>
                <a:ea typeface="Noto Sans KR" panose="020B0500000000000000" pitchFamily="34" charset="-127"/>
              </a:rPr>
              <a:t>늘려준다</a:t>
            </a:r>
            <a:r>
              <a:rPr lang="en-US" altLang="ko-KR" sz="1500" dirty="0">
                <a:solidFill>
                  <a:schemeClr val="tx2"/>
                </a:solidFill>
                <a:latin typeface="Noto Sans KR" panose="020B0500000000000000" pitchFamily="34" charset="-127"/>
                <a:ea typeface="Noto Sans KR" panose="020B0500000000000000" pitchFamily="34" charset="-127"/>
              </a:rPr>
              <a:t>.</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4</a:t>
            </a:r>
            <a:endParaRPr lang="ko-KR" altLang="en-US" sz="3200" b="1" dirty="0">
              <a:solidFill>
                <a:schemeClr val="bg1"/>
              </a:solidFill>
            </a:endParaRPr>
          </a:p>
        </p:txBody>
      </p:sp>
      <p:sp>
        <p:nvSpPr>
          <p:cNvPr id="28" name="TextBox 27"/>
          <p:cNvSpPr txBox="1"/>
          <p:nvPr/>
        </p:nvSpPr>
        <p:spPr>
          <a:xfrm>
            <a:off x="1188881" y="368925"/>
            <a:ext cx="2634054" cy="369332"/>
          </a:xfrm>
          <a:prstGeom prst="rect">
            <a:avLst/>
          </a:prstGeom>
          <a:noFill/>
        </p:spPr>
        <p:txBody>
          <a:bodyPr wrap="none">
            <a:spAutoFit/>
          </a:bodyPr>
          <a:lstStyle/>
          <a:p>
            <a:pPr lvl="0">
              <a:defRPr/>
            </a:pPr>
            <a:r>
              <a:rPr lang="ko-KR" altLang="en-US" dirty="0" smtClean="0">
                <a:latin typeface="Noto Sans KR" panose="020B0500000000000000" pitchFamily="34" charset="-127"/>
                <a:ea typeface="Noto Sans KR" panose="020B0500000000000000" pitchFamily="34" charset="-127"/>
              </a:rPr>
              <a:t>레이블 작업</a:t>
            </a:r>
            <a:r>
              <a:rPr lang="en-US" altLang="ko-KR" dirty="0" smtClean="0">
                <a:latin typeface="Noto Sans KR" panose="020B0500000000000000" pitchFamily="34" charset="-127"/>
                <a:ea typeface="Noto Sans KR" panose="020B0500000000000000" pitchFamily="34" charset="-127"/>
              </a:rPr>
              <a:t>_</a:t>
            </a:r>
            <a:r>
              <a:rPr lang="en-US" altLang="ko-KR" dirty="0">
                <a:latin typeface="Noto Sans KR" panose="020B0500000000000000" pitchFamily="34" charset="-127"/>
                <a:ea typeface="Noto Sans KR" panose="020B0500000000000000" pitchFamily="34" charset="-127"/>
              </a:rPr>
              <a:t>labeling.py</a:t>
            </a:r>
            <a:endParaRPr lang="ko-KR" altLang="en-US" sz="2200" dirty="0">
              <a:latin typeface="Noto Sans KR" panose="020B0500000000000000" pitchFamily="34" charset="-127"/>
              <a:ea typeface="Noto Sans KR" panose="020B0500000000000000" pitchFamily="34" charset="-127"/>
            </a:endParaRPr>
          </a:p>
        </p:txBody>
      </p:sp>
      <p:pic>
        <p:nvPicPr>
          <p:cNvPr id="29" name="그림 28"/>
          <p:cNvPicPr>
            <a:picLocks noChangeAspect="1"/>
          </p:cNvPicPr>
          <p:nvPr/>
        </p:nvPicPr>
        <p:blipFill rotWithShape="1">
          <a:blip r:embed="rId2"/>
          <a:stretch>
            <a:fillRect/>
          </a:stretch>
        </p:blipFill>
        <p:spPr>
          <a:xfrm>
            <a:off x="1100137" y="971550"/>
            <a:ext cx="6029549" cy="5500337"/>
          </a:xfrm>
          <a:prstGeom prst="rect">
            <a:avLst/>
          </a:prstGeom>
        </p:spPr>
      </p:pic>
      <p:pic>
        <p:nvPicPr>
          <p:cNvPr id="30" name="그림 29"/>
          <p:cNvPicPr>
            <a:picLocks noChangeAspect="1"/>
          </p:cNvPicPr>
          <p:nvPr/>
        </p:nvPicPr>
        <p:blipFill rotWithShape="1">
          <a:blip r:embed="rId3"/>
          <a:stretch>
            <a:fillRect/>
          </a:stretch>
        </p:blipFill>
        <p:spPr>
          <a:xfrm>
            <a:off x="7245964" y="1039305"/>
            <a:ext cx="1247775" cy="2724150"/>
          </a:xfrm>
          <a:prstGeom prst="rect">
            <a:avLst/>
          </a:prstGeom>
        </p:spPr>
      </p:pic>
      <p:sp>
        <p:nvSpPr>
          <p:cNvPr id="31" name="직사각형 30"/>
          <p:cNvSpPr/>
          <p:nvPr/>
        </p:nvSpPr>
        <p:spPr>
          <a:xfrm>
            <a:off x="1329268" y="3946525"/>
            <a:ext cx="5322356" cy="2432048"/>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2" name="꺾인 연결선 31"/>
          <p:cNvCxnSpPr>
            <a:stCxn id="31" idx="3"/>
          </p:cNvCxnSpPr>
          <p:nvPr/>
        </p:nvCxnSpPr>
        <p:spPr>
          <a:xfrm flipV="1">
            <a:off x="6651624" y="5057775"/>
            <a:ext cx="787401" cy="104774"/>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21"/>
          <p:cNvSpPr txBox="1"/>
          <p:nvPr/>
        </p:nvSpPr>
        <p:spPr>
          <a:xfrm>
            <a:off x="7461774" y="4557343"/>
            <a:ext cx="4545552" cy="1246495"/>
          </a:xfrm>
          <a:prstGeom prst="rect">
            <a:avLst/>
          </a:prstGeom>
          <a:noFill/>
        </p:spPr>
        <p:txBody>
          <a:bodyPr wrap="square">
            <a:spAutoFit/>
          </a:bodyPr>
          <a:lstStyle/>
          <a:p>
            <a:pPr algn="just">
              <a:defRPr/>
            </a:pPr>
            <a:r>
              <a:rPr lang="ko-KR" altLang="en-US" sz="1500" dirty="0">
                <a:solidFill>
                  <a:schemeClr val="tx2"/>
                </a:solidFill>
                <a:latin typeface="Noto Sans KR" panose="020B0500000000000000" pitchFamily="34" charset="-127"/>
                <a:ea typeface="Noto Sans KR" panose="020B0500000000000000" pitchFamily="34" charset="-127"/>
              </a:rPr>
              <a:t>학습에 이용할 5개 이미지를 통해 레이블 작업을 한다</a:t>
            </a:r>
            <a:r>
              <a:rPr lang="en-US" altLang="ko-KR" sz="1500" dirty="0">
                <a:solidFill>
                  <a:schemeClr val="tx2"/>
                </a:solidFill>
                <a:latin typeface="Noto Sans KR" panose="020B0500000000000000" pitchFamily="34" charset="-127"/>
                <a:ea typeface="Noto Sans KR" panose="020B0500000000000000" pitchFamily="34" charset="-127"/>
              </a:rPr>
              <a:t>.</a:t>
            </a:r>
          </a:p>
          <a:p>
            <a:pPr algn="just">
              <a:defRPr/>
            </a:pPr>
            <a:r>
              <a:rPr lang="ko-KR" altLang="en-US" sz="1500" dirty="0">
                <a:solidFill>
                  <a:schemeClr val="tx2"/>
                </a:solidFill>
                <a:latin typeface="Noto Sans KR" panose="020B0500000000000000" pitchFamily="34" charset="-127"/>
                <a:ea typeface="Noto Sans KR" panose="020B0500000000000000" pitchFamily="34" charset="-127"/>
              </a:rPr>
              <a:t>+이미지는 </a:t>
            </a:r>
            <a:r>
              <a:rPr lang="ko-KR" altLang="en-US" sz="1500" dirty="0" err="1">
                <a:solidFill>
                  <a:schemeClr val="tx2"/>
                </a:solidFill>
                <a:latin typeface="Noto Sans KR" panose="020B0500000000000000" pitchFamily="34" charset="-127"/>
                <a:ea typeface="Noto Sans KR" panose="020B0500000000000000" pitchFamily="34" charset="-127"/>
              </a:rPr>
              <a:t>a를</a:t>
            </a:r>
            <a:r>
              <a:rPr lang="ko-KR" altLang="en-US" sz="1500" dirty="0">
                <a:solidFill>
                  <a:schemeClr val="tx2"/>
                </a:solidFill>
                <a:latin typeface="Noto Sans KR" panose="020B0500000000000000" pitchFamily="34" charset="-127"/>
                <a:ea typeface="Noto Sans KR" panose="020B0500000000000000" pitchFamily="34" charset="-127"/>
              </a:rPr>
              <a:t> 입력하면 10폴더에</a:t>
            </a:r>
          </a:p>
          <a:p>
            <a:pPr algn="just">
              <a:defRPr/>
            </a:pPr>
            <a:r>
              <a:rPr lang="ko-KR" altLang="en-US" sz="1500" dirty="0">
                <a:solidFill>
                  <a:schemeClr val="tx2"/>
                </a:solidFill>
                <a:latin typeface="Noto Sans KR" panose="020B0500000000000000" pitchFamily="34" charset="-127"/>
                <a:ea typeface="Noto Sans KR" panose="020B0500000000000000" pitchFamily="34" charset="-127"/>
              </a:rPr>
              <a:t>-이미지는 </a:t>
            </a:r>
            <a:r>
              <a:rPr lang="ko-KR" altLang="en-US" sz="1500" dirty="0" err="1">
                <a:solidFill>
                  <a:schemeClr val="tx2"/>
                </a:solidFill>
                <a:latin typeface="Noto Sans KR" panose="020B0500000000000000" pitchFamily="34" charset="-127"/>
                <a:ea typeface="Noto Sans KR" panose="020B0500000000000000" pitchFamily="34" charset="-127"/>
              </a:rPr>
              <a:t>b를</a:t>
            </a:r>
            <a:r>
              <a:rPr lang="ko-KR" altLang="en-US" sz="1500" dirty="0">
                <a:solidFill>
                  <a:schemeClr val="tx2"/>
                </a:solidFill>
                <a:latin typeface="Noto Sans KR" panose="020B0500000000000000" pitchFamily="34" charset="-127"/>
                <a:ea typeface="Noto Sans KR" panose="020B0500000000000000" pitchFamily="34" charset="-127"/>
              </a:rPr>
              <a:t> 입력하면 11폴더에</a:t>
            </a:r>
          </a:p>
          <a:p>
            <a:pPr algn="just">
              <a:defRPr/>
            </a:pPr>
            <a:r>
              <a:rPr lang="ko-KR" altLang="en-US" sz="1500" dirty="0" err="1">
                <a:solidFill>
                  <a:schemeClr val="tx2"/>
                </a:solidFill>
                <a:latin typeface="Noto Sans KR" panose="020B0500000000000000" pitchFamily="34" charset="-127"/>
                <a:ea typeface="Noto Sans KR" panose="020B0500000000000000" pitchFamily="34" charset="-127"/>
              </a:rPr>
              <a:t>x</a:t>
            </a:r>
            <a:r>
              <a:rPr lang="ko-KR" altLang="en-US" sz="1500" dirty="0">
                <a:solidFill>
                  <a:schemeClr val="tx2"/>
                </a:solidFill>
                <a:latin typeface="Noto Sans KR" panose="020B0500000000000000" pitchFamily="34" charset="-127"/>
                <a:ea typeface="Noto Sans KR" panose="020B0500000000000000" pitchFamily="34" charset="-127"/>
              </a:rPr>
              <a:t> 이미지는 </a:t>
            </a:r>
            <a:r>
              <a:rPr lang="ko-KR" altLang="en-US" sz="1500" dirty="0" err="1">
                <a:solidFill>
                  <a:schemeClr val="tx2"/>
                </a:solidFill>
                <a:latin typeface="Noto Sans KR" panose="020B0500000000000000" pitchFamily="34" charset="-127"/>
                <a:ea typeface="Noto Sans KR" panose="020B0500000000000000" pitchFamily="34" charset="-127"/>
              </a:rPr>
              <a:t>c를</a:t>
            </a:r>
            <a:r>
              <a:rPr lang="ko-KR" altLang="en-US" sz="1500" dirty="0">
                <a:solidFill>
                  <a:schemeClr val="tx2"/>
                </a:solidFill>
                <a:latin typeface="Noto Sans KR" panose="020B0500000000000000" pitchFamily="34" charset="-127"/>
                <a:ea typeface="Noto Sans KR" panose="020B0500000000000000" pitchFamily="34" charset="-127"/>
              </a:rPr>
              <a:t> 입력하면 12폴더에</a:t>
            </a:r>
          </a:p>
          <a:p>
            <a:pPr algn="just">
              <a:defRPr/>
            </a:pPr>
            <a:r>
              <a:rPr lang="ko-KR" altLang="en-US" sz="1500" dirty="0">
                <a:solidFill>
                  <a:schemeClr val="tx2"/>
                </a:solidFill>
                <a:latin typeface="Noto Sans KR" panose="020B0500000000000000" pitchFamily="34" charset="-127"/>
                <a:ea typeface="Noto Sans KR" panose="020B0500000000000000" pitchFamily="34" charset="-127"/>
              </a:rPr>
              <a:t>저장이 되도록 설정하고 레이블 작업을 한다.</a:t>
            </a:r>
          </a:p>
        </p:txBody>
      </p:sp>
      <p:pic>
        <p:nvPicPr>
          <p:cNvPr id="34" name="그림 33"/>
          <p:cNvPicPr>
            <a:picLocks noChangeAspect="1"/>
          </p:cNvPicPr>
          <p:nvPr/>
        </p:nvPicPr>
        <p:blipFill rotWithShape="1">
          <a:blip r:embed="rId4"/>
          <a:stretch>
            <a:fillRect/>
          </a:stretch>
        </p:blipFill>
        <p:spPr>
          <a:xfrm>
            <a:off x="9508263" y="1679970"/>
            <a:ext cx="504825" cy="504825"/>
          </a:xfrm>
          <a:prstGeom prst="rect">
            <a:avLst/>
          </a:prstGeom>
        </p:spPr>
      </p:pic>
      <p:pic>
        <p:nvPicPr>
          <p:cNvPr id="35" name="그림 34"/>
          <p:cNvPicPr>
            <a:picLocks noChangeAspect="1"/>
          </p:cNvPicPr>
          <p:nvPr/>
        </p:nvPicPr>
        <p:blipFill rotWithShape="1">
          <a:blip r:embed="rId5"/>
          <a:stretch>
            <a:fillRect/>
          </a:stretch>
        </p:blipFill>
        <p:spPr>
          <a:xfrm>
            <a:off x="9919559" y="2562225"/>
            <a:ext cx="504825" cy="504825"/>
          </a:xfrm>
          <a:prstGeom prst="rect">
            <a:avLst/>
          </a:prstGeom>
        </p:spPr>
      </p:pic>
      <p:pic>
        <p:nvPicPr>
          <p:cNvPr id="36" name="그림 35"/>
          <p:cNvPicPr>
            <a:picLocks noChangeAspect="1"/>
          </p:cNvPicPr>
          <p:nvPr/>
        </p:nvPicPr>
        <p:blipFill rotWithShape="1">
          <a:blip r:embed="rId6"/>
          <a:stretch>
            <a:fillRect/>
          </a:stretch>
        </p:blipFill>
        <p:spPr>
          <a:xfrm>
            <a:off x="10591801" y="1238250"/>
            <a:ext cx="504825" cy="504825"/>
          </a:xfrm>
          <a:prstGeom prst="rect">
            <a:avLst/>
          </a:prstGeom>
        </p:spPr>
      </p:pic>
      <p:pic>
        <p:nvPicPr>
          <p:cNvPr id="37" name="그림 36"/>
          <p:cNvPicPr>
            <a:picLocks noChangeAspect="1"/>
          </p:cNvPicPr>
          <p:nvPr/>
        </p:nvPicPr>
        <p:blipFill rotWithShape="1">
          <a:blip r:embed="rId7"/>
          <a:stretch>
            <a:fillRect/>
          </a:stretch>
        </p:blipFill>
        <p:spPr>
          <a:xfrm>
            <a:off x="10618852" y="2270731"/>
            <a:ext cx="504825" cy="504825"/>
          </a:xfrm>
          <a:prstGeom prst="rect">
            <a:avLst/>
          </a:prstGeom>
        </p:spPr>
      </p:pic>
      <p:sp>
        <p:nvSpPr>
          <p:cNvPr id="39" name="직사각형 38"/>
          <p:cNvSpPr/>
          <p:nvPr/>
        </p:nvSpPr>
        <p:spPr>
          <a:xfrm>
            <a:off x="9271932" y="1155380"/>
            <a:ext cx="2028825" cy="235498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40" name="직선 화살표 연결선 39"/>
          <p:cNvCxnSpPr/>
          <p:nvPr/>
        </p:nvCxnSpPr>
        <p:spPr>
          <a:xfrm flipH="1">
            <a:off x="8619331" y="2247900"/>
            <a:ext cx="652601"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21"/>
          <p:cNvSpPr txBox="1"/>
          <p:nvPr/>
        </p:nvSpPr>
        <p:spPr>
          <a:xfrm>
            <a:off x="8810510" y="750188"/>
            <a:ext cx="2951667" cy="323165"/>
          </a:xfrm>
          <a:prstGeom prst="rect">
            <a:avLst/>
          </a:prstGeom>
          <a:noFill/>
        </p:spPr>
        <p:txBody>
          <a:bodyPr wrap="square">
            <a:spAutoFit/>
          </a:bodyPr>
          <a:lstStyle/>
          <a:p>
            <a:pPr algn="just">
              <a:defRPr/>
            </a:pPr>
            <a:r>
              <a:rPr lang="en-US" altLang="ko-KR" sz="1500" dirty="0" smtClean="0">
                <a:solidFill>
                  <a:schemeClr val="tx2"/>
                </a:solidFill>
                <a:latin typeface="Noto Sans KR" panose="020B0500000000000000" pitchFamily="34" charset="-127"/>
                <a:ea typeface="Noto Sans KR" panose="020B0500000000000000" pitchFamily="34" charset="-127"/>
              </a:rPr>
              <a:t>*</a:t>
            </a:r>
            <a:r>
              <a:rPr lang="ko-KR" altLang="en-US" sz="1500" dirty="0" smtClean="0">
                <a:solidFill>
                  <a:schemeClr val="tx2"/>
                </a:solidFill>
                <a:latin typeface="Noto Sans KR" panose="020B0500000000000000" pitchFamily="34" charset="-127"/>
                <a:ea typeface="Noto Sans KR" panose="020B0500000000000000" pitchFamily="34" charset="-127"/>
              </a:rPr>
              <a:t>크기가 </a:t>
            </a:r>
            <a:r>
              <a:rPr lang="en-US" altLang="ko-KR" sz="1500" dirty="0" smtClean="0">
                <a:solidFill>
                  <a:schemeClr val="tx2"/>
                </a:solidFill>
                <a:latin typeface="Noto Sans KR" panose="020B0500000000000000" pitchFamily="34" charset="-127"/>
                <a:ea typeface="Noto Sans KR" panose="020B0500000000000000" pitchFamily="34" charset="-127"/>
              </a:rPr>
              <a:t>50</a:t>
            </a:r>
            <a:r>
              <a:rPr lang="ko-KR" altLang="en-US" sz="1500" dirty="0" smtClean="0">
                <a:solidFill>
                  <a:schemeClr val="tx2"/>
                </a:solidFill>
                <a:latin typeface="Noto Sans KR" panose="020B0500000000000000" pitchFamily="34" charset="-127"/>
                <a:ea typeface="Noto Sans KR" panose="020B0500000000000000" pitchFamily="34" charset="-127"/>
              </a:rPr>
              <a:t>인 정제된 문자 이미지 </a:t>
            </a:r>
            <a:r>
              <a:rPr lang="en-US" altLang="ko-KR" sz="1500" dirty="0" smtClean="0">
                <a:solidFill>
                  <a:schemeClr val="tx2"/>
                </a:solidFill>
                <a:latin typeface="Noto Sans KR" panose="020B0500000000000000" pitchFamily="34" charset="-127"/>
                <a:ea typeface="Noto Sans KR" panose="020B0500000000000000" pitchFamily="34" charset="-127"/>
              </a:rPr>
              <a:t>*</a:t>
            </a:r>
            <a:endParaRPr lang="en-US" altLang="ko-KR" sz="1500" dirty="0">
              <a:solidFill>
                <a:schemeClr val="tx2"/>
              </a:solidFill>
              <a:latin typeface="Noto Sans KR" panose="020B0500000000000000" pitchFamily="34" charset="-127"/>
              <a:ea typeface="Noto Sans KR" panose="020B0500000000000000" pitchFamily="34"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210588" cy="1200329"/>
          </a:xfrm>
          <a:prstGeom prst="rect">
            <a:avLst/>
          </a:prstGeom>
          <a:noFill/>
        </p:spPr>
        <p:txBody>
          <a:bodyPr wrap="none">
            <a:spAutoFit/>
          </a:bodyPr>
          <a:lstStyle/>
          <a:p>
            <a:pPr lvl="0">
              <a:defRPr/>
            </a:pPr>
            <a:r>
              <a:rPr lang="en-US" altLang="ko-KR" sz="7200" b="1" dirty="0" smtClean="0">
                <a:solidFill>
                  <a:schemeClr val="tx2"/>
                </a:solidFill>
              </a:rPr>
              <a:t>05</a:t>
            </a:r>
            <a:endParaRPr lang="ko-KR" altLang="en-US" sz="7200" b="1" dirty="0">
              <a:solidFill>
                <a:schemeClr val="tx2"/>
              </a:solidFill>
            </a:endParaRPr>
          </a:p>
        </p:txBody>
      </p:sp>
      <p:sp>
        <p:nvSpPr>
          <p:cNvPr id="9" name="TextBox 8"/>
          <p:cNvSpPr txBox="1"/>
          <p:nvPr/>
        </p:nvSpPr>
        <p:spPr>
          <a:xfrm>
            <a:off x="533434" y="3549402"/>
            <a:ext cx="2642070" cy="584775"/>
          </a:xfrm>
          <a:prstGeom prst="rect">
            <a:avLst/>
          </a:prstGeom>
          <a:noFill/>
        </p:spPr>
        <p:txBody>
          <a:bodyPr wrap="none">
            <a:spAutoFit/>
          </a:bodyPr>
          <a:lstStyle/>
          <a:p>
            <a:pPr lvl="0">
              <a:defRPr/>
            </a:pPr>
            <a:r>
              <a:rPr lang="en-US" altLang="ko-KR" sz="3200" spc="-150">
                <a:solidFill>
                  <a:schemeClr val="tx2"/>
                </a:solidFill>
                <a:latin typeface="HY헤드라인M"/>
                <a:ea typeface="HY헤드라인M"/>
              </a:rPr>
              <a:t>KNN </a:t>
            </a:r>
            <a:r>
              <a:rPr lang="ko-KR" altLang="en-US" sz="3200" spc="-150">
                <a:solidFill>
                  <a:schemeClr val="tx2"/>
                </a:solidFill>
                <a:latin typeface="HY헤드라인M"/>
                <a:ea typeface="HY헤드라인M"/>
              </a:rPr>
              <a:t>모델 학습</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70173" cy="253916"/>
          </a:xfrm>
          <a:prstGeom prst="rect">
            <a:avLst/>
          </a:prstGeom>
          <a:noFill/>
        </p:spPr>
        <p:txBody>
          <a:bodyPr wrap="none">
            <a:spAutoFit/>
          </a:bodyPr>
          <a:lstStyle/>
          <a:p>
            <a:pPr lvl="0">
              <a:defRPr/>
            </a:pPr>
            <a:r>
              <a:rPr lang="en-US" altLang="ko-KR" sz="1050" dirty="0"/>
              <a:t>Python </a:t>
            </a:r>
            <a:r>
              <a:rPr lang="ko-KR" altLang="en-US" sz="1050" dirty="0"/>
              <a:t>데이터 분석 및 이미지 처리</a:t>
            </a:r>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rot="10800000">
            <a:off x="8357624"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ko-KR" altLang="en-US" sz="3200" b="1" dirty="0">
              <a:solidFill>
                <a:schemeClr val="bg1"/>
              </a:solidFill>
            </a:endParaRPr>
          </a:p>
        </p:txBody>
      </p:sp>
      <p:sp>
        <p:nvSpPr>
          <p:cNvPr id="42" name="TextBox 41"/>
          <p:cNvSpPr txBox="1"/>
          <p:nvPr/>
        </p:nvSpPr>
        <p:spPr>
          <a:xfrm>
            <a:off x="1188881" y="415110"/>
            <a:ext cx="1988045" cy="369332"/>
          </a:xfrm>
          <a:prstGeom prst="rect">
            <a:avLst/>
          </a:prstGeom>
          <a:noFill/>
        </p:spPr>
        <p:txBody>
          <a:bodyPr wrap="none">
            <a:spAutoFit/>
          </a:bodyPr>
          <a:lstStyle/>
          <a:p>
            <a:pPr lvl="0">
              <a:defRPr/>
            </a:pPr>
            <a:r>
              <a:rPr lang="en-US" altLang="ko-KR" dirty="0">
                <a:latin typeface="Noto Sans KR" panose="020B0500000000000000" pitchFamily="34" charset="-127"/>
                <a:ea typeface="Noto Sans KR" panose="020B0500000000000000" pitchFamily="34" charset="-127"/>
              </a:rPr>
              <a:t>KNN</a:t>
            </a:r>
            <a:r>
              <a:rPr lang="ko-KR" altLang="en-US" dirty="0">
                <a:latin typeface="Noto Sans KR" panose="020B0500000000000000" pitchFamily="34" charset="-127"/>
                <a:ea typeface="Noto Sans KR" panose="020B0500000000000000" pitchFamily="34" charset="-127"/>
              </a:rPr>
              <a:t>모델 학습하기</a:t>
            </a:r>
          </a:p>
        </p:txBody>
      </p:sp>
      <p:pic>
        <p:nvPicPr>
          <p:cNvPr id="43" name="그림 42"/>
          <p:cNvPicPr>
            <a:picLocks noChangeAspect="1"/>
          </p:cNvPicPr>
          <p:nvPr/>
        </p:nvPicPr>
        <p:blipFill rotWithShape="1">
          <a:blip r:embed="rId2"/>
          <a:stretch>
            <a:fillRect/>
          </a:stretch>
        </p:blipFill>
        <p:spPr>
          <a:xfrm>
            <a:off x="1714499" y="1080222"/>
            <a:ext cx="4381500" cy="5468577"/>
          </a:xfrm>
          <a:prstGeom prst="rect">
            <a:avLst/>
          </a:prstGeom>
        </p:spPr>
      </p:pic>
      <p:sp>
        <p:nvSpPr>
          <p:cNvPr id="44" name="직사각형 43"/>
          <p:cNvSpPr/>
          <p:nvPr/>
        </p:nvSpPr>
        <p:spPr>
          <a:xfrm>
            <a:off x="1757892" y="2660649"/>
            <a:ext cx="4169830" cy="2813048"/>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45" name="꺾인 연결선 44"/>
          <p:cNvCxnSpPr>
            <a:stCxn id="44" idx="3"/>
          </p:cNvCxnSpPr>
          <p:nvPr/>
        </p:nvCxnSpPr>
        <p:spPr>
          <a:xfrm flipV="1">
            <a:off x="5927723" y="3771899"/>
            <a:ext cx="787401" cy="295274"/>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TextBox 21"/>
          <p:cNvSpPr txBox="1"/>
          <p:nvPr/>
        </p:nvSpPr>
        <p:spPr>
          <a:xfrm>
            <a:off x="6788737" y="3429000"/>
            <a:ext cx="4202535" cy="784830"/>
          </a:xfrm>
          <a:prstGeom prst="rect">
            <a:avLst/>
          </a:prstGeom>
          <a:noFill/>
        </p:spPr>
        <p:txBody>
          <a:bodyPr wrap="square">
            <a:spAutoFit/>
          </a:bodyPr>
          <a:lstStyle/>
          <a:p>
            <a:pPr algn="just">
              <a:defRPr/>
            </a:pPr>
            <a:r>
              <a:rPr lang="ko-KR" altLang="en-US" sz="1500" dirty="0" smtClean="0">
                <a:solidFill>
                  <a:schemeClr val="tx2"/>
                </a:solidFill>
                <a:latin typeface="Noto Sans KR" panose="020B0500000000000000" pitchFamily="34" charset="-127"/>
                <a:ea typeface="Noto Sans KR" panose="020B0500000000000000" pitchFamily="34" charset="-127"/>
              </a:rPr>
              <a:t>앞에서 진행한 </a:t>
            </a:r>
            <a:r>
              <a:rPr lang="ko-KR" altLang="en-US" sz="1500" dirty="0" err="1" smtClean="0">
                <a:solidFill>
                  <a:schemeClr val="tx2"/>
                </a:solidFill>
                <a:latin typeface="Noto Sans KR" panose="020B0500000000000000" pitchFamily="34" charset="-127"/>
                <a:ea typeface="Noto Sans KR" panose="020B0500000000000000" pitchFamily="34" charset="-127"/>
              </a:rPr>
              <a:t>레이블한</a:t>
            </a:r>
            <a:r>
              <a:rPr lang="ko-KR" altLang="en-US" sz="1500" dirty="0" smtClean="0">
                <a:solidFill>
                  <a:schemeClr val="tx2"/>
                </a:solidFill>
                <a:latin typeface="Noto Sans KR" panose="020B0500000000000000" pitchFamily="34" charset="-127"/>
                <a:ea typeface="Noto Sans KR" panose="020B0500000000000000" pitchFamily="34" charset="-127"/>
              </a:rPr>
              <a:t> </a:t>
            </a:r>
            <a:r>
              <a:rPr lang="ko-KR" altLang="en-US" sz="1500" dirty="0">
                <a:solidFill>
                  <a:schemeClr val="tx2"/>
                </a:solidFill>
                <a:latin typeface="Noto Sans KR" panose="020B0500000000000000" pitchFamily="34" charset="-127"/>
                <a:ea typeface="Noto Sans KR" panose="020B0500000000000000" pitchFamily="34" charset="-127"/>
              </a:rPr>
              <a:t>이미지를 불러와서 정제된 이미지정보는 </a:t>
            </a:r>
            <a:r>
              <a:rPr lang="en-US" altLang="ko-KR" sz="1500" dirty="0">
                <a:solidFill>
                  <a:schemeClr val="tx2"/>
                </a:solidFill>
                <a:latin typeface="Noto Sans KR" panose="020B0500000000000000" pitchFamily="34" charset="-127"/>
                <a:ea typeface="Noto Sans KR" panose="020B0500000000000000" pitchFamily="34" charset="-127"/>
              </a:rPr>
              <a:t>train</a:t>
            </a:r>
            <a:r>
              <a:rPr lang="ko-KR" altLang="en-US" sz="1500" dirty="0">
                <a:solidFill>
                  <a:schemeClr val="tx2"/>
                </a:solidFill>
                <a:latin typeface="Noto Sans KR" panose="020B0500000000000000" pitchFamily="34" charset="-127"/>
                <a:ea typeface="Noto Sans KR" panose="020B0500000000000000" pitchFamily="34" charset="-127"/>
              </a:rPr>
              <a:t>에 </a:t>
            </a:r>
            <a:r>
              <a:rPr lang="ko-KR" altLang="en-US" sz="1500" dirty="0" smtClean="0">
                <a:solidFill>
                  <a:schemeClr val="tx2"/>
                </a:solidFill>
                <a:latin typeface="Noto Sans KR" panose="020B0500000000000000" pitchFamily="34" charset="-127"/>
                <a:ea typeface="Noto Sans KR" panose="020B0500000000000000" pitchFamily="34" charset="-127"/>
              </a:rPr>
              <a:t>넣고</a:t>
            </a:r>
            <a:endParaRPr lang="en-US" altLang="ko-KR" sz="1500" dirty="0" smtClean="0">
              <a:solidFill>
                <a:schemeClr val="tx2"/>
              </a:solidFill>
              <a:latin typeface="Noto Sans KR" panose="020B0500000000000000" pitchFamily="34" charset="-127"/>
              <a:ea typeface="Noto Sans KR" panose="020B0500000000000000" pitchFamily="34" charset="-127"/>
            </a:endParaRPr>
          </a:p>
          <a:p>
            <a:pPr algn="just">
              <a:defRPr/>
            </a:pPr>
            <a:r>
              <a:rPr lang="ko-KR" altLang="en-US" sz="1500" dirty="0" smtClean="0">
                <a:solidFill>
                  <a:schemeClr val="tx2"/>
                </a:solidFill>
                <a:latin typeface="Noto Sans KR" panose="020B0500000000000000" pitchFamily="34" charset="-127"/>
                <a:ea typeface="Noto Sans KR" panose="020B0500000000000000" pitchFamily="34" charset="-127"/>
              </a:rPr>
              <a:t>이미지의 </a:t>
            </a:r>
            <a:r>
              <a:rPr lang="ko-KR" altLang="en-US" sz="1500" dirty="0">
                <a:solidFill>
                  <a:schemeClr val="tx2"/>
                </a:solidFill>
                <a:latin typeface="Noto Sans KR" panose="020B0500000000000000" pitchFamily="34" charset="-127"/>
                <a:ea typeface="Noto Sans KR" panose="020B0500000000000000" pitchFamily="34" charset="-127"/>
              </a:rPr>
              <a:t>레이블 정보는 </a:t>
            </a:r>
            <a:r>
              <a:rPr lang="en-US" altLang="ko-KR" sz="1500" dirty="0" err="1">
                <a:solidFill>
                  <a:schemeClr val="tx2"/>
                </a:solidFill>
                <a:latin typeface="Noto Sans KR" panose="020B0500000000000000" pitchFamily="34" charset="-127"/>
                <a:ea typeface="Noto Sans KR" panose="020B0500000000000000" pitchFamily="34" charset="-127"/>
              </a:rPr>
              <a:t>train_labels</a:t>
            </a:r>
            <a:r>
              <a:rPr lang="ko-KR" altLang="en-US" sz="1500" dirty="0">
                <a:solidFill>
                  <a:schemeClr val="tx2"/>
                </a:solidFill>
                <a:latin typeface="Noto Sans KR" panose="020B0500000000000000" pitchFamily="34" charset="-127"/>
                <a:ea typeface="Noto Sans KR" panose="020B0500000000000000" pitchFamily="34" charset="-127"/>
              </a:rPr>
              <a:t>에 넣는다</a:t>
            </a:r>
            <a:r>
              <a:rPr lang="en-US" altLang="ko-KR" sz="1500" dirty="0">
                <a:solidFill>
                  <a:schemeClr val="tx2"/>
                </a:solidFill>
                <a:latin typeface="Noto Sans KR" panose="020B0500000000000000" pitchFamily="34" charset="-127"/>
                <a:ea typeface="Noto Sans KR" panose="020B0500000000000000" pitchFamily="34" charset="-127"/>
              </a:rPr>
              <a:t>.</a:t>
            </a:r>
            <a:r>
              <a:rPr lang="ko-KR" altLang="en-US" sz="1500" dirty="0">
                <a:solidFill>
                  <a:schemeClr val="tx2"/>
                </a:solidFill>
                <a:latin typeface="Noto Sans KR" panose="020B0500000000000000" pitchFamily="34" charset="-127"/>
                <a:ea typeface="Noto Sans KR" panose="020B0500000000000000" pitchFamily="34" charset="-127"/>
              </a:rPr>
              <a:t> </a:t>
            </a:r>
          </a:p>
        </p:txBody>
      </p:sp>
      <p:sp>
        <p:nvSpPr>
          <p:cNvPr id="49" name="직사각형 48"/>
          <p:cNvSpPr/>
          <p:nvPr/>
        </p:nvSpPr>
        <p:spPr>
          <a:xfrm>
            <a:off x="1776941" y="6051549"/>
            <a:ext cx="4169830" cy="49847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50" name="꺾인 연결선 49"/>
          <p:cNvCxnSpPr>
            <a:stCxn id="49" idx="3"/>
          </p:cNvCxnSpPr>
          <p:nvPr/>
        </p:nvCxnSpPr>
        <p:spPr>
          <a:xfrm flipV="1">
            <a:off x="5946772" y="5743574"/>
            <a:ext cx="787403" cy="557212"/>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21"/>
          <p:cNvSpPr txBox="1"/>
          <p:nvPr/>
        </p:nvSpPr>
        <p:spPr>
          <a:xfrm>
            <a:off x="6767031" y="5563177"/>
            <a:ext cx="4713769" cy="323165"/>
          </a:xfrm>
          <a:prstGeom prst="rect">
            <a:avLst/>
          </a:prstGeom>
          <a:noFill/>
        </p:spPr>
        <p:txBody>
          <a:bodyPr wrap="square">
            <a:spAutoFit/>
          </a:bodyPr>
          <a:lstStyle/>
          <a:p>
            <a:pPr algn="just">
              <a:defRPr/>
            </a:pPr>
            <a:r>
              <a:rPr lang="ko-KR" altLang="en-US" sz="1500" dirty="0">
                <a:solidFill>
                  <a:schemeClr val="tx2"/>
                </a:solidFill>
                <a:latin typeface="Noto Sans KR" panose="020B0500000000000000" pitchFamily="34" charset="-127"/>
                <a:ea typeface="Noto Sans KR" panose="020B0500000000000000" pitchFamily="34" charset="-127"/>
              </a:rPr>
              <a:t>학습된 데이터 정보는 </a:t>
            </a:r>
            <a:r>
              <a:rPr lang="en-US" altLang="ko-KR" sz="1500" dirty="0" err="1">
                <a:solidFill>
                  <a:schemeClr val="tx2"/>
                </a:solidFill>
                <a:latin typeface="Noto Sans KR" panose="020B0500000000000000" pitchFamily="34" charset="-127"/>
                <a:ea typeface="Noto Sans KR" panose="020B0500000000000000" pitchFamily="34" charset="-127"/>
              </a:rPr>
              <a:t>trained.npz</a:t>
            </a:r>
            <a:r>
              <a:rPr lang="ko-KR" altLang="en-US" sz="1500" dirty="0">
                <a:solidFill>
                  <a:schemeClr val="tx2"/>
                </a:solidFill>
                <a:latin typeface="Noto Sans KR" panose="020B0500000000000000" pitchFamily="34" charset="-127"/>
                <a:ea typeface="Noto Sans KR" panose="020B0500000000000000" pitchFamily="34" charset="-127"/>
              </a:rPr>
              <a:t> 파일에 </a:t>
            </a:r>
            <a:r>
              <a:rPr lang="ko-KR" altLang="en-US" sz="1500" dirty="0" smtClean="0">
                <a:solidFill>
                  <a:schemeClr val="tx2"/>
                </a:solidFill>
                <a:latin typeface="Noto Sans KR" panose="020B0500000000000000" pitchFamily="34" charset="-127"/>
                <a:ea typeface="Noto Sans KR" panose="020B0500000000000000" pitchFamily="34" charset="-127"/>
              </a:rPr>
              <a:t>저장 합니다</a:t>
            </a:r>
            <a:r>
              <a:rPr lang="en-US" altLang="ko-KR" sz="1500" dirty="0" smtClean="0">
                <a:solidFill>
                  <a:schemeClr val="tx2"/>
                </a:solidFill>
                <a:latin typeface="Noto Sans KR" panose="020B0500000000000000" pitchFamily="34" charset="-127"/>
                <a:ea typeface="Noto Sans KR" panose="020B0500000000000000" pitchFamily="34" charset="-127"/>
              </a:rPr>
              <a:t>.</a:t>
            </a:r>
            <a:endParaRPr lang="ko-KR" altLang="en-US" sz="1500" dirty="0">
              <a:solidFill>
                <a:schemeClr val="tx2"/>
              </a:solidFill>
              <a:latin typeface="Noto Sans KR" panose="020B0500000000000000" pitchFamily="34" charset="-127"/>
              <a:ea typeface="Noto Sans KR" panose="020B0500000000000000" pitchFamily="34" charset="-127"/>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5</a:t>
            </a:r>
            <a:endParaRPr lang="ko-KR" altLang="en-US" sz="3200" b="1" dirty="0">
              <a:solidFill>
                <a:schemeClr val="bg1"/>
              </a:solidFill>
            </a:endParaRPr>
          </a:p>
        </p:txBody>
      </p:sp>
      <p:sp>
        <p:nvSpPr>
          <p:cNvPr id="42" name="TextBox 41"/>
          <p:cNvSpPr txBox="1"/>
          <p:nvPr/>
        </p:nvSpPr>
        <p:spPr>
          <a:xfrm>
            <a:off x="1188881" y="424343"/>
            <a:ext cx="2044149"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모델 적용</a:t>
            </a:r>
            <a:r>
              <a:rPr lang="en-US" altLang="ko-KR" dirty="0">
                <a:latin typeface="Noto Sans KR" panose="020B0500000000000000" pitchFamily="34" charset="-127"/>
                <a:ea typeface="Noto Sans KR" panose="020B0500000000000000" pitchFamily="34" charset="-127"/>
              </a:rPr>
              <a:t>,</a:t>
            </a:r>
            <a:r>
              <a:rPr lang="ko-KR" altLang="en-US" dirty="0">
                <a:latin typeface="Noto Sans KR" panose="020B0500000000000000" pitchFamily="34" charset="-127"/>
                <a:ea typeface="Noto Sans KR" panose="020B0500000000000000" pitchFamily="34" charset="-127"/>
              </a:rPr>
              <a:t>결과 확인</a:t>
            </a:r>
          </a:p>
        </p:txBody>
      </p:sp>
      <p:pic>
        <p:nvPicPr>
          <p:cNvPr id="43" name="그림 42"/>
          <p:cNvPicPr>
            <a:picLocks noChangeAspect="1"/>
          </p:cNvPicPr>
          <p:nvPr/>
        </p:nvPicPr>
        <p:blipFill rotWithShape="1">
          <a:blip r:embed="rId3"/>
          <a:stretch>
            <a:fillRect/>
          </a:stretch>
        </p:blipFill>
        <p:spPr>
          <a:xfrm>
            <a:off x="2066925" y="1042987"/>
            <a:ext cx="4563096" cy="5610224"/>
          </a:xfrm>
          <a:prstGeom prst="rect">
            <a:avLst/>
          </a:prstGeom>
        </p:spPr>
      </p:pic>
      <p:sp>
        <p:nvSpPr>
          <p:cNvPr id="44" name="직사각형 43"/>
          <p:cNvSpPr/>
          <p:nvPr/>
        </p:nvSpPr>
        <p:spPr>
          <a:xfrm>
            <a:off x="2443693" y="2060575"/>
            <a:ext cx="3817406" cy="84137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45" name="꺾인 연결선 44"/>
          <p:cNvCxnSpPr>
            <a:stCxn id="44" idx="3"/>
            <a:endCxn id="46" idx="1"/>
          </p:cNvCxnSpPr>
          <p:nvPr/>
        </p:nvCxnSpPr>
        <p:spPr>
          <a:xfrm flipV="1">
            <a:off x="6261099" y="2204085"/>
            <a:ext cx="1222963" cy="277177"/>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TextBox 21"/>
          <p:cNvSpPr txBox="1"/>
          <p:nvPr/>
        </p:nvSpPr>
        <p:spPr>
          <a:xfrm>
            <a:off x="7484062" y="1933575"/>
            <a:ext cx="3561240" cy="541020"/>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학습된 데이터 파일을 불러서 KNN 객체를 생성해서 학습을 시킨다.</a:t>
            </a:r>
          </a:p>
        </p:txBody>
      </p:sp>
      <p:sp>
        <p:nvSpPr>
          <p:cNvPr id="47" name="직사각형 46"/>
          <p:cNvSpPr/>
          <p:nvPr/>
        </p:nvSpPr>
        <p:spPr>
          <a:xfrm>
            <a:off x="2491318" y="3008313"/>
            <a:ext cx="3817406" cy="57467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48" name="꺾인 연결선 47"/>
          <p:cNvCxnSpPr>
            <a:stCxn id="47" idx="3"/>
          </p:cNvCxnSpPr>
          <p:nvPr/>
        </p:nvCxnSpPr>
        <p:spPr>
          <a:xfrm>
            <a:off x="6308724" y="3295650"/>
            <a:ext cx="873126" cy="1588"/>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9" name="TextBox 21"/>
          <p:cNvSpPr txBox="1"/>
          <p:nvPr/>
        </p:nvSpPr>
        <p:spPr>
          <a:xfrm>
            <a:off x="7493588" y="2714625"/>
            <a:ext cx="3561240" cy="998220"/>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이미지가 주어지면 훈련된 데이터 중 가장 가까운 데이터를 찾아서 데이터의</a:t>
            </a:r>
          </a:p>
          <a:p>
            <a:pPr algn="just">
              <a:defRPr/>
            </a:pPr>
            <a:r>
              <a:rPr lang="ko-KR" altLang="en-US" sz="1500">
                <a:solidFill>
                  <a:schemeClr val="tx2"/>
                </a:solidFill>
                <a:latin typeface="맑은 고딕"/>
                <a:ea typeface="맑은 고딕"/>
              </a:rPr>
              <a:t>레이블을 반환해 주는 체크 함수를 만든다.</a:t>
            </a:r>
          </a:p>
        </p:txBody>
      </p:sp>
      <p:sp>
        <p:nvSpPr>
          <p:cNvPr id="50" name="직사각형 49"/>
          <p:cNvSpPr/>
          <p:nvPr/>
        </p:nvSpPr>
        <p:spPr>
          <a:xfrm>
            <a:off x="2510368" y="3675063"/>
            <a:ext cx="3817406" cy="267017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51" name="꺾인 연결선 50"/>
          <p:cNvCxnSpPr>
            <a:stCxn id="50" idx="3"/>
            <a:endCxn id="54" idx="1"/>
          </p:cNvCxnSpPr>
          <p:nvPr/>
        </p:nvCxnSpPr>
        <p:spPr>
          <a:xfrm flipV="1">
            <a:off x="6327774" y="4451985"/>
            <a:ext cx="1070564" cy="558165"/>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4" name="TextBox 21"/>
          <p:cNvSpPr txBox="1"/>
          <p:nvPr/>
        </p:nvSpPr>
        <p:spPr>
          <a:xfrm>
            <a:off x="7398338" y="4181475"/>
            <a:ext cx="3637440" cy="541020"/>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들어온 이미지정보를 구분해서 문자열로 반환</a:t>
            </a:r>
          </a:p>
        </p:txBody>
      </p:sp>
      <p:sp>
        <p:nvSpPr>
          <p:cNvPr id="55" name="직사각형 54"/>
          <p:cNvSpPr/>
          <p:nvPr/>
        </p:nvSpPr>
        <p:spPr>
          <a:xfrm>
            <a:off x="2491318" y="6389688"/>
            <a:ext cx="3817406" cy="212724"/>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56" name="꺾인 연결선 55"/>
          <p:cNvCxnSpPr>
            <a:stCxn id="55" idx="3"/>
          </p:cNvCxnSpPr>
          <p:nvPr/>
        </p:nvCxnSpPr>
        <p:spPr>
          <a:xfrm flipV="1">
            <a:off x="6308724" y="5781674"/>
            <a:ext cx="911226" cy="714375"/>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pic>
        <p:nvPicPr>
          <p:cNvPr id="59" name="그림 58"/>
          <p:cNvPicPr>
            <a:picLocks noChangeAspect="1"/>
          </p:cNvPicPr>
          <p:nvPr/>
        </p:nvPicPr>
        <p:blipFill rotWithShape="1">
          <a:blip r:embed="rId4"/>
          <a:srcRect r="16840" b="24130"/>
          <a:stretch>
            <a:fillRect/>
          </a:stretch>
        </p:blipFill>
        <p:spPr>
          <a:xfrm>
            <a:off x="7415106" y="5088467"/>
            <a:ext cx="2299619" cy="731821"/>
          </a:xfrm>
          <a:prstGeom prst="rect">
            <a:avLst/>
          </a:prstGeom>
        </p:spPr>
      </p:pic>
      <p:pic>
        <p:nvPicPr>
          <p:cNvPr id="60" name="그림 59"/>
          <p:cNvPicPr>
            <a:picLocks noChangeAspect="1"/>
          </p:cNvPicPr>
          <p:nvPr/>
        </p:nvPicPr>
        <p:blipFill rotWithShape="1">
          <a:blip r:embed="rId5"/>
          <a:stretch>
            <a:fillRect/>
          </a:stretch>
        </p:blipFill>
        <p:spPr>
          <a:xfrm>
            <a:off x="7510463" y="5757863"/>
            <a:ext cx="2638425" cy="78394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210588" cy="1200329"/>
          </a:xfrm>
          <a:prstGeom prst="rect">
            <a:avLst/>
          </a:prstGeom>
          <a:noFill/>
        </p:spPr>
        <p:txBody>
          <a:bodyPr wrap="none">
            <a:spAutoFit/>
          </a:bodyPr>
          <a:lstStyle/>
          <a:p>
            <a:pPr lvl="0">
              <a:defRPr/>
            </a:pPr>
            <a:r>
              <a:rPr lang="en-US" altLang="ko-KR" sz="7200" b="1">
                <a:solidFill>
                  <a:schemeClr val="tx2"/>
                </a:solidFill>
              </a:rPr>
              <a:t>05</a:t>
            </a:r>
            <a:endParaRPr lang="ko-KR" altLang="en-US" sz="7200" b="1">
              <a:solidFill>
                <a:schemeClr val="tx2"/>
              </a:solidFill>
            </a:endParaRPr>
          </a:p>
        </p:txBody>
      </p:sp>
      <p:sp>
        <p:nvSpPr>
          <p:cNvPr id="9" name="TextBox 8"/>
          <p:cNvSpPr txBox="1"/>
          <p:nvPr/>
        </p:nvSpPr>
        <p:spPr>
          <a:xfrm>
            <a:off x="533434" y="3549402"/>
            <a:ext cx="1358064" cy="584775"/>
          </a:xfrm>
          <a:prstGeom prst="rect">
            <a:avLst/>
          </a:prstGeom>
          <a:noFill/>
        </p:spPr>
        <p:txBody>
          <a:bodyPr wrap="none">
            <a:spAutoFit/>
          </a:bodyPr>
          <a:lstStyle/>
          <a:p>
            <a:pPr lvl="0">
              <a:defRPr/>
            </a:pPr>
            <a:r>
              <a:rPr lang="ko-KR" altLang="en-US" sz="3200" spc="-150">
                <a:solidFill>
                  <a:schemeClr val="tx2"/>
                </a:solidFill>
                <a:latin typeface="+mn-ea"/>
              </a:rPr>
              <a:t>자동화</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70173" cy="253916"/>
          </a:xfrm>
          <a:prstGeom prst="rect">
            <a:avLst/>
          </a:prstGeom>
          <a:noFill/>
        </p:spPr>
        <p:txBody>
          <a:bodyPr wrap="none">
            <a:spAutoFit/>
          </a:bodyPr>
          <a:lstStyle/>
          <a:p>
            <a:pPr lvl="0">
              <a:defRPr/>
            </a:pPr>
            <a:r>
              <a:rPr lang="en-US" altLang="ko-KR" sz="1050"/>
              <a:t>Python </a:t>
            </a:r>
            <a:r>
              <a:rPr lang="ko-KR" altLang="en-US" sz="1050"/>
              <a:t>데이터 분석 및 이미지 처리</a:t>
            </a:r>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sp>
        <p:nvSpPr>
          <p:cNvPr id="22" name="TextBox 21"/>
          <p:cNvSpPr txBox="1"/>
          <p:nvPr/>
        </p:nvSpPr>
        <p:spPr>
          <a:xfrm>
            <a:off x="1188881" y="348612"/>
            <a:ext cx="2146742"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수식 정제 </a:t>
            </a:r>
            <a:r>
              <a:rPr lang="en-US" altLang="ko-KR" dirty="0">
                <a:latin typeface="Noto Sans KR" panose="020B0500000000000000" pitchFamily="34" charset="-127"/>
                <a:ea typeface="Noto Sans KR" panose="020B0500000000000000" pitchFamily="34" charset="-127"/>
              </a:rPr>
              <a:t>_ utils.py</a:t>
            </a:r>
            <a:endParaRPr lang="ko-KR" altLang="en-US" dirty="0">
              <a:latin typeface="Noto Sans KR" panose="020B0500000000000000" pitchFamily="34" charset="-127"/>
              <a:ea typeface="Noto Sans KR" panose="020B0500000000000000" pitchFamily="34" charset="-127"/>
            </a:endParaRPr>
          </a:p>
        </p:txBody>
      </p:sp>
      <p:pic>
        <p:nvPicPr>
          <p:cNvPr id="23" name="그림 22"/>
          <p:cNvPicPr>
            <a:picLocks noChangeAspect="1"/>
          </p:cNvPicPr>
          <p:nvPr/>
        </p:nvPicPr>
        <p:blipFill rotWithShape="1">
          <a:blip r:embed="rId2"/>
          <a:stretch>
            <a:fillRect/>
          </a:stretch>
        </p:blipFill>
        <p:spPr>
          <a:xfrm>
            <a:off x="1733550" y="1285875"/>
            <a:ext cx="5048250" cy="4972050"/>
          </a:xfrm>
          <a:prstGeom prst="rect">
            <a:avLst/>
          </a:prstGeom>
        </p:spPr>
      </p:pic>
      <p:pic>
        <p:nvPicPr>
          <p:cNvPr id="24" name="그림 23"/>
          <p:cNvPicPr>
            <a:picLocks noChangeAspect="1"/>
          </p:cNvPicPr>
          <p:nvPr/>
        </p:nvPicPr>
        <p:blipFill rotWithShape="1">
          <a:blip r:embed="rId3"/>
          <a:srcRect r="16970" b="27850"/>
          <a:stretch>
            <a:fillRect/>
          </a:stretch>
        </p:blipFill>
        <p:spPr>
          <a:xfrm>
            <a:off x="7166817" y="1336678"/>
            <a:ext cx="3003974" cy="767728"/>
          </a:xfrm>
          <a:prstGeom prst="rect">
            <a:avLst/>
          </a:prstGeom>
        </p:spPr>
      </p:pic>
      <p:sp>
        <p:nvSpPr>
          <p:cNvPr id="25" name="직사각형 24"/>
          <p:cNvSpPr/>
          <p:nvPr/>
        </p:nvSpPr>
        <p:spPr>
          <a:xfrm>
            <a:off x="2567518" y="1570038"/>
            <a:ext cx="4084106" cy="4470399"/>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26" name="꺾인 연결선 25"/>
          <p:cNvCxnSpPr>
            <a:stCxn id="25" idx="3"/>
            <a:endCxn id="27" idx="1"/>
          </p:cNvCxnSpPr>
          <p:nvPr/>
        </p:nvCxnSpPr>
        <p:spPr>
          <a:xfrm flipV="1">
            <a:off x="6651624" y="3569970"/>
            <a:ext cx="832438" cy="235267"/>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1"/>
          <p:cNvSpPr txBox="1"/>
          <p:nvPr/>
        </p:nvSpPr>
        <p:spPr>
          <a:xfrm>
            <a:off x="7484062" y="3067050"/>
            <a:ext cx="3424844" cy="998220"/>
          </a:xfrm>
          <a:prstGeom prst="rect">
            <a:avLst/>
          </a:prstGeom>
          <a:noFill/>
        </p:spPr>
        <p:txBody>
          <a:bodyPr wrap="square">
            <a:spAutoFit/>
          </a:bodyPr>
          <a:lstStyle/>
          <a:p>
            <a:pPr algn="just">
              <a:defRPr/>
            </a:pPr>
            <a:r>
              <a:rPr lang="en-US" altLang="ko-KR" sz="1500">
                <a:solidFill>
                  <a:schemeClr val="tx2"/>
                </a:solidFill>
                <a:latin typeface="맑은 고딕"/>
                <a:ea typeface="맑은 고딕"/>
              </a:rPr>
              <a:t>수식 기준으로 문자를 나누어주고 나누어진 문자를 확인해서 0이 나오면 지우고 빈 문자열이 되는 것을 방지하기 위해 0하나는 남겨준다.</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8006" y="344708"/>
            <a:ext cx="1184940" cy="369332"/>
          </a:xfrm>
          <a:prstGeom prst="rect">
            <a:avLst/>
          </a:prstGeom>
          <a:noFill/>
        </p:spPr>
        <p:txBody>
          <a:bodyPr wrap="none">
            <a:spAutoFit/>
          </a:bodyPr>
          <a:lstStyle/>
          <a:p>
            <a:pPr lvl="0">
              <a:defRPr/>
            </a:pPr>
            <a:r>
              <a:rPr lang="en-US" altLang="ko-KR" b="1">
                <a:latin typeface="HY헤드라인M"/>
                <a:ea typeface="HY헤드라인M"/>
              </a:rPr>
              <a:t>Contents</a:t>
            </a:r>
            <a:endParaRPr lang="ko-KR" altLang="en-US" b="1">
              <a:latin typeface="HY헤드라인M"/>
              <a:ea typeface="HY헤드라인M"/>
            </a:endParaRPr>
          </a:p>
        </p:txBody>
      </p:sp>
      <p:grpSp>
        <p:nvGrpSpPr>
          <p:cNvPr id="8" name="그룹 7"/>
          <p:cNvGrpSpPr/>
          <p:nvPr/>
        </p:nvGrpSpPr>
        <p:grpSpPr>
          <a:xfrm>
            <a:off x="1207681" y="1230647"/>
            <a:ext cx="5848901" cy="2348618"/>
            <a:chOff x="586180" y="1867699"/>
            <a:chExt cx="5848901" cy="2348618"/>
          </a:xfrm>
        </p:grpSpPr>
        <p:sp>
          <p:nvSpPr>
            <p:cNvPr id="9" name="TextBox 8"/>
            <p:cNvSpPr txBox="1"/>
            <p:nvPr/>
          </p:nvSpPr>
          <p:spPr>
            <a:xfrm>
              <a:off x="586180" y="3575889"/>
              <a:ext cx="3541394" cy="345544"/>
            </a:xfrm>
            <a:prstGeom prst="rect">
              <a:avLst/>
            </a:prstGeom>
            <a:noFill/>
          </p:spPr>
          <p:txBody>
            <a:bodyPr wrap="square">
              <a:spAutoFit/>
            </a:bodyPr>
            <a:lstStyle/>
            <a:p>
              <a:pPr marL="180975" indent="-180975">
                <a:lnSpc>
                  <a:spcPct val="130000"/>
                </a:lnSpc>
                <a:buFont typeface="Wingdings"/>
                <a:buChar char="§"/>
                <a:defRPr/>
              </a:pPr>
              <a:endParaRPr lang="ko-KR" altLang="en-US" sz="1400" spc="-150">
                <a:solidFill>
                  <a:schemeClr val="bg1"/>
                </a:solidFill>
                <a:latin typeface="Noto Sans CJK KR Thin"/>
                <a:ea typeface="Noto Sans CJK KR Thin"/>
                <a:cs typeface="Arial"/>
              </a:endParaRPr>
            </a:p>
          </p:txBody>
        </p:sp>
        <p:grpSp>
          <p:nvGrpSpPr>
            <p:cNvPr id="11" name="그룹 10"/>
            <p:cNvGrpSpPr/>
            <p:nvPr/>
          </p:nvGrpSpPr>
          <p:grpSpPr>
            <a:xfrm>
              <a:off x="2833907" y="1867699"/>
              <a:ext cx="3601174" cy="388665"/>
              <a:chOff x="2833907" y="1917029"/>
              <a:chExt cx="3601174" cy="388665"/>
            </a:xfrm>
          </p:grpSpPr>
          <p:sp>
            <p:nvSpPr>
              <p:cNvPr id="23" name="TextBox 22"/>
              <p:cNvSpPr txBox="1"/>
              <p:nvPr/>
            </p:nvSpPr>
            <p:spPr>
              <a:xfrm>
                <a:off x="2833907" y="1917029"/>
                <a:ext cx="441146" cy="369332"/>
              </a:xfrm>
              <a:prstGeom prst="rect">
                <a:avLst/>
              </a:prstGeom>
              <a:noFill/>
            </p:spPr>
            <p:txBody>
              <a:bodyPr wrap="none">
                <a:spAutoFit/>
              </a:bodyPr>
              <a:lstStyle/>
              <a:p>
                <a:pPr lvl="0">
                  <a:defRPr/>
                </a:pPr>
                <a:r>
                  <a:rPr lang="en-US" altLang="ko-KR"/>
                  <a:t>01</a:t>
                </a:r>
                <a:endParaRPr lang="ko-KR" altLang="en-US"/>
              </a:p>
            </p:txBody>
          </p:sp>
          <p:sp>
            <p:nvSpPr>
              <p:cNvPr id="24" name="TextBox 23"/>
              <p:cNvSpPr txBox="1"/>
              <p:nvPr/>
            </p:nvSpPr>
            <p:spPr>
              <a:xfrm>
                <a:off x="3379272" y="1936362"/>
                <a:ext cx="3055809" cy="369332"/>
              </a:xfrm>
              <a:prstGeom prst="rect">
                <a:avLst/>
              </a:prstGeom>
              <a:noFill/>
            </p:spPr>
            <p:txBody>
              <a:bodyPr wrap="square">
                <a:spAutoFit/>
              </a:bodyPr>
              <a:lstStyle/>
              <a:p>
                <a:pPr lvl="0">
                  <a:defRPr/>
                </a:pPr>
                <a:r>
                  <a:rPr lang="ko-KR" altLang="en-US" spc="-150" dirty="0" smtClean="0">
                    <a:latin typeface="HY헤드라인M"/>
                    <a:ea typeface="HY헤드라인M"/>
                  </a:rPr>
                  <a:t>프로젝트 개요</a:t>
                </a:r>
                <a:endParaRPr lang="ko-KR" altLang="en-US" spc="-150" dirty="0">
                  <a:latin typeface="HY헤드라인M"/>
                  <a:ea typeface="HY헤드라인M"/>
                </a:endParaRPr>
              </a:p>
            </p:txBody>
          </p:sp>
        </p:grpSp>
        <p:grpSp>
          <p:nvGrpSpPr>
            <p:cNvPr id="12" name="그룹 11"/>
            <p:cNvGrpSpPr/>
            <p:nvPr/>
          </p:nvGrpSpPr>
          <p:grpSpPr>
            <a:xfrm>
              <a:off x="2839754" y="2527461"/>
              <a:ext cx="3336709" cy="369332"/>
              <a:chOff x="2839754" y="2527461"/>
              <a:chExt cx="3336709" cy="369332"/>
            </a:xfrm>
          </p:grpSpPr>
          <p:sp>
            <p:nvSpPr>
              <p:cNvPr id="21" name="TextBox 20"/>
              <p:cNvSpPr txBox="1"/>
              <p:nvPr/>
            </p:nvSpPr>
            <p:spPr>
              <a:xfrm>
                <a:off x="2839754" y="2527461"/>
                <a:ext cx="441146" cy="369332"/>
              </a:xfrm>
              <a:prstGeom prst="rect">
                <a:avLst/>
              </a:prstGeom>
              <a:noFill/>
            </p:spPr>
            <p:txBody>
              <a:bodyPr wrap="none">
                <a:spAutoFit/>
              </a:bodyPr>
              <a:lstStyle/>
              <a:p>
                <a:pPr lvl="0">
                  <a:defRPr/>
                </a:pPr>
                <a:r>
                  <a:rPr lang="en-US" altLang="ko-KR"/>
                  <a:t>02</a:t>
                </a:r>
                <a:endParaRPr lang="ko-KR" altLang="en-US"/>
              </a:p>
            </p:txBody>
          </p:sp>
          <p:sp>
            <p:nvSpPr>
              <p:cNvPr id="22" name="TextBox 21"/>
              <p:cNvSpPr txBox="1"/>
              <p:nvPr/>
            </p:nvSpPr>
            <p:spPr>
              <a:xfrm>
                <a:off x="3385096" y="2527461"/>
                <a:ext cx="2791367" cy="369332"/>
              </a:xfrm>
              <a:prstGeom prst="rect">
                <a:avLst/>
              </a:prstGeom>
              <a:noFill/>
            </p:spPr>
            <p:txBody>
              <a:bodyPr wrap="square">
                <a:spAutoFit/>
              </a:bodyPr>
              <a:lstStyle/>
              <a:p>
                <a:pPr lvl="0">
                  <a:defRPr/>
                </a:pPr>
                <a:r>
                  <a:rPr lang="ko-KR" altLang="en-US" spc="-150" dirty="0">
                    <a:latin typeface="HY헤드라인M"/>
                    <a:ea typeface="HY헤드라인M"/>
                  </a:rPr>
                  <a:t>문제 분석 및 해결방법 모색</a:t>
                </a:r>
              </a:p>
            </p:txBody>
          </p:sp>
        </p:grpSp>
        <p:grpSp>
          <p:nvGrpSpPr>
            <p:cNvPr id="13" name="그룹 12"/>
            <p:cNvGrpSpPr/>
            <p:nvPr/>
          </p:nvGrpSpPr>
          <p:grpSpPr>
            <a:xfrm>
              <a:off x="2833907" y="3187223"/>
              <a:ext cx="2996579" cy="369332"/>
              <a:chOff x="3275803" y="3188488"/>
              <a:chExt cx="2996579" cy="369332"/>
            </a:xfrm>
          </p:grpSpPr>
          <p:sp>
            <p:nvSpPr>
              <p:cNvPr id="19" name="TextBox 18"/>
              <p:cNvSpPr txBox="1"/>
              <p:nvPr/>
            </p:nvSpPr>
            <p:spPr>
              <a:xfrm>
                <a:off x="3275803" y="3188488"/>
                <a:ext cx="441146" cy="369332"/>
              </a:xfrm>
              <a:prstGeom prst="rect">
                <a:avLst/>
              </a:prstGeom>
              <a:noFill/>
            </p:spPr>
            <p:txBody>
              <a:bodyPr wrap="none">
                <a:spAutoFit/>
              </a:bodyPr>
              <a:lstStyle/>
              <a:p>
                <a:pPr lvl="0">
                  <a:defRPr/>
                </a:pPr>
                <a:r>
                  <a:rPr lang="en-US" altLang="ko-KR"/>
                  <a:t>03</a:t>
                </a:r>
                <a:endParaRPr lang="ko-KR" altLang="en-US"/>
              </a:p>
            </p:txBody>
          </p:sp>
          <p:sp>
            <p:nvSpPr>
              <p:cNvPr id="20" name="TextBox 19"/>
              <p:cNvSpPr txBox="1"/>
              <p:nvPr/>
            </p:nvSpPr>
            <p:spPr>
              <a:xfrm>
                <a:off x="3821144" y="3188488"/>
                <a:ext cx="2451238" cy="369332"/>
              </a:xfrm>
              <a:prstGeom prst="rect">
                <a:avLst/>
              </a:prstGeom>
              <a:noFill/>
            </p:spPr>
            <p:txBody>
              <a:bodyPr wrap="square">
                <a:spAutoFit/>
              </a:bodyPr>
              <a:lstStyle/>
              <a:p>
                <a:pPr lvl="0">
                  <a:defRPr/>
                </a:pPr>
                <a:r>
                  <a:rPr lang="ko-KR" altLang="en-US" spc="-150" dirty="0">
                    <a:latin typeface="HY헤드라인M"/>
                    <a:ea typeface="HY헤드라인M"/>
                  </a:rPr>
                  <a:t>데이터 수집  및  분석</a:t>
                </a:r>
              </a:p>
            </p:txBody>
          </p:sp>
        </p:grpSp>
        <p:grpSp>
          <p:nvGrpSpPr>
            <p:cNvPr id="14" name="그룹 13"/>
            <p:cNvGrpSpPr/>
            <p:nvPr/>
          </p:nvGrpSpPr>
          <p:grpSpPr>
            <a:xfrm>
              <a:off x="2833907" y="3846985"/>
              <a:ext cx="2430002" cy="369332"/>
              <a:chOff x="3002831" y="3877080"/>
              <a:chExt cx="2430002" cy="369332"/>
            </a:xfrm>
          </p:grpSpPr>
          <p:sp>
            <p:nvSpPr>
              <p:cNvPr id="17" name="TextBox 16"/>
              <p:cNvSpPr txBox="1"/>
              <p:nvPr/>
            </p:nvSpPr>
            <p:spPr>
              <a:xfrm>
                <a:off x="3002831" y="3877080"/>
                <a:ext cx="441146" cy="369332"/>
              </a:xfrm>
              <a:prstGeom prst="rect">
                <a:avLst/>
              </a:prstGeom>
              <a:noFill/>
            </p:spPr>
            <p:txBody>
              <a:bodyPr wrap="none">
                <a:spAutoFit/>
              </a:bodyPr>
              <a:lstStyle/>
              <a:p>
                <a:pPr lvl="0">
                  <a:defRPr/>
                </a:pPr>
                <a:r>
                  <a:rPr lang="en-US" altLang="ko-KR"/>
                  <a:t>04</a:t>
                </a:r>
                <a:endParaRPr lang="ko-KR" altLang="en-US"/>
              </a:p>
            </p:txBody>
          </p:sp>
          <p:sp>
            <p:nvSpPr>
              <p:cNvPr id="18" name="TextBox 17"/>
              <p:cNvSpPr txBox="1"/>
              <p:nvPr/>
            </p:nvSpPr>
            <p:spPr>
              <a:xfrm>
                <a:off x="3548172" y="3877080"/>
                <a:ext cx="1884661" cy="369332"/>
              </a:xfrm>
              <a:prstGeom prst="rect">
                <a:avLst/>
              </a:prstGeom>
              <a:noFill/>
            </p:spPr>
            <p:txBody>
              <a:bodyPr wrap="square">
                <a:spAutoFit/>
              </a:bodyPr>
              <a:lstStyle/>
              <a:p>
                <a:pPr lvl="0">
                  <a:defRPr/>
                </a:pPr>
                <a:r>
                  <a:rPr lang="ko-KR" altLang="en-US" spc="-150" dirty="0">
                    <a:latin typeface="HY헤드라인M"/>
                    <a:ea typeface="HY헤드라인M"/>
                  </a:rPr>
                  <a:t>데이터 정제</a:t>
                </a:r>
              </a:p>
            </p:txBody>
          </p:sp>
        </p:grpSp>
      </p:grpSp>
      <p:sp>
        <p:nvSpPr>
          <p:cNvPr id="25" name="직각 삼각형 24"/>
          <p:cNvSpPr/>
          <p:nvPr/>
        </p:nvSpPr>
        <p:spPr>
          <a:xfrm flipH="1">
            <a:off x="8048846" y="0"/>
            <a:ext cx="4143153"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각 삼각형 25"/>
          <p:cNvSpPr/>
          <p:nvPr/>
        </p:nvSpPr>
        <p:spPr>
          <a:xfrm flipH="1" flipV="1">
            <a:off x="8052334" y="0"/>
            <a:ext cx="4143153" cy="6821488"/>
          </a:xfrm>
          <a:prstGeom prst="rtTriangle">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27" name="직선 연결선 26"/>
          <p:cNvCxnSpPr/>
          <p:nvPr/>
        </p:nvCxnSpPr>
        <p:spPr>
          <a:xfrm>
            <a:off x="338006" y="724659"/>
            <a:ext cx="1374094"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55355" y="3869695"/>
            <a:ext cx="441146" cy="369332"/>
          </a:xfrm>
          <a:prstGeom prst="rect">
            <a:avLst/>
          </a:prstGeom>
          <a:noFill/>
        </p:spPr>
        <p:txBody>
          <a:bodyPr wrap="none">
            <a:spAutoFit/>
          </a:bodyPr>
          <a:lstStyle/>
          <a:p>
            <a:pPr lvl="0">
              <a:defRPr/>
            </a:pPr>
            <a:r>
              <a:rPr lang="en-US" altLang="ko-KR"/>
              <a:t>05</a:t>
            </a:r>
            <a:endParaRPr lang="ko-KR" altLang="en-US"/>
          </a:p>
        </p:txBody>
      </p:sp>
      <p:sp>
        <p:nvSpPr>
          <p:cNvPr id="29" name="TextBox 28"/>
          <p:cNvSpPr txBox="1"/>
          <p:nvPr/>
        </p:nvSpPr>
        <p:spPr>
          <a:xfrm>
            <a:off x="4000697" y="3869695"/>
            <a:ext cx="1492716" cy="369332"/>
          </a:xfrm>
          <a:prstGeom prst="rect">
            <a:avLst/>
          </a:prstGeom>
          <a:noFill/>
        </p:spPr>
        <p:txBody>
          <a:bodyPr wrap="none">
            <a:spAutoFit/>
          </a:bodyPr>
          <a:lstStyle/>
          <a:p>
            <a:pPr lvl="0">
              <a:defRPr/>
            </a:pPr>
            <a:r>
              <a:rPr lang="en-US" altLang="ko-KR" spc="-150" dirty="0">
                <a:latin typeface="HY헤드라인M"/>
                <a:ea typeface="HY헤드라인M"/>
              </a:rPr>
              <a:t>KNN </a:t>
            </a:r>
            <a:r>
              <a:rPr lang="ko-KR" altLang="en-US" spc="-150" dirty="0">
                <a:latin typeface="HY헤드라인M"/>
                <a:ea typeface="HY헤드라인M"/>
              </a:rPr>
              <a:t>모델 학습</a:t>
            </a:r>
          </a:p>
        </p:txBody>
      </p:sp>
      <p:sp>
        <p:nvSpPr>
          <p:cNvPr id="4" name="직각 삼각형 3"/>
          <p:cNvSpPr/>
          <p:nvPr/>
        </p:nvSpPr>
        <p:spPr>
          <a:xfrm>
            <a:off x="-11696" y="4656666"/>
            <a:ext cx="2201334" cy="2201334"/>
          </a:xfrm>
          <a:prstGeom prst="rtTriangle">
            <a:avLst/>
          </a:prstGeom>
          <a:solidFill>
            <a:srgbClr val="92D05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TextBox 29"/>
          <p:cNvSpPr txBox="1"/>
          <p:nvPr/>
        </p:nvSpPr>
        <p:spPr>
          <a:xfrm>
            <a:off x="3455355" y="4529457"/>
            <a:ext cx="441146" cy="369332"/>
          </a:xfrm>
          <a:prstGeom prst="rect">
            <a:avLst/>
          </a:prstGeom>
          <a:noFill/>
        </p:spPr>
        <p:txBody>
          <a:bodyPr wrap="none">
            <a:spAutoFit/>
          </a:bodyPr>
          <a:lstStyle/>
          <a:p>
            <a:pPr lvl="0">
              <a:defRPr/>
            </a:pPr>
            <a:r>
              <a:rPr lang="en-US" altLang="ko-KR" dirty="0" smtClean="0"/>
              <a:t>06</a:t>
            </a:r>
            <a:endParaRPr lang="ko-KR" altLang="en-US" dirty="0"/>
          </a:p>
        </p:txBody>
      </p:sp>
      <p:sp>
        <p:nvSpPr>
          <p:cNvPr id="31" name="TextBox 30"/>
          <p:cNvSpPr txBox="1"/>
          <p:nvPr/>
        </p:nvSpPr>
        <p:spPr>
          <a:xfrm>
            <a:off x="4000697" y="4529457"/>
            <a:ext cx="1781257" cy="369332"/>
          </a:xfrm>
          <a:prstGeom prst="rect">
            <a:avLst/>
          </a:prstGeom>
          <a:noFill/>
        </p:spPr>
        <p:txBody>
          <a:bodyPr wrap="none">
            <a:spAutoFit/>
          </a:bodyPr>
          <a:lstStyle/>
          <a:p>
            <a:pPr lvl="0">
              <a:defRPr/>
            </a:pPr>
            <a:r>
              <a:rPr lang="ko-KR" altLang="en-US" spc="-150" dirty="0">
                <a:latin typeface="HY헤드라인M"/>
                <a:ea typeface="HY헤드라인M"/>
              </a:rPr>
              <a:t>학습 데이터 적용</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sp>
        <p:nvSpPr>
          <p:cNvPr id="22" name="TextBox 21"/>
          <p:cNvSpPr txBox="1"/>
          <p:nvPr/>
        </p:nvSpPr>
        <p:spPr>
          <a:xfrm>
            <a:off x="1188881" y="415113"/>
            <a:ext cx="1483804"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실행 </a:t>
            </a:r>
            <a:r>
              <a:rPr lang="en-US" altLang="ko-KR" dirty="0">
                <a:latin typeface="Noto Sans KR" panose="020B0500000000000000" pitchFamily="34" charset="-127"/>
                <a:ea typeface="Noto Sans KR" panose="020B0500000000000000" pitchFamily="34" charset="-127"/>
              </a:rPr>
              <a:t>_run.py</a:t>
            </a:r>
            <a:endParaRPr lang="ko-KR" altLang="en-US" dirty="0">
              <a:latin typeface="Noto Sans KR" panose="020B0500000000000000" pitchFamily="34" charset="-127"/>
              <a:ea typeface="Noto Sans KR" panose="020B0500000000000000" pitchFamily="34" charset="-127"/>
            </a:endParaRPr>
          </a:p>
        </p:txBody>
      </p:sp>
      <p:pic>
        <p:nvPicPr>
          <p:cNvPr id="23" name="그림 22"/>
          <p:cNvPicPr>
            <a:picLocks noChangeAspect="1"/>
          </p:cNvPicPr>
          <p:nvPr/>
        </p:nvPicPr>
        <p:blipFill rotWithShape="1">
          <a:blip r:embed="rId2"/>
          <a:stretch>
            <a:fillRect/>
          </a:stretch>
        </p:blipFill>
        <p:spPr>
          <a:xfrm>
            <a:off x="2886074" y="1081087"/>
            <a:ext cx="4078512" cy="5446514"/>
          </a:xfrm>
          <a:prstGeom prst="rect">
            <a:avLst/>
          </a:prstGeom>
        </p:spPr>
      </p:pic>
      <p:sp>
        <p:nvSpPr>
          <p:cNvPr id="24" name="직사각형 23"/>
          <p:cNvSpPr/>
          <p:nvPr/>
        </p:nvSpPr>
        <p:spPr>
          <a:xfrm>
            <a:off x="3500968" y="1798638"/>
            <a:ext cx="3303055" cy="2622549"/>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25" name="꺾인 연결선 24"/>
          <p:cNvCxnSpPr>
            <a:stCxn id="24" idx="3"/>
            <a:endCxn id="26" idx="1"/>
          </p:cNvCxnSpPr>
          <p:nvPr/>
        </p:nvCxnSpPr>
        <p:spPr>
          <a:xfrm flipV="1">
            <a:off x="6804024" y="2575560"/>
            <a:ext cx="899116" cy="534352"/>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1"/>
          <p:cNvSpPr txBox="1"/>
          <p:nvPr/>
        </p:nvSpPr>
        <p:spPr>
          <a:xfrm>
            <a:off x="7703140" y="2305050"/>
            <a:ext cx="3147337" cy="541020"/>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포스트 방식으로 접속하고 서버로부터 받은 이미지 URL을 출력</a:t>
            </a:r>
          </a:p>
        </p:txBody>
      </p:sp>
      <p:sp>
        <p:nvSpPr>
          <p:cNvPr id="27" name="직사각형 26"/>
          <p:cNvSpPr/>
          <p:nvPr/>
        </p:nvSpPr>
        <p:spPr>
          <a:xfrm>
            <a:off x="3491442" y="4513263"/>
            <a:ext cx="3303055" cy="869949"/>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28" name="꺾인 연결선 27"/>
          <p:cNvCxnSpPr>
            <a:stCxn id="27" idx="3"/>
          </p:cNvCxnSpPr>
          <p:nvPr/>
        </p:nvCxnSpPr>
        <p:spPr>
          <a:xfrm flipV="1">
            <a:off x="6794498" y="4286250"/>
            <a:ext cx="949327" cy="661988"/>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1"/>
          <p:cNvSpPr txBox="1"/>
          <p:nvPr/>
        </p:nvSpPr>
        <p:spPr>
          <a:xfrm>
            <a:off x="7769814" y="3981450"/>
            <a:ext cx="3147338" cy="541020"/>
          </a:xfrm>
          <a:prstGeom prst="rect">
            <a:avLst/>
          </a:prstGeom>
          <a:noFill/>
        </p:spPr>
        <p:txBody>
          <a:bodyPr wrap="square">
            <a:spAutoFit/>
          </a:bodyPr>
          <a:lstStyle/>
          <a:p>
            <a:pPr algn="just">
              <a:defRPr/>
            </a:pPr>
            <a:r>
              <a:rPr lang="en-US" altLang="ko-KR" sz="1500">
                <a:solidFill>
                  <a:schemeClr val="tx2"/>
                </a:solidFill>
                <a:latin typeface="맑은 고딕"/>
                <a:ea typeface="맑은 고딕"/>
              </a:rPr>
              <a:t>서버로부터 다운로드한 이미지 파일을 target_images 파일에 넣는다.</a:t>
            </a:r>
          </a:p>
        </p:txBody>
      </p:sp>
      <p:sp>
        <p:nvSpPr>
          <p:cNvPr id="31" name="직사각형 30"/>
          <p:cNvSpPr/>
          <p:nvPr/>
        </p:nvSpPr>
        <p:spPr>
          <a:xfrm>
            <a:off x="3510492" y="5484813"/>
            <a:ext cx="3303055" cy="869949"/>
          </a:xfrm>
          <a:prstGeom prst="rect">
            <a:avLst/>
          </a:prstGeom>
          <a:noFill/>
          <a:ln w="38100" cap="flat" cmpd="sng" algn="ctr">
            <a:solidFill>
              <a:schemeClr val="accent2"/>
            </a:solidFill>
            <a:prstDash val="solid"/>
            <a:miter/>
            <a:headEnd w="med" len="med"/>
            <a:tailEnd w="med" len="me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cxnSp>
        <p:nvCxnSpPr>
          <p:cNvPr id="32" name="꺾인 연결선 31"/>
          <p:cNvCxnSpPr>
            <a:stCxn id="31" idx="3"/>
            <a:endCxn id="33" idx="1"/>
          </p:cNvCxnSpPr>
          <p:nvPr/>
        </p:nvCxnSpPr>
        <p:spPr>
          <a:xfrm flipV="1">
            <a:off x="6813548" y="5404485"/>
            <a:ext cx="975316" cy="515303"/>
          </a:xfrm>
          <a:prstGeom prst="bentConnector3">
            <a:avLst>
              <a:gd name="adj1" fmla="val 50000"/>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21"/>
          <p:cNvSpPr txBox="1"/>
          <p:nvPr/>
        </p:nvSpPr>
        <p:spPr>
          <a:xfrm>
            <a:off x="7788864" y="5019675"/>
            <a:ext cx="3147338" cy="1455420"/>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다운로드한 이미지를 정제해서 문자열로 만들고 수식을 계산해서 값을 answer에 담아서 서버로 전송</a:t>
            </a:r>
          </a:p>
          <a:p>
            <a:pPr algn="just">
              <a:defRPr/>
            </a:pPr>
            <a:endParaRPr lang="ko-KR" altLang="en-US" sz="1500">
              <a:solidFill>
                <a:schemeClr val="tx2"/>
              </a:solidFill>
              <a:latin typeface="맑은 고딕"/>
              <a:ea typeface="맑은 고딕"/>
            </a:endParaRPr>
          </a:p>
          <a:p>
            <a:pPr algn="just">
              <a:defRPr/>
            </a:pPr>
            <a:r>
              <a:rPr lang="ko-KR" altLang="en-US" sz="1500">
                <a:solidFill>
                  <a:schemeClr val="tx2"/>
                </a:solidFill>
                <a:latin typeface="맑은 고딕"/>
                <a:ea typeface="맑은 고딕"/>
              </a:rPr>
              <a:t>이 과정을 반복하면서 다음 스테이지로 넘어간다</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373747" y="1431629"/>
            <a:ext cx="3769259" cy="2170545"/>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1</a:t>
            </a:r>
            <a:endParaRPr lang="ko-KR" altLang="en-US" sz="3200" b="1" dirty="0">
              <a:solidFill>
                <a:schemeClr val="bg1"/>
              </a:solidFill>
            </a:endParaRPr>
          </a:p>
        </p:txBody>
      </p:sp>
      <p:sp>
        <p:nvSpPr>
          <p:cNvPr id="18" name="TextBox 17"/>
          <p:cNvSpPr txBox="1"/>
          <p:nvPr/>
        </p:nvSpPr>
        <p:spPr>
          <a:xfrm>
            <a:off x="1188881" y="351819"/>
            <a:ext cx="1505540" cy="369332"/>
          </a:xfrm>
          <a:prstGeom prst="rect">
            <a:avLst/>
          </a:prstGeom>
          <a:noFill/>
        </p:spPr>
        <p:txBody>
          <a:bodyPr wrap="none">
            <a:spAutoFit/>
          </a:bodyPr>
          <a:lstStyle/>
          <a:p>
            <a:pPr lvl="0">
              <a:defRPr/>
            </a:pPr>
            <a:r>
              <a:rPr lang="ko-KR" altLang="en-US" dirty="0" smtClean="0">
                <a:latin typeface="Noto Sans KR" panose="020B0500000000000000" pitchFamily="34" charset="-127"/>
                <a:ea typeface="Noto Sans KR" panose="020B0500000000000000" pitchFamily="34" charset="-127"/>
              </a:rPr>
              <a:t>프로젝트 개요</a:t>
            </a:r>
            <a:endParaRPr lang="ko-KR" altLang="en-US" dirty="0">
              <a:latin typeface="Noto Sans KR" panose="020B0500000000000000" pitchFamily="34" charset="-127"/>
              <a:ea typeface="Noto Sans KR" panose="020B0500000000000000" pitchFamily="34" charset="-127"/>
            </a:endParaRPr>
          </a:p>
        </p:txBody>
      </p:sp>
      <p:sp>
        <p:nvSpPr>
          <p:cNvPr id="34" name="TextBox 24"/>
          <p:cNvSpPr txBox="1"/>
          <p:nvPr/>
        </p:nvSpPr>
        <p:spPr>
          <a:xfrm>
            <a:off x="2484581" y="1571305"/>
            <a:ext cx="1838038" cy="461665"/>
          </a:xfrm>
          <a:prstGeom prst="rect">
            <a:avLst/>
          </a:prstGeom>
          <a:noFill/>
        </p:spPr>
        <p:txBody>
          <a:bodyPr wrap="square">
            <a:spAutoFit/>
          </a:bodyPr>
          <a:lstStyle/>
          <a:p>
            <a:pPr algn="just">
              <a:defRPr/>
            </a:pPr>
            <a:r>
              <a:rPr lang="en-US" altLang="ko-KR" sz="2400" dirty="0" smtClean="0">
                <a:solidFill>
                  <a:schemeClr val="bg1"/>
                </a:solidFill>
                <a:latin typeface="Noto Sans KR" panose="020B0500000000000000" pitchFamily="34" charset="-127"/>
                <a:ea typeface="Noto Sans KR" panose="020B0500000000000000" pitchFamily="34" charset="-127"/>
              </a:rPr>
              <a:t>01 </a:t>
            </a:r>
            <a:r>
              <a:rPr lang="ko-KR" altLang="en-US" sz="2400" dirty="0" err="1" smtClean="0">
                <a:solidFill>
                  <a:schemeClr val="bg1"/>
                </a:solidFill>
                <a:latin typeface="Noto Sans KR" panose="020B0500000000000000" pitchFamily="34" charset="-127"/>
                <a:ea typeface="Noto Sans KR" panose="020B0500000000000000" pitchFamily="34" charset="-127"/>
              </a:rPr>
              <a:t>주제선택</a:t>
            </a:r>
            <a:endParaRPr lang="ko-KR" altLang="en-US" sz="2400" dirty="0">
              <a:solidFill>
                <a:schemeClr val="bg1"/>
              </a:solidFill>
              <a:latin typeface="Noto Sans KR" panose="020B0500000000000000" pitchFamily="34" charset="-127"/>
              <a:ea typeface="Noto Sans KR" panose="020B0500000000000000" pitchFamily="34" charset="-127"/>
            </a:endParaRPr>
          </a:p>
        </p:txBody>
      </p:sp>
      <p:sp>
        <p:nvSpPr>
          <p:cNvPr id="37" name="TextBox 24"/>
          <p:cNvSpPr txBox="1"/>
          <p:nvPr/>
        </p:nvSpPr>
        <p:spPr>
          <a:xfrm>
            <a:off x="3046101" y="2263379"/>
            <a:ext cx="2424547" cy="738664"/>
          </a:xfrm>
          <a:prstGeom prst="rect">
            <a:avLst/>
          </a:prstGeom>
          <a:noFill/>
        </p:spPr>
        <p:txBody>
          <a:bodyPr wrap="square">
            <a:spAutoFit/>
          </a:bodyPr>
          <a:lstStyle/>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Captcha </a:t>
            </a:r>
            <a:r>
              <a:rPr lang="ko-KR" altLang="en-US" sz="1400" dirty="0" smtClean="0">
                <a:solidFill>
                  <a:schemeClr val="bg1"/>
                </a:solidFill>
                <a:latin typeface="Noto Sans KR" panose="020B0500000000000000" pitchFamily="34" charset="-127"/>
                <a:ea typeface="Noto Sans KR" panose="020B0500000000000000" pitchFamily="34" charset="-127"/>
              </a:rPr>
              <a:t>이미지를  정제하고 학습을 시켜 자동 으로 문제풀이를 진행하려면</a:t>
            </a:r>
            <a:r>
              <a:rPr lang="en-US" altLang="ko-KR" sz="1400" dirty="0" smtClean="0">
                <a:solidFill>
                  <a:schemeClr val="bg1"/>
                </a:solidFill>
                <a:latin typeface="Noto Sans KR" panose="020B0500000000000000" pitchFamily="34" charset="-127"/>
                <a:ea typeface="Noto Sans KR" panose="020B0500000000000000" pitchFamily="34" charset="-127"/>
              </a:rPr>
              <a:t>?</a:t>
            </a:r>
            <a:endParaRPr lang="ko-KR" altLang="en-US" sz="1400" dirty="0">
              <a:solidFill>
                <a:schemeClr val="bg1"/>
              </a:solidFill>
              <a:latin typeface="Noto Sans KR" panose="020B0500000000000000" pitchFamily="34" charset="-127"/>
              <a:ea typeface="Noto Sans KR" panose="020B0500000000000000" pitchFamily="34" charset="-127"/>
            </a:endParaRPr>
          </a:p>
        </p:txBody>
      </p:sp>
      <p:sp>
        <p:nvSpPr>
          <p:cNvPr id="38" name="직사각형 37"/>
          <p:cNvSpPr/>
          <p:nvPr/>
        </p:nvSpPr>
        <p:spPr>
          <a:xfrm>
            <a:off x="6516256" y="1431629"/>
            <a:ext cx="3769259" cy="2170545"/>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TextBox 24"/>
          <p:cNvSpPr txBox="1"/>
          <p:nvPr/>
        </p:nvSpPr>
        <p:spPr>
          <a:xfrm>
            <a:off x="6627090" y="1571305"/>
            <a:ext cx="1838038" cy="461665"/>
          </a:xfrm>
          <a:prstGeom prst="rect">
            <a:avLst/>
          </a:prstGeom>
          <a:noFill/>
        </p:spPr>
        <p:txBody>
          <a:bodyPr wrap="square">
            <a:spAutoFit/>
          </a:bodyPr>
          <a:lstStyle/>
          <a:p>
            <a:pPr algn="just">
              <a:defRPr/>
            </a:pPr>
            <a:r>
              <a:rPr lang="en-US" altLang="ko-KR" sz="2400" dirty="0" smtClean="0">
                <a:solidFill>
                  <a:schemeClr val="bg1"/>
                </a:solidFill>
                <a:latin typeface="Noto Sans KR" panose="020B0500000000000000" pitchFamily="34" charset="-127"/>
                <a:ea typeface="Noto Sans KR" panose="020B0500000000000000" pitchFamily="34" charset="-127"/>
              </a:rPr>
              <a:t>02 </a:t>
            </a:r>
            <a:r>
              <a:rPr lang="ko-KR" altLang="en-US" sz="2400" dirty="0" smtClean="0">
                <a:solidFill>
                  <a:schemeClr val="bg1"/>
                </a:solidFill>
                <a:latin typeface="Noto Sans KR" panose="020B0500000000000000" pitchFamily="34" charset="-127"/>
                <a:ea typeface="Noto Sans KR" panose="020B0500000000000000" pitchFamily="34" charset="-127"/>
              </a:rPr>
              <a:t>개요</a:t>
            </a:r>
            <a:endParaRPr lang="ko-KR" altLang="en-US" sz="2400" dirty="0">
              <a:solidFill>
                <a:schemeClr val="bg1"/>
              </a:solidFill>
              <a:latin typeface="Noto Sans KR" panose="020B0500000000000000" pitchFamily="34" charset="-127"/>
              <a:ea typeface="Noto Sans KR" panose="020B0500000000000000" pitchFamily="34" charset="-127"/>
            </a:endParaRPr>
          </a:p>
        </p:txBody>
      </p:sp>
      <p:sp>
        <p:nvSpPr>
          <p:cNvPr id="40" name="TextBox 24"/>
          <p:cNvSpPr txBox="1"/>
          <p:nvPr/>
        </p:nvSpPr>
        <p:spPr>
          <a:xfrm>
            <a:off x="7064634" y="2155657"/>
            <a:ext cx="2805136" cy="954107"/>
          </a:xfrm>
          <a:prstGeom prst="rect">
            <a:avLst/>
          </a:prstGeom>
          <a:noFill/>
        </p:spPr>
        <p:txBody>
          <a:bodyPr wrap="square">
            <a:spAutoFit/>
          </a:bodyPr>
          <a:lstStyle/>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ko-KR" altLang="en-US" sz="1400" dirty="0" smtClean="0">
                <a:solidFill>
                  <a:schemeClr val="bg1"/>
                </a:solidFill>
                <a:latin typeface="Noto Sans KR" panose="020B0500000000000000" pitchFamily="34" charset="-127"/>
                <a:ea typeface="Noto Sans KR" panose="020B0500000000000000" pitchFamily="34" charset="-127"/>
              </a:rPr>
              <a:t>이미지를 </a:t>
            </a:r>
            <a:r>
              <a:rPr lang="ko-KR" altLang="en-US" sz="1400" dirty="0">
                <a:solidFill>
                  <a:schemeClr val="bg1"/>
                </a:solidFill>
                <a:latin typeface="Noto Sans KR" panose="020B0500000000000000" pitchFamily="34" charset="-127"/>
                <a:ea typeface="Noto Sans KR" panose="020B0500000000000000" pitchFamily="34" charset="-127"/>
              </a:rPr>
              <a:t>수집하고 정제한 이미지를 </a:t>
            </a:r>
            <a:r>
              <a:rPr lang="ko-KR" altLang="en-US" sz="1400" dirty="0" smtClean="0">
                <a:solidFill>
                  <a:schemeClr val="bg1"/>
                </a:solidFill>
                <a:latin typeface="Noto Sans KR" panose="020B0500000000000000" pitchFamily="34" charset="-127"/>
                <a:ea typeface="Noto Sans KR" panose="020B0500000000000000" pitchFamily="34" charset="-127"/>
              </a:rPr>
              <a:t>활용하여 </a:t>
            </a:r>
            <a:r>
              <a:rPr lang="ko-KR" altLang="en-US" sz="1400" dirty="0" err="1" smtClean="0">
                <a:solidFill>
                  <a:schemeClr val="bg1"/>
                </a:solidFill>
                <a:latin typeface="Noto Sans KR" panose="020B0500000000000000" pitchFamily="34" charset="-127"/>
                <a:ea typeface="Noto Sans KR" panose="020B0500000000000000" pitchFamily="34" charset="-127"/>
              </a:rPr>
              <a:t>학습모델을</a:t>
            </a:r>
            <a:r>
              <a:rPr lang="ko-KR" altLang="en-US" sz="1400" dirty="0" smtClean="0">
                <a:solidFill>
                  <a:schemeClr val="bg1"/>
                </a:solidFill>
                <a:latin typeface="Noto Sans KR" panose="020B0500000000000000" pitchFamily="34" charset="-127"/>
                <a:ea typeface="Noto Sans KR" panose="020B0500000000000000" pitchFamily="34" charset="-127"/>
              </a:rPr>
              <a:t> 개발 </a:t>
            </a:r>
            <a:endParaRPr lang="en-US" altLang="ko-KR" sz="1400" dirty="0" smtClean="0">
              <a:solidFill>
                <a:schemeClr val="bg1"/>
              </a:solidFill>
              <a:latin typeface="Noto Sans KR" panose="020B0500000000000000" pitchFamily="34" charset="-127"/>
              <a:ea typeface="Noto Sans KR" panose="020B0500000000000000" pitchFamily="34" charset="-127"/>
            </a:endParaRPr>
          </a:p>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ko-KR" altLang="en-US" sz="1400" dirty="0" smtClean="0">
                <a:solidFill>
                  <a:schemeClr val="bg1"/>
                </a:solidFill>
                <a:latin typeface="Noto Sans KR" panose="020B0500000000000000" pitchFamily="34" charset="-127"/>
                <a:ea typeface="Noto Sans KR" panose="020B0500000000000000" pitchFamily="34" charset="-127"/>
              </a:rPr>
              <a:t>학습된 </a:t>
            </a:r>
            <a:r>
              <a:rPr lang="ko-KR" altLang="en-US" sz="1400" dirty="0">
                <a:solidFill>
                  <a:schemeClr val="bg1"/>
                </a:solidFill>
                <a:latin typeface="Noto Sans KR" panose="020B0500000000000000" pitchFamily="34" charset="-127"/>
                <a:ea typeface="Noto Sans KR" panose="020B0500000000000000" pitchFamily="34" charset="-127"/>
              </a:rPr>
              <a:t>정보를 가지고 문제풀이를 하는 것을 목표로 진행</a:t>
            </a:r>
          </a:p>
        </p:txBody>
      </p:sp>
      <p:sp>
        <p:nvSpPr>
          <p:cNvPr id="41" name="직사각형 40"/>
          <p:cNvSpPr/>
          <p:nvPr/>
        </p:nvSpPr>
        <p:spPr>
          <a:xfrm>
            <a:off x="2373747" y="3930069"/>
            <a:ext cx="3769259" cy="2170545"/>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TextBox 24"/>
          <p:cNvSpPr txBox="1"/>
          <p:nvPr/>
        </p:nvSpPr>
        <p:spPr>
          <a:xfrm>
            <a:off x="2484580" y="4069745"/>
            <a:ext cx="2382983" cy="461665"/>
          </a:xfrm>
          <a:prstGeom prst="rect">
            <a:avLst/>
          </a:prstGeom>
          <a:noFill/>
        </p:spPr>
        <p:txBody>
          <a:bodyPr wrap="square">
            <a:spAutoFit/>
          </a:bodyPr>
          <a:lstStyle/>
          <a:p>
            <a:pPr algn="just">
              <a:defRPr/>
            </a:pPr>
            <a:r>
              <a:rPr lang="en-US" altLang="ko-KR" sz="2400" smtClean="0">
                <a:solidFill>
                  <a:schemeClr val="bg1"/>
                </a:solidFill>
                <a:latin typeface="Noto Sans KR" panose="020B0500000000000000" pitchFamily="34" charset="-127"/>
                <a:ea typeface="Noto Sans KR" panose="020B0500000000000000" pitchFamily="34" charset="-127"/>
              </a:rPr>
              <a:t>03 </a:t>
            </a:r>
            <a:r>
              <a:rPr lang="ko-KR" altLang="en-US" sz="2400" dirty="0" smtClean="0">
                <a:solidFill>
                  <a:schemeClr val="bg1"/>
                </a:solidFill>
                <a:latin typeface="Noto Sans KR" panose="020B0500000000000000" pitchFamily="34" charset="-127"/>
                <a:ea typeface="Noto Sans KR" panose="020B0500000000000000" pitchFamily="34" charset="-127"/>
              </a:rPr>
              <a:t>활용장비재료</a:t>
            </a:r>
            <a:endParaRPr lang="ko-KR" altLang="en-US" sz="2400" dirty="0">
              <a:solidFill>
                <a:schemeClr val="bg1"/>
              </a:solidFill>
              <a:latin typeface="Noto Sans KR" panose="020B0500000000000000" pitchFamily="34" charset="-127"/>
              <a:ea typeface="Noto Sans KR" panose="020B0500000000000000" pitchFamily="34" charset="-127"/>
            </a:endParaRPr>
          </a:p>
        </p:txBody>
      </p:sp>
      <p:sp>
        <p:nvSpPr>
          <p:cNvPr id="43" name="TextBox 24"/>
          <p:cNvSpPr txBox="1"/>
          <p:nvPr/>
        </p:nvSpPr>
        <p:spPr>
          <a:xfrm>
            <a:off x="3046101" y="4761819"/>
            <a:ext cx="2424547" cy="954107"/>
          </a:xfrm>
          <a:prstGeom prst="rect">
            <a:avLst/>
          </a:prstGeom>
          <a:noFill/>
        </p:spPr>
        <p:txBody>
          <a:bodyPr wrap="square">
            <a:spAutoFit/>
          </a:bodyPr>
          <a:lstStyle/>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en-US" altLang="ko-KR" sz="1400" dirty="0" err="1" smtClean="0">
                <a:solidFill>
                  <a:schemeClr val="bg1"/>
                </a:solidFill>
                <a:latin typeface="Noto Sans KR" panose="020B0500000000000000" pitchFamily="34" charset="-127"/>
                <a:ea typeface="Noto Sans KR" panose="020B0500000000000000" pitchFamily="34" charset="-127"/>
              </a:rPr>
              <a:t>PyCharm</a:t>
            </a:r>
            <a:endParaRPr lang="en-US" altLang="ko-KR" sz="1400" dirty="0">
              <a:solidFill>
                <a:schemeClr val="bg1"/>
              </a:solidFill>
              <a:latin typeface="Noto Sans KR" panose="020B0500000000000000" pitchFamily="34" charset="-127"/>
              <a:ea typeface="Noto Sans KR" panose="020B0500000000000000" pitchFamily="34" charset="-127"/>
            </a:endParaRPr>
          </a:p>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Python</a:t>
            </a:r>
            <a:endParaRPr lang="en-US" altLang="ko-KR" sz="1400" dirty="0">
              <a:solidFill>
                <a:schemeClr val="bg1"/>
              </a:solidFill>
              <a:latin typeface="Noto Sans KR" panose="020B0500000000000000" pitchFamily="34" charset="-127"/>
              <a:ea typeface="Noto Sans KR" panose="020B0500000000000000" pitchFamily="34" charset="-127"/>
            </a:endParaRPr>
          </a:p>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en-US" altLang="ko-KR" sz="1400" dirty="0" err="1" smtClean="0">
                <a:solidFill>
                  <a:schemeClr val="bg1"/>
                </a:solidFill>
                <a:latin typeface="Noto Sans KR" panose="020B0500000000000000" pitchFamily="34" charset="-127"/>
                <a:ea typeface="Noto Sans KR" panose="020B0500000000000000" pitchFamily="34" charset="-127"/>
              </a:rPr>
              <a:t>SamsungCTF</a:t>
            </a:r>
            <a:r>
              <a:rPr lang="en-US" altLang="ko-KR" sz="1400" dirty="0" smtClean="0">
                <a:solidFill>
                  <a:schemeClr val="bg1"/>
                </a:solidFill>
                <a:latin typeface="Noto Sans KR" panose="020B0500000000000000" pitchFamily="34" charset="-127"/>
                <a:ea typeface="Noto Sans KR" panose="020B0500000000000000" pitchFamily="34" charset="-127"/>
              </a:rPr>
              <a:t> </a:t>
            </a:r>
            <a:r>
              <a:rPr lang="en-US" altLang="ko-KR" sz="1400" dirty="0">
                <a:solidFill>
                  <a:schemeClr val="bg1"/>
                </a:solidFill>
                <a:latin typeface="Noto Sans KR" panose="020B0500000000000000" pitchFamily="34" charset="-127"/>
                <a:ea typeface="Noto Sans KR" panose="020B0500000000000000" pitchFamily="34" charset="-127"/>
              </a:rPr>
              <a:t>2017 </a:t>
            </a:r>
            <a:r>
              <a:rPr lang="ko-KR" altLang="en-US" sz="1400" dirty="0" smtClean="0">
                <a:solidFill>
                  <a:schemeClr val="bg1"/>
                </a:solidFill>
                <a:latin typeface="Noto Sans KR" panose="020B0500000000000000" pitchFamily="34" charset="-127"/>
                <a:ea typeface="Noto Sans KR" panose="020B0500000000000000" pitchFamily="34" charset="-127"/>
              </a:rPr>
              <a:t>문제</a:t>
            </a:r>
            <a:endParaRPr lang="en-US" altLang="ko-KR" sz="1400" dirty="0" smtClean="0">
              <a:solidFill>
                <a:schemeClr val="bg1"/>
              </a:solidFill>
              <a:latin typeface="Noto Sans KR" panose="020B0500000000000000" pitchFamily="34" charset="-127"/>
              <a:ea typeface="Noto Sans KR" panose="020B0500000000000000" pitchFamily="34" charset="-127"/>
            </a:endParaRPr>
          </a:p>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en-US" altLang="ko-KR" sz="1400" dirty="0" err="1" smtClean="0">
                <a:solidFill>
                  <a:schemeClr val="bg1"/>
                </a:solidFill>
                <a:latin typeface="Noto Sans KR" panose="020B0500000000000000" pitchFamily="34" charset="-127"/>
                <a:ea typeface="Noto Sans KR" panose="020B0500000000000000" pitchFamily="34" charset="-127"/>
              </a:rPr>
              <a:t>ChromeDriver</a:t>
            </a:r>
            <a:endParaRPr lang="ko-KR" altLang="en-US" sz="1400" dirty="0">
              <a:solidFill>
                <a:schemeClr val="bg1"/>
              </a:solidFill>
              <a:latin typeface="Noto Sans KR" panose="020B0500000000000000" pitchFamily="34" charset="-127"/>
              <a:ea typeface="Noto Sans KR" panose="020B0500000000000000" pitchFamily="34" charset="-127"/>
            </a:endParaRPr>
          </a:p>
        </p:txBody>
      </p:sp>
      <p:sp>
        <p:nvSpPr>
          <p:cNvPr id="44" name="직사각형 43"/>
          <p:cNvSpPr/>
          <p:nvPr/>
        </p:nvSpPr>
        <p:spPr>
          <a:xfrm>
            <a:off x="6516256" y="3930069"/>
            <a:ext cx="3769259" cy="2170545"/>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5" name="TextBox 24"/>
          <p:cNvSpPr txBox="1"/>
          <p:nvPr/>
        </p:nvSpPr>
        <p:spPr>
          <a:xfrm>
            <a:off x="6627089" y="4069745"/>
            <a:ext cx="2382983" cy="461665"/>
          </a:xfrm>
          <a:prstGeom prst="rect">
            <a:avLst/>
          </a:prstGeom>
          <a:noFill/>
        </p:spPr>
        <p:txBody>
          <a:bodyPr wrap="square">
            <a:spAutoFit/>
          </a:bodyPr>
          <a:lstStyle/>
          <a:p>
            <a:pPr algn="just">
              <a:defRPr/>
            </a:pPr>
            <a:r>
              <a:rPr lang="en-US" altLang="ko-KR" sz="2400" dirty="0" smtClean="0">
                <a:solidFill>
                  <a:schemeClr val="bg1"/>
                </a:solidFill>
                <a:latin typeface="Noto Sans KR" panose="020B0500000000000000" pitchFamily="34" charset="-127"/>
                <a:ea typeface="Noto Sans KR" panose="020B0500000000000000" pitchFamily="34" charset="-127"/>
              </a:rPr>
              <a:t>04 </a:t>
            </a:r>
            <a:r>
              <a:rPr lang="ko-KR" altLang="en-US" sz="2400" dirty="0" smtClean="0">
                <a:solidFill>
                  <a:schemeClr val="bg1"/>
                </a:solidFill>
                <a:latin typeface="Noto Sans KR" panose="020B0500000000000000" pitchFamily="34" charset="-127"/>
                <a:ea typeface="Noto Sans KR" panose="020B0500000000000000" pitchFamily="34" charset="-127"/>
              </a:rPr>
              <a:t>기대효과</a:t>
            </a:r>
            <a:endParaRPr lang="ko-KR" altLang="en-US" sz="2400" dirty="0">
              <a:solidFill>
                <a:schemeClr val="bg1"/>
              </a:solidFill>
              <a:latin typeface="Noto Sans KR" panose="020B0500000000000000" pitchFamily="34" charset="-127"/>
              <a:ea typeface="Noto Sans KR" panose="020B0500000000000000" pitchFamily="34" charset="-127"/>
            </a:endParaRPr>
          </a:p>
        </p:txBody>
      </p:sp>
      <p:sp>
        <p:nvSpPr>
          <p:cNvPr id="46" name="TextBox 24"/>
          <p:cNvSpPr txBox="1"/>
          <p:nvPr/>
        </p:nvSpPr>
        <p:spPr>
          <a:xfrm>
            <a:off x="7188610" y="4761819"/>
            <a:ext cx="2424547" cy="523220"/>
          </a:xfrm>
          <a:prstGeom prst="rect">
            <a:avLst/>
          </a:prstGeom>
          <a:noFill/>
        </p:spPr>
        <p:txBody>
          <a:bodyPr wrap="square">
            <a:spAutoFit/>
          </a:bodyPr>
          <a:lstStyle/>
          <a:p>
            <a:pPr algn="just">
              <a:defRPr/>
            </a:pPr>
            <a:r>
              <a:rPr lang="en-US" altLang="ko-KR" sz="1400" dirty="0" smtClean="0">
                <a:solidFill>
                  <a:schemeClr val="bg1"/>
                </a:solidFill>
                <a:latin typeface="Noto Sans KR" panose="020B0500000000000000" pitchFamily="34" charset="-127"/>
                <a:ea typeface="Noto Sans KR" panose="020B0500000000000000" pitchFamily="34" charset="-127"/>
              </a:rPr>
              <a:t>- </a:t>
            </a:r>
            <a:r>
              <a:rPr lang="ko-KR" altLang="en-US" sz="1400" dirty="0" smtClean="0">
                <a:solidFill>
                  <a:schemeClr val="bg1"/>
                </a:solidFill>
                <a:latin typeface="Noto Sans KR" panose="020B0500000000000000" pitchFamily="34" charset="-127"/>
                <a:ea typeface="Noto Sans KR" panose="020B0500000000000000" pitchFamily="34" charset="-127"/>
              </a:rPr>
              <a:t>한정된 </a:t>
            </a:r>
            <a:r>
              <a:rPr lang="ko-KR" altLang="en-US" sz="1400" dirty="0" err="1" smtClean="0">
                <a:solidFill>
                  <a:schemeClr val="bg1"/>
                </a:solidFill>
                <a:latin typeface="Noto Sans KR" panose="020B0500000000000000" pitchFamily="34" charset="-127"/>
                <a:ea typeface="Noto Sans KR" panose="020B0500000000000000" pitchFamily="34" charset="-127"/>
              </a:rPr>
              <a:t>시간안에</a:t>
            </a:r>
            <a:r>
              <a:rPr lang="ko-KR" altLang="en-US" sz="1400" dirty="0" smtClean="0">
                <a:solidFill>
                  <a:schemeClr val="bg1"/>
                </a:solidFill>
                <a:latin typeface="Noto Sans KR" panose="020B0500000000000000" pitchFamily="34" charset="-127"/>
                <a:ea typeface="Noto Sans KR" panose="020B0500000000000000" pitchFamily="34" charset="-127"/>
              </a:rPr>
              <a:t> 빠르게 문제풀이가 </a:t>
            </a:r>
            <a:r>
              <a:rPr lang="ko-KR" altLang="en-US" sz="1400" dirty="0" err="1" smtClean="0">
                <a:solidFill>
                  <a:schemeClr val="bg1"/>
                </a:solidFill>
                <a:latin typeface="Noto Sans KR" panose="020B0500000000000000" pitchFamily="34" charset="-127"/>
                <a:ea typeface="Noto Sans KR" panose="020B0500000000000000" pitchFamily="34" charset="-127"/>
              </a:rPr>
              <a:t>가능할것</a:t>
            </a:r>
            <a:endParaRPr lang="ko-KR" altLang="en-US" sz="1400" dirty="0">
              <a:solidFill>
                <a:schemeClr val="bg1"/>
              </a:solidFill>
              <a:latin typeface="Noto Sans KR" panose="020B0500000000000000" pitchFamily="34" charset="-127"/>
              <a:ea typeface="Noto Sans KR" panose="020B0500000000000000" pitchFamily="34" charset="-127"/>
            </a:endParaRPr>
          </a:p>
        </p:txBody>
      </p:sp>
    </p:spTree>
    <p:extLst>
      <p:ext uri="{BB962C8B-B14F-4D97-AF65-F5344CB8AC3E}">
        <p14:creationId xmlns:p14="http://schemas.microsoft.com/office/powerpoint/2010/main" val="3494999657"/>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210588" cy="1200329"/>
          </a:xfrm>
          <a:prstGeom prst="rect">
            <a:avLst/>
          </a:prstGeom>
          <a:noFill/>
        </p:spPr>
        <p:txBody>
          <a:bodyPr wrap="none">
            <a:spAutoFit/>
          </a:bodyPr>
          <a:lstStyle/>
          <a:p>
            <a:pPr lvl="0">
              <a:defRPr/>
            </a:pPr>
            <a:r>
              <a:rPr lang="en-US" altLang="ko-KR" sz="7200" b="1" dirty="0" smtClean="0">
                <a:solidFill>
                  <a:schemeClr val="tx2"/>
                </a:solidFill>
              </a:rPr>
              <a:t>02</a:t>
            </a:r>
            <a:endParaRPr lang="ko-KR" altLang="en-US" sz="7200" b="1" dirty="0">
              <a:solidFill>
                <a:schemeClr val="tx2"/>
              </a:solidFill>
            </a:endParaRPr>
          </a:p>
        </p:txBody>
      </p:sp>
      <p:sp>
        <p:nvSpPr>
          <p:cNvPr id="9" name="TextBox 8"/>
          <p:cNvSpPr txBox="1"/>
          <p:nvPr/>
        </p:nvSpPr>
        <p:spPr>
          <a:xfrm>
            <a:off x="533434" y="3549402"/>
            <a:ext cx="4326826" cy="523220"/>
          </a:xfrm>
          <a:prstGeom prst="rect">
            <a:avLst/>
          </a:prstGeom>
          <a:noFill/>
        </p:spPr>
        <p:txBody>
          <a:bodyPr wrap="none">
            <a:spAutoFit/>
          </a:bodyPr>
          <a:lstStyle/>
          <a:p>
            <a:pPr lvl="0">
              <a:defRPr/>
            </a:pPr>
            <a:r>
              <a:rPr lang="ko-KR" altLang="en-US" sz="2800" spc="-150">
                <a:latin typeface="HY헤드라인M"/>
                <a:ea typeface="HY헤드라인M"/>
              </a:rPr>
              <a:t>문제 분석 및 해결방법 모색</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70173" cy="253916"/>
          </a:xfrm>
          <a:prstGeom prst="rect">
            <a:avLst/>
          </a:prstGeom>
          <a:noFill/>
        </p:spPr>
        <p:txBody>
          <a:bodyPr wrap="none">
            <a:spAutoFit/>
          </a:bodyPr>
          <a:lstStyle/>
          <a:p>
            <a:pPr lvl="0">
              <a:defRPr/>
            </a:pPr>
            <a:r>
              <a:rPr lang="en-US" altLang="ko-KR" sz="1050"/>
              <a:t>Python </a:t>
            </a:r>
            <a:r>
              <a:rPr lang="ko-KR" altLang="en-US" sz="1050"/>
              <a:t>데이터 분석 및 이미지 처리</a:t>
            </a:r>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55123" y="6011609"/>
            <a:ext cx="10881754" cy="413479"/>
          </a:xfrm>
          <a:prstGeom prst="rect">
            <a:avLst/>
          </a:prstGeom>
          <a:noFill/>
        </p:spPr>
        <p:txBody>
          <a:bodyPr wrap="square">
            <a:spAutoFit/>
          </a:bodyPr>
          <a:lstStyle/>
          <a:p>
            <a:pPr algn="just">
              <a:defRPr/>
            </a:pPr>
            <a:r>
              <a:rPr lang="ko-KR" altLang="en-US" sz="1050">
                <a:solidFill>
                  <a:schemeClr val="tx2"/>
                </a:solidFill>
              </a:rPr>
              <a:t>* CAPTCHA(Completely Automated Public Turing test to tell Computers and Humans Apart, 완전 자동화된 사람과 컴퓨터 판별, 캡차)는 HIP(Human Interaction Proof) 기술의 일종으로, 어떠한 사용자가 실제 사람인지 컴퓨터 프로그램인지를 구별하기 위해 사용되는 방법이다.</a:t>
            </a: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2</a:t>
            </a:r>
            <a:endParaRPr lang="ko-KR" altLang="en-US" sz="3200" b="1" dirty="0">
              <a:solidFill>
                <a:schemeClr val="bg1"/>
              </a:solidFill>
            </a:endParaRPr>
          </a:p>
        </p:txBody>
      </p:sp>
      <p:sp>
        <p:nvSpPr>
          <p:cNvPr id="19" name="TextBox 18"/>
          <p:cNvSpPr txBox="1"/>
          <p:nvPr/>
        </p:nvSpPr>
        <p:spPr>
          <a:xfrm>
            <a:off x="1188881" y="331984"/>
            <a:ext cx="1082348"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문제 분석</a:t>
            </a:r>
          </a:p>
        </p:txBody>
      </p:sp>
      <p:pic>
        <p:nvPicPr>
          <p:cNvPr id="27" name="그림 26"/>
          <p:cNvPicPr>
            <a:picLocks noChangeAspect="1"/>
          </p:cNvPicPr>
          <p:nvPr/>
        </p:nvPicPr>
        <p:blipFill rotWithShape="1">
          <a:blip r:embed="rId2"/>
          <a:stretch>
            <a:fillRect/>
          </a:stretch>
        </p:blipFill>
        <p:spPr>
          <a:xfrm>
            <a:off x="1795462" y="1109207"/>
            <a:ext cx="8601075" cy="4639584"/>
          </a:xfrm>
          <a:prstGeom prst="rect">
            <a:avLst/>
          </a:prstGeom>
        </p:spPr>
      </p:pic>
      <p:sp>
        <p:nvSpPr>
          <p:cNvPr id="28" name="직사각형 27"/>
          <p:cNvSpPr/>
          <p:nvPr/>
        </p:nvSpPr>
        <p:spPr>
          <a:xfrm>
            <a:off x="2126004" y="1811617"/>
            <a:ext cx="1477931" cy="4974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29" name="직사각형 28"/>
          <p:cNvSpPr/>
          <p:nvPr/>
        </p:nvSpPr>
        <p:spPr>
          <a:xfrm>
            <a:off x="1919318" y="5030195"/>
            <a:ext cx="8412506" cy="2658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p>
        </p:txBody>
      </p:sp>
      <p:sp>
        <p:nvSpPr>
          <p:cNvPr id="30" name="직사각형 29"/>
          <p:cNvSpPr/>
          <p:nvPr/>
        </p:nvSpPr>
        <p:spPr>
          <a:xfrm>
            <a:off x="1919816" y="2454088"/>
            <a:ext cx="5239372" cy="250015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a:solidFill>
                <a:srgbClr val="0000FF"/>
              </a:solidFill>
            </a:endParaRPr>
          </a:p>
        </p:txBody>
      </p:sp>
      <p:cxnSp>
        <p:nvCxnSpPr>
          <p:cNvPr id="31" name="꺾인 연결선 30"/>
          <p:cNvCxnSpPr>
            <a:stCxn id="28" idx="1"/>
            <a:endCxn id="29" idx="1"/>
          </p:cNvCxnSpPr>
          <p:nvPr/>
        </p:nvCxnSpPr>
        <p:spPr>
          <a:xfrm flipH="1">
            <a:off x="1919318" y="2060326"/>
            <a:ext cx="206686" cy="3102784"/>
          </a:xfrm>
          <a:prstGeom prst="bentConnector3">
            <a:avLst>
              <a:gd name="adj1" fmla="val 27526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24"/>
          <p:cNvSpPr txBox="1"/>
          <p:nvPr/>
        </p:nvSpPr>
        <p:spPr>
          <a:xfrm>
            <a:off x="7348020" y="2688230"/>
            <a:ext cx="3596186" cy="729340"/>
          </a:xfrm>
          <a:prstGeom prst="rect">
            <a:avLst/>
          </a:prstGeom>
          <a:noFill/>
        </p:spPr>
        <p:txBody>
          <a:bodyPr wrap="square">
            <a:spAutoFit/>
          </a:bodyPr>
          <a:lstStyle/>
          <a:p>
            <a:pPr algn="just">
              <a:defRPr/>
            </a:pPr>
            <a:r>
              <a:rPr lang="ko-KR" altLang="en-US" sz="1500">
                <a:solidFill>
                  <a:schemeClr val="tx2"/>
                </a:solidFill>
              </a:rPr>
              <a:t>Captcha와 같은 형태로 수식이 등장</a:t>
            </a:r>
          </a:p>
          <a:p>
            <a:pPr algn="just">
              <a:defRPr/>
            </a:pPr>
            <a:r>
              <a:rPr lang="ko-KR" altLang="en-US" sz="1500">
                <a:solidFill>
                  <a:schemeClr val="tx2"/>
                </a:solidFill>
              </a:rPr>
              <a:t>값을 입력하면 다음 스테이지로 넘어감</a:t>
            </a:r>
          </a:p>
          <a:p>
            <a:pPr algn="just">
              <a:defRPr/>
            </a:pPr>
            <a:r>
              <a:rPr lang="en-US" altLang="ko-KR" sz="1200">
                <a:solidFill>
                  <a:schemeClr val="tx2"/>
                </a:solidFill>
              </a:rPr>
              <a:t>*</a:t>
            </a:r>
            <a:r>
              <a:rPr lang="ko-KR" altLang="en-US" sz="1200">
                <a:solidFill>
                  <a:schemeClr val="tx2"/>
                </a:solidFill>
              </a:rPr>
              <a:t>스테이지를 거듭할수록 수식이 길어짐</a:t>
            </a:r>
            <a:r>
              <a:rPr lang="en-US" altLang="ko-KR" sz="1200">
                <a:solidFill>
                  <a:schemeClr val="tx2"/>
                </a:solidFill>
              </a:rPr>
              <a:t>*</a:t>
            </a:r>
          </a:p>
        </p:txBody>
      </p:sp>
      <p:sp>
        <p:nvSpPr>
          <p:cNvPr id="33" name="TextBox 24"/>
          <p:cNvSpPr txBox="1"/>
          <p:nvPr/>
        </p:nvSpPr>
        <p:spPr>
          <a:xfrm>
            <a:off x="3648085" y="1861640"/>
            <a:ext cx="4413073" cy="323165"/>
          </a:xfrm>
          <a:prstGeom prst="rect">
            <a:avLst/>
          </a:prstGeom>
          <a:noFill/>
        </p:spPr>
        <p:txBody>
          <a:bodyPr wrap="square">
            <a:spAutoFit/>
          </a:bodyPr>
          <a:lstStyle/>
          <a:p>
            <a:pPr algn="just">
              <a:defRPr/>
            </a:pPr>
            <a:r>
              <a:rPr lang="ko-KR" altLang="en-US" sz="1500" dirty="0">
                <a:solidFill>
                  <a:schemeClr val="tx2"/>
                </a:solidFill>
              </a:rPr>
              <a:t>START 버튼을 누르면 80초 타이머가 동작합니다.</a:t>
            </a:r>
          </a:p>
        </p:txBody>
      </p:sp>
      <p:sp>
        <p:nvSpPr>
          <p:cNvPr id="34" name="TextBox 24"/>
          <p:cNvSpPr txBox="1"/>
          <p:nvPr/>
        </p:nvSpPr>
        <p:spPr>
          <a:xfrm>
            <a:off x="2519220" y="399916"/>
            <a:ext cx="3757863" cy="323165"/>
          </a:xfrm>
          <a:prstGeom prst="rect">
            <a:avLst/>
          </a:prstGeom>
          <a:noFill/>
        </p:spPr>
        <p:txBody>
          <a:bodyPr wrap="square">
            <a:spAutoFit/>
          </a:bodyPr>
          <a:lstStyle/>
          <a:p>
            <a:pPr algn="just">
              <a:defRPr/>
            </a:pPr>
            <a:r>
              <a:rPr lang="ko-KR" altLang="en-US" sz="1500" dirty="0">
                <a:solidFill>
                  <a:schemeClr val="tx2"/>
                </a:solidFill>
              </a:rPr>
              <a:t>삼성전자 해킹방어대회 </a:t>
            </a:r>
            <a:r>
              <a:rPr lang="en-US" altLang="ko-KR" sz="1500" dirty="0">
                <a:solidFill>
                  <a:schemeClr val="tx2"/>
                </a:solidFill>
              </a:rPr>
              <a:t>ASM</a:t>
            </a:r>
            <a:r>
              <a:rPr lang="ko-KR" altLang="en-US" sz="1500" dirty="0">
                <a:solidFill>
                  <a:schemeClr val="tx2"/>
                </a:solidFill>
              </a:rPr>
              <a:t>문제</a:t>
            </a: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화살표 연결선 2"/>
          <p:cNvCxnSpPr/>
          <p:nvPr/>
        </p:nvCxnSpPr>
        <p:spPr>
          <a:xfrm>
            <a:off x="4291677" y="3144129"/>
            <a:ext cx="261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8104261" y="3163179"/>
            <a:ext cx="3063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5897" y="4554369"/>
            <a:ext cx="3264966" cy="701526"/>
          </a:xfrm>
          <a:prstGeom prst="rect">
            <a:avLst/>
          </a:prstGeom>
          <a:noFill/>
        </p:spPr>
        <p:txBody>
          <a:bodyPr wrap="square">
            <a:spAutoFit/>
          </a:bodyPr>
          <a:lstStyle/>
          <a:p>
            <a:pPr algn="just">
              <a:defRPr/>
            </a:pPr>
            <a:r>
              <a:rPr lang="ko-KR" altLang="en-US" sz="1500">
                <a:solidFill>
                  <a:schemeClr val="tx2"/>
                </a:solidFill>
                <a:latin typeface="맑은 고딕"/>
                <a:ea typeface="맑은 고딕"/>
              </a:rPr>
              <a:t>제시된 수식 사진을 OpenC</a:t>
            </a:r>
            <a:r>
              <a:rPr lang="en-US" altLang="ko-KR" sz="1500">
                <a:solidFill>
                  <a:schemeClr val="tx2"/>
                </a:solidFill>
                <a:latin typeface="맑은 고딕"/>
                <a:ea typeface="맑은 고딕"/>
              </a:rPr>
              <a:t>V</a:t>
            </a:r>
            <a:r>
              <a:rPr lang="ko-KR" altLang="en-US" sz="1500">
                <a:solidFill>
                  <a:schemeClr val="tx2"/>
                </a:solidFill>
                <a:latin typeface="맑은 고딕"/>
                <a:ea typeface="맑은 고딕"/>
              </a:rPr>
              <a:t>를 이용해 정제작업을 합니다</a:t>
            </a:r>
            <a:r>
              <a:rPr lang="en-US" altLang="ko-KR" sz="1500">
                <a:solidFill>
                  <a:schemeClr val="tx2"/>
                </a:solidFill>
                <a:latin typeface="맑은 고딕"/>
                <a:ea typeface="맑은 고딕"/>
              </a:rPr>
              <a:t>.</a:t>
            </a:r>
          </a:p>
          <a:p>
            <a:pPr algn="just">
              <a:defRPr/>
            </a:pPr>
            <a:endParaRPr lang="ko-KR" altLang="en-US" sz="1050">
              <a:solidFill>
                <a:schemeClr val="tx2"/>
              </a:solidFill>
            </a:endParaRPr>
          </a:p>
        </p:txBody>
      </p:sp>
      <p:sp>
        <p:nvSpPr>
          <p:cNvPr id="22" name="TextBox 21"/>
          <p:cNvSpPr txBox="1"/>
          <p:nvPr/>
        </p:nvSpPr>
        <p:spPr>
          <a:xfrm>
            <a:off x="4785250" y="4527911"/>
            <a:ext cx="3021549" cy="553998"/>
          </a:xfrm>
          <a:prstGeom prst="rect">
            <a:avLst/>
          </a:prstGeom>
          <a:noFill/>
        </p:spPr>
        <p:txBody>
          <a:bodyPr wrap="square">
            <a:spAutoFit/>
          </a:bodyPr>
          <a:lstStyle/>
          <a:p>
            <a:pPr algn="just">
              <a:defRPr/>
            </a:pPr>
            <a:r>
              <a:rPr lang="ko-KR" altLang="en-US" sz="1500" dirty="0">
                <a:solidFill>
                  <a:schemeClr val="tx2"/>
                </a:solidFill>
                <a:latin typeface="맑은 고딕"/>
                <a:ea typeface="맑은 고딕"/>
              </a:rPr>
              <a:t>정제된 이미지를 가지고 </a:t>
            </a:r>
            <a:r>
              <a:rPr lang="en-US" altLang="ko-KR" sz="1500" dirty="0">
                <a:solidFill>
                  <a:schemeClr val="tx2"/>
                </a:solidFill>
                <a:latin typeface="맑은 고딕"/>
                <a:ea typeface="맑은 고딕"/>
              </a:rPr>
              <a:t>KNN</a:t>
            </a:r>
            <a:r>
              <a:rPr lang="ko-KR" altLang="en-US" sz="1500" dirty="0">
                <a:solidFill>
                  <a:schemeClr val="tx2"/>
                </a:solidFill>
                <a:latin typeface="맑은 고딕"/>
                <a:ea typeface="맑은 고딕"/>
              </a:rPr>
              <a:t>모델 </a:t>
            </a:r>
            <a:r>
              <a:rPr lang="ko-KR" altLang="en-US" sz="1500" dirty="0" smtClean="0">
                <a:solidFill>
                  <a:schemeClr val="tx2"/>
                </a:solidFill>
                <a:latin typeface="맑은 고딕"/>
                <a:ea typeface="맑은 고딕"/>
              </a:rPr>
              <a:t>학습을 진행합니다</a:t>
            </a:r>
            <a:r>
              <a:rPr lang="en-US" altLang="ko-KR" sz="1500" dirty="0" smtClean="0">
                <a:solidFill>
                  <a:schemeClr val="tx2"/>
                </a:solidFill>
                <a:latin typeface="맑은 고딕"/>
                <a:ea typeface="맑은 고딕"/>
              </a:rPr>
              <a:t>.</a:t>
            </a:r>
            <a:endParaRPr lang="en-US" altLang="ko-KR" sz="1500" dirty="0">
              <a:solidFill>
                <a:schemeClr val="tx2"/>
              </a:solidFill>
              <a:latin typeface="맑은 고딕"/>
              <a:ea typeface="맑은 고딕"/>
            </a:endParaRPr>
          </a:p>
        </p:txBody>
      </p:sp>
      <p:sp>
        <p:nvSpPr>
          <p:cNvPr id="23" name="TextBox 22"/>
          <p:cNvSpPr txBox="1"/>
          <p:nvPr/>
        </p:nvSpPr>
        <p:spPr>
          <a:xfrm>
            <a:off x="8200917" y="4496067"/>
            <a:ext cx="3435358" cy="542776"/>
          </a:xfrm>
          <a:prstGeom prst="rect">
            <a:avLst/>
          </a:prstGeom>
          <a:noFill/>
        </p:spPr>
        <p:txBody>
          <a:bodyPr wrap="square">
            <a:spAutoFit/>
          </a:bodyPr>
          <a:lstStyle/>
          <a:p>
            <a:pPr algn="just">
              <a:defRPr/>
            </a:pPr>
            <a:r>
              <a:rPr lang="ko-KR" altLang="en-US" sz="1500" dirty="0">
                <a:solidFill>
                  <a:schemeClr val="tx2"/>
                </a:solidFill>
                <a:latin typeface="맑은 고딕"/>
                <a:ea typeface="맑은 고딕"/>
              </a:rPr>
              <a:t>학습된 데이터를 이용해서 제시된 수식을 계산하여 정답을 도출합니다.</a:t>
            </a:r>
          </a:p>
        </p:txBody>
      </p:sp>
      <p:cxnSp>
        <p:nvCxnSpPr>
          <p:cNvPr id="24" name="직선 연결선 23"/>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TextBox 25"/>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2</a:t>
            </a:r>
            <a:endParaRPr lang="ko-KR" altLang="en-US" sz="3200" b="1" dirty="0">
              <a:solidFill>
                <a:schemeClr val="bg1"/>
              </a:solidFill>
            </a:endParaRPr>
          </a:p>
        </p:txBody>
      </p:sp>
      <p:sp>
        <p:nvSpPr>
          <p:cNvPr id="29" name="TextBox 28"/>
          <p:cNvSpPr txBox="1"/>
          <p:nvPr/>
        </p:nvSpPr>
        <p:spPr>
          <a:xfrm>
            <a:off x="1188881" y="396635"/>
            <a:ext cx="1031051"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해결방법</a:t>
            </a:r>
          </a:p>
        </p:txBody>
      </p:sp>
      <p:pic>
        <p:nvPicPr>
          <p:cNvPr id="33" name="그림 32"/>
          <p:cNvPicPr>
            <a:picLocks noChangeAspect="1"/>
          </p:cNvPicPr>
          <p:nvPr/>
        </p:nvPicPr>
        <p:blipFill rotWithShape="1">
          <a:blip r:embed="rId2"/>
          <a:stretch>
            <a:fillRect/>
          </a:stretch>
        </p:blipFill>
        <p:spPr>
          <a:xfrm>
            <a:off x="543983" y="1981199"/>
            <a:ext cx="3546021" cy="1152297"/>
          </a:xfrm>
          <a:prstGeom prst="rect">
            <a:avLst/>
          </a:prstGeom>
        </p:spPr>
      </p:pic>
      <p:pic>
        <p:nvPicPr>
          <p:cNvPr id="34" name="그림 33"/>
          <p:cNvPicPr>
            <a:picLocks noChangeAspect="1"/>
          </p:cNvPicPr>
          <p:nvPr/>
        </p:nvPicPr>
        <p:blipFill rotWithShape="1">
          <a:blip r:embed="rId3"/>
          <a:stretch>
            <a:fillRect/>
          </a:stretch>
        </p:blipFill>
        <p:spPr>
          <a:xfrm>
            <a:off x="836081" y="3181350"/>
            <a:ext cx="2999198" cy="941608"/>
          </a:xfrm>
          <a:prstGeom prst="rect">
            <a:avLst/>
          </a:prstGeom>
        </p:spPr>
      </p:pic>
      <p:pic>
        <p:nvPicPr>
          <p:cNvPr id="35" name="그림 34"/>
          <p:cNvPicPr>
            <a:picLocks noChangeAspect="1"/>
          </p:cNvPicPr>
          <p:nvPr/>
        </p:nvPicPr>
        <p:blipFill rotWithShape="1">
          <a:blip r:embed="rId4"/>
          <a:stretch>
            <a:fillRect/>
          </a:stretch>
        </p:blipFill>
        <p:spPr>
          <a:xfrm>
            <a:off x="8610601" y="2572278"/>
            <a:ext cx="2716740" cy="1124849"/>
          </a:xfrm>
          <a:prstGeom prst="rect">
            <a:avLst/>
          </a:prstGeom>
        </p:spPr>
      </p:pic>
      <p:pic>
        <p:nvPicPr>
          <p:cNvPr id="36" name="그림 35"/>
          <p:cNvPicPr>
            <a:picLocks noChangeAspect="1"/>
          </p:cNvPicPr>
          <p:nvPr/>
        </p:nvPicPr>
        <p:blipFill rotWithShape="1">
          <a:blip r:embed="rId5"/>
          <a:stretch>
            <a:fillRect/>
          </a:stretch>
        </p:blipFill>
        <p:spPr>
          <a:xfrm>
            <a:off x="5118274" y="1771652"/>
            <a:ext cx="2445740" cy="2209798"/>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210588" cy="1200329"/>
          </a:xfrm>
          <a:prstGeom prst="rect">
            <a:avLst/>
          </a:prstGeom>
          <a:noFill/>
        </p:spPr>
        <p:txBody>
          <a:bodyPr wrap="none">
            <a:spAutoFit/>
          </a:bodyPr>
          <a:lstStyle/>
          <a:p>
            <a:pPr lvl="0">
              <a:defRPr/>
            </a:pPr>
            <a:r>
              <a:rPr lang="en-US" altLang="ko-KR" sz="7200" b="1" dirty="0" smtClean="0">
                <a:solidFill>
                  <a:schemeClr val="tx2"/>
                </a:solidFill>
              </a:rPr>
              <a:t>03</a:t>
            </a:r>
            <a:endParaRPr lang="ko-KR" altLang="en-US" sz="7200" b="1" dirty="0">
              <a:solidFill>
                <a:schemeClr val="tx2"/>
              </a:solidFill>
            </a:endParaRPr>
          </a:p>
        </p:txBody>
      </p:sp>
      <p:sp>
        <p:nvSpPr>
          <p:cNvPr id="9" name="TextBox 8"/>
          <p:cNvSpPr txBox="1"/>
          <p:nvPr/>
        </p:nvSpPr>
        <p:spPr>
          <a:xfrm>
            <a:off x="533434" y="3549402"/>
            <a:ext cx="3898824" cy="584775"/>
          </a:xfrm>
          <a:prstGeom prst="rect">
            <a:avLst/>
          </a:prstGeom>
          <a:noFill/>
        </p:spPr>
        <p:txBody>
          <a:bodyPr wrap="none">
            <a:spAutoFit/>
          </a:bodyPr>
          <a:lstStyle/>
          <a:p>
            <a:pPr lvl="0">
              <a:defRPr/>
            </a:pPr>
            <a:r>
              <a:rPr lang="ko-KR" altLang="en-US" sz="3200" spc="-150">
                <a:latin typeface="HY헤드라인M"/>
                <a:ea typeface="HY헤드라인M"/>
              </a:rPr>
              <a:t>데이터 수집  및  분석</a:t>
            </a: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70173" cy="253916"/>
          </a:xfrm>
          <a:prstGeom prst="rect">
            <a:avLst/>
          </a:prstGeom>
          <a:noFill/>
        </p:spPr>
        <p:txBody>
          <a:bodyPr wrap="none">
            <a:spAutoFit/>
          </a:bodyPr>
          <a:lstStyle/>
          <a:p>
            <a:pPr lvl="0">
              <a:defRPr/>
            </a:pPr>
            <a:r>
              <a:rPr lang="en-US" altLang="ko-KR" sz="1050"/>
              <a:t>Python </a:t>
            </a:r>
            <a:r>
              <a:rPr lang="ko-KR" altLang="en-US" sz="1050"/>
              <a:t>데이터 분석 및 이미지 처리</a:t>
            </a:r>
          </a:p>
        </p:txBody>
      </p:sp>
      <p:sp>
        <p:nvSpPr>
          <p:cNvPr id="11" name="이등변 삼각형 10"/>
          <p:cNvSpPr/>
          <p:nvPr/>
        </p:nvSpPr>
        <p:spPr>
          <a:xfrm>
            <a:off x="6688067" y="919927"/>
            <a:ext cx="3334365" cy="4594205"/>
          </a:xfrm>
          <a:prstGeom prst="triangle">
            <a:avLst>
              <a:gd name="adj" fmla="val 50000"/>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rot="10800000">
            <a:off x="8355249"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8" name="TextBox 7"/>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3</a:t>
            </a:r>
            <a:endParaRPr lang="ko-KR" altLang="en-US" sz="3200" b="1" dirty="0">
              <a:solidFill>
                <a:schemeClr val="bg1"/>
              </a:solidFill>
            </a:endParaRPr>
          </a:p>
        </p:txBody>
      </p:sp>
      <p:sp>
        <p:nvSpPr>
          <p:cNvPr id="11" name="TextBox 10"/>
          <p:cNvSpPr txBox="1"/>
          <p:nvPr/>
        </p:nvSpPr>
        <p:spPr>
          <a:xfrm>
            <a:off x="1188881" y="387402"/>
            <a:ext cx="1345240"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데이터 수집 </a:t>
            </a:r>
          </a:p>
        </p:txBody>
      </p:sp>
      <p:sp>
        <p:nvSpPr>
          <p:cNvPr id="14" name="TextBox 13"/>
          <p:cNvSpPr txBox="1"/>
          <p:nvPr/>
        </p:nvSpPr>
        <p:spPr>
          <a:xfrm>
            <a:off x="7102764" y="2652081"/>
            <a:ext cx="4867563" cy="1938992"/>
          </a:xfrm>
          <a:prstGeom prst="rect">
            <a:avLst/>
          </a:prstGeom>
          <a:noFill/>
        </p:spPr>
        <p:txBody>
          <a:bodyPr wrap="square">
            <a:spAutoFit/>
          </a:bodyPr>
          <a:lstStyle/>
          <a:p>
            <a:pPr lvl="0">
              <a:defRPr/>
            </a:pPr>
            <a:r>
              <a:rPr lang="ko-KR" altLang="en-US" sz="2400" dirty="0">
                <a:solidFill>
                  <a:schemeClr val="tx2"/>
                </a:solidFill>
              </a:rPr>
              <a:t>12개의 문자가 필요 (0,1,2,3,4,5,6,7,8,9,+,-,*)</a:t>
            </a:r>
          </a:p>
          <a:p>
            <a:pPr lvl="0">
              <a:defRPr/>
            </a:pPr>
            <a:endParaRPr lang="ko-KR" altLang="en-US" sz="2400" dirty="0">
              <a:solidFill>
                <a:schemeClr val="tx2"/>
              </a:solidFill>
            </a:endParaRPr>
          </a:p>
          <a:p>
            <a:pPr lvl="0">
              <a:defRPr/>
            </a:pPr>
            <a:r>
              <a:rPr lang="en-US" altLang="ko-KR" sz="2400" dirty="0" smtClean="0">
                <a:solidFill>
                  <a:schemeClr val="tx2"/>
                </a:solidFill>
              </a:rPr>
              <a:t>12</a:t>
            </a:r>
            <a:r>
              <a:rPr lang="ko-KR" altLang="en-US" sz="2400" dirty="0" smtClean="0">
                <a:solidFill>
                  <a:schemeClr val="tx2"/>
                </a:solidFill>
              </a:rPr>
              <a:t>개의 문자가 하나라도 포함된 5</a:t>
            </a:r>
            <a:r>
              <a:rPr lang="ko-KR" altLang="en-US" sz="2400" dirty="0">
                <a:solidFill>
                  <a:schemeClr val="tx2"/>
                </a:solidFill>
              </a:rPr>
              <a:t>개 이상의 이미지를 직접 수집</a:t>
            </a:r>
          </a:p>
        </p:txBody>
      </p:sp>
      <p:sp>
        <p:nvSpPr>
          <p:cNvPr id="32" name="TextBox 31"/>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pic>
        <p:nvPicPr>
          <p:cNvPr id="33" name="그림 32"/>
          <p:cNvPicPr>
            <a:picLocks noChangeAspect="1"/>
          </p:cNvPicPr>
          <p:nvPr/>
        </p:nvPicPr>
        <p:blipFill rotWithShape="1">
          <a:blip r:embed="rId2"/>
          <a:srcRect r="19600" b="28090"/>
          <a:stretch>
            <a:fillRect/>
          </a:stretch>
        </p:blipFill>
        <p:spPr>
          <a:xfrm>
            <a:off x="3943772" y="4127500"/>
            <a:ext cx="3039394" cy="948267"/>
          </a:xfrm>
          <a:prstGeom prst="rect">
            <a:avLst/>
          </a:prstGeom>
        </p:spPr>
      </p:pic>
      <p:pic>
        <p:nvPicPr>
          <p:cNvPr id="34" name="그림 33"/>
          <p:cNvPicPr>
            <a:picLocks noChangeAspect="1"/>
          </p:cNvPicPr>
          <p:nvPr/>
        </p:nvPicPr>
        <p:blipFill rotWithShape="1">
          <a:blip r:embed="rId3"/>
          <a:srcRect r="16840" b="24130"/>
          <a:stretch>
            <a:fillRect/>
          </a:stretch>
        </p:blipFill>
        <p:spPr>
          <a:xfrm>
            <a:off x="1604856" y="3383491"/>
            <a:ext cx="2613942" cy="831850"/>
          </a:xfrm>
          <a:prstGeom prst="rect">
            <a:avLst/>
          </a:prstGeom>
        </p:spPr>
      </p:pic>
      <p:pic>
        <p:nvPicPr>
          <p:cNvPr id="36" name="그림 35"/>
          <p:cNvPicPr>
            <a:picLocks noChangeAspect="1"/>
          </p:cNvPicPr>
          <p:nvPr/>
        </p:nvPicPr>
        <p:blipFill rotWithShape="1">
          <a:blip r:embed="rId4"/>
          <a:srcRect r="16970" b="27850"/>
          <a:stretch>
            <a:fillRect/>
          </a:stretch>
        </p:blipFill>
        <p:spPr>
          <a:xfrm>
            <a:off x="1861394" y="1727201"/>
            <a:ext cx="3003974" cy="767728"/>
          </a:xfrm>
          <a:prstGeom prst="rect">
            <a:avLst/>
          </a:prstGeom>
        </p:spPr>
      </p:pic>
      <p:pic>
        <p:nvPicPr>
          <p:cNvPr id="37" name="그림 36"/>
          <p:cNvPicPr>
            <a:picLocks noChangeAspect="1"/>
          </p:cNvPicPr>
          <p:nvPr/>
        </p:nvPicPr>
        <p:blipFill rotWithShape="1">
          <a:blip r:embed="rId5"/>
          <a:srcRect r="19240" b="26220"/>
          <a:stretch>
            <a:fillRect/>
          </a:stretch>
        </p:blipFill>
        <p:spPr>
          <a:xfrm>
            <a:off x="3879282" y="2565399"/>
            <a:ext cx="2709900" cy="863600"/>
          </a:xfrm>
          <a:prstGeom prst="rect">
            <a:avLst/>
          </a:prstGeom>
        </p:spPr>
      </p:pic>
      <p:pic>
        <p:nvPicPr>
          <p:cNvPr id="38" name="그림 37"/>
          <p:cNvPicPr>
            <a:picLocks noChangeAspect="1"/>
          </p:cNvPicPr>
          <p:nvPr/>
        </p:nvPicPr>
        <p:blipFill rotWithShape="1">
          <a:blip r:embed="rId6"/>
          <a:srcRect l="3630" t="1960" r="22080" b="31310"/>
          <a:stretch>
            <a:fillRect/>
          </a:stretch>
        </p:blipFill>
        <p:spPr>
          <a:xfrm>
            <a:off x="1354749" y="4876883"/>
            <a:ext cx="2812342" cy="10828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17" name="TextBox 16"/>
          <p:cNvSpPr txBox="1"/>
          <p:nvPr/>
        </p:nvSpPr>
        <p:spPr>
          <a:xfrm>
            <a:off x="604007" y="1650841"/>
            <a:ext cx="11107701" cy="400110"/>
          </a:xfrm>
          <a:prstGeom prst="rect">
            <a:avLst/>
          </a:prstGeom>
          <a:noFill/>
        </p:spPr>
        <p:txBody>
          <a:bodyPr wrap="square">
            <a:spAutoFit/>
          </a:bodyPr>
          <a:lstStyle/>
          <a:p>
            <a:pPr lvl="0">
              <a:defRPr/>
            </a:pPr>
            <a:r>
              <a:rPr lang="ko-KR" altLang="en-US" sz="2000" b="1" dirty="0" smtClean="0">
                <a:solidFill>
                  <a:schemeClr val="tx2"/>
                </a:solidFill>
              </a:rPr>
              <a:t>수집한 문자 이미지의 </a:t>
            </a:r>
            <a:r>
              <a:rPr lang="ko-KR" altLang="en-US" sz="2000" b="1" dirty="0">
                <a:solidFill>
                  <a:schemeClr val="tx2"/>
                </a:solidFill>
              </a:rPr>
              <a:t>색상이 어떻게 구성되어 있는지 색상 </a:t>
            </a:r>
            <a:r>
              <a:rPr lang="ko-KR" altLang="en-US" sz="2000" b="1" dirty="0" err="1">
                <a:solidFill>
                  <a:schemeClr val="tx2"/>
                </a:solidFill>
              </a:rPr>
              <a:t>추출기</a:t>
            </a:r>
            <a:r>
              <a:rPr lang="ko-KR" altLang="en-US" sz="2000" b="1" dirty="0">
                <a:solidFill>
                  <a:schemeClr val="tx2"/>
                </a:solidFill>
              </a:rPr>
              <a:t>(</a:t>
            </a:r>
            <a:r>
              <a:rPr lang="ko-KR" altLang="en-US" sz="2000" b="1" dirty="0" err="1">
                <a:solidFill>
                  <a:schemeClr val="tx2"/>
                </a:solidFill>
              </a:rPr>
              <a:t>Just</a:t>
            </a:r>
            <a:r>
              <a:rPr lang="ko-KR" altLang="en-US" sz="2000" b="1" dirty="0">
                <a:solidFill>
                  <a:schemeClr val="tx2"/>
                </a:solidFill>
              </a:rPr>
              <a:t> </a:t>
            </a:r>
            <a:r>
              <a:rPr lang="ko-KR" altLang="en-US" sz="2000" b="1" dirty="0" err="1">
                <a:solidFill>
                  <a:schemeClr val="tx2"/>
                </a:solidFill>
              </a:rPr>
              <a:t>Color</a:t>
            </a:r>
            <a:r>
              <a:rPr lang="ko-KR" altLang="en-US" sz="2000" b="1" dirty="0">
                <a:solidFill>
                  <a:schemeClr val="tx2"/>
                </a:solidFill>
              </a:rPr>
              <a:t> </a:t>
            </a:r>
            <a:r>
              <a:rPr lang="ko-KR" altLang="en-US" sz="2000" b="1" dirty="0" err="1">
                <a:solidFill>
                  <a:schemeClr val="tx2"/>
                </a:solidFill>
              </a:rPr>
              <a:t>Picker</a:t>
            </a:r>
            <a:r>
              <a:rPr lang="ko-KR" altLang="en-US" sz="2000" b="1" dirty="0">
                <a:solidFill>
                  <a:schemeClr val="tx2"/>
                </a:solidFill>
              </a:rPr>
              <a:t>)로 확인</a:t>
            </a:r>
          </a:p>
        </p:txBody>
      </p:sp>
      <p:grpSp>
        <p:nvGrpSpPr>
          <p:cNvPr id="20" name="그룹 19"/>
          <p:cNvGrpSpPr/>
          <p:nvPr/>
        </p:nvGrpSpPr>
        <p:grpSpPr>
          <a:xfrm>
            <a:off x="7488190" y="2316575"/>
            <a:ext cx="3802324" cy="3216611"/>
            <a:chOff x="6812157" y="2378303"/>
            <a:chExt cx="2362992" cy="3698618"/>
          </a:xfrm>
        </p:grpSpPr>
        <p:sp>
          <p:nvSpPr>
            <p:cNvPr id="21" name="TextBox 20"/>
            <p:cNvSpPr txBox="1"/>
            <p:nvPr/>
          </p:nvSpPr>
          <p:spPr>
            <a:xfrm>
              <a:off x="7310643" y="2378303"/>
              <a:ext cx="1366062" cy="511490"/>
            </a:xfrm>
            <a:prstGeom prst="rect">
              <a:avLst/>
            </a:prstGeom>
            <a:noFill/>
          </p:spPr>
          <p:txBody>
            <a:bodyPr wrap="square">
              <a:spAutoFit/>
            </a:bodyPr>
            <a:lstStyle/>
            <a:p>
              <a:pPr lvl="0">
                <a:defRPr/>
              </a:pPr>
              <a:r>
                <a:rPr lang="ko-KR" altLang="en-US" sz="2400" b="1">
                  <a:solidFill>
                    <a:schemeClr val="tx2"/>
                  </a:solidFill>
                </a:rPr>
                <a:t>색상분석 결과</a:t>
              </a:r>
            </a:p>
          </p:txBody>
        </p:sp>
        <p:sp>
          <p:nvSpPr>
            <p:cNvPr id="22" name="TextBox 21"/>
            <p:cNvSpPr txBox="1"/>
            <p:nvPr/>
          </p:nvSpPr>
          <p:spPr>
            <a:xfrm>
              <a:off x="6812157" y="3352853"/>
              <a:ext cx="2362992" cy="2724069"/>
            </a:xfrm>
            <a:prstGeom prst="rect">
              <a:avLst/>
            </a:prstGeom>
            <a:noFill/>
          </p:spPr>
          <p:txBody>
            <a:bodyPr wrap="square">
              <a:spAutoFit/>
            </a:bodyPr>
            <a:lstStyle/>
            <a:p>
              <a:pPr algn="just">
                <a:defRPr/>
              </a:pPr>
              <a:r>
                <a:rPr lang="ko-KR" altLang="en-US" sz="1500">
                  <a:solidFill>
                    <a:srgbClr val="0000FF"/>
                  </a:solidFill>
                </a:rPr>
                <a:t>파란색</a:t>
              </a:r>
              <a:r>
                <a:rPr lang="ko-KR" altLang="en-US" sz="1500">
                  <a:solidFill>
                    <a:schemeClr val="tx2"/>
                  </a:solidFill>
                </a:rPr>
                <a:t>: RGB에서 B 값이 항상 FF입니다.</a:t>
              </a:r>
            </a:p>
            <a:p>
              <a:pPr algn="just">
                <a:defRPr/>
              </a:pPr>
              <a:r>
                <a:rPr lang="ko-KR" altLang="en-US" sz="1500">
                  <a:solidFill>
                    <a:srgbClr val="008000"/>
                  </a:solidFill>
                </a:rPr>
                <a:t>초록색</a:t>
              </a:r>
              <a:r>
                <a:rPr lang="ko-KR" altLang="en-US" sz="1500">
                  <a:solidFill>
                    <a:schemeClr val="tx2"/>
                  </a:solidFill>
                </a:rPr>
                <a:t>: RGB에서 G 값이 항상 FF입니다.</a:t>
              </a:r>
            </a:p>
            <a:p>
              <a:pPr algn="just">
                <a:defRPr/>
              </a:pPr>
              <a:r>
                <a:rPr lang="ko-KR" altLang="en-US" sz="1500">
                  <a:solidFill>
                    <a:srgbClr val="FF0000"/>
                  </a:solidFill>
                </a:rPr>
                <a:t>빨간색</a:t>
              </a:r>
              <a:r>
                <a:rPr lang="ko-KR" altLang="en-US" sz="1500">
                  <a:solidFill>
                    <a:schemeClr val="tx2"/>
                  </a:solidFill>
                </a:rPr>
                <a:t>: RGB에서 R 값이 항상 FF입니다.</a:t>
              </a:r>
            </a:p>
            <a:p>
              <a:pPr algn="just">
                <a:defRPr/>
              </a:pPr>
              <a:endParaRPr lang="ko-KR" altLang="en-US" sz="1500">
                <a:solidFill>
                  <a:schemeClr val="tx2"/>
                </a:solidFill>
              </a:endParaRPr>
            </a:p>
            <a:p>
              <a:pPr algn="just">
                <a:defRPr/>
              </a:pPr>
              <a:r>
                <a:rPr lang="ko-KR" altLang="en-US" sz="1500">
                  <a:solidFill>
                    <a:srgbClr val="0000FF"/>
                  </a:solidFill>
                </a:rPr>
                <a:t>파란색</a:t>
              </a:r>
              <a:r>
                <a:rPr lang="ko-KR" altLang="en-US" sz="1500">
                  <a:solidFill>
                    <a:schemeClr val="tx2"/>
                  </a:solidFill>
                </a:rPr>
                <a:t> &amp; </a:t>
              </a:r>
              <a:r>
                <a:rPr lang="ko-KR" altLang="en-US" sz="1500">
                  <a:solidFill>
                    <a:srgbClr val="008000"/>
                  </a:solidFill>
                </a:rPr>
                <a:t>초록색</a:t>
              </a:r>
              <a:r>
                <a:rPr lang="ko-KR" altLang="en-US" sz="1500">
                  <a:solidFill>
                    <a:schemeClr val="tx2"/>
                  </a:solidFill>
                </a:rPr>
                <a:t>: RGB에서 R 값이 항상 AA 이하</a:t>
              </a:r>
            </a:p>
            <a:p>
              <a:pPr algn="just">
                <a:defRPr/>
              </a:pPr>
              <a:r>
                <a:rPr lang="ko-KR" altLang="en-US" sz="1500">
                  <a:solidFill>
                    <a:srgbClr val="0000FF"/>
                  </a:solidFill>
                </a:rPr>
                <a:t>파란색</a:t>
              </a:r>
              <a:r>
                <a:rPr lang="ko-KR" altLang="en-US" sz="1500">
                  <a:solidFill>
                    <a:schemeClr val="tx2"/>
                  </a:solidFill>
                </a:rPr>
                <a:t> &amp; </a:t>
              </a:r>
              <a:r>
                <a:rPr lang="ko-KR" altLang="en-US" sz="1500">
                  <a:solidFill>
                    <a:srgbClr val="FF0000"/>
                  </a:solidFill>
                </a:rPr>
                <a:t>빨간색</a:t>
              </a:r>
              <a:r>
                <a:rPr lang="ko-KR" altLang="en-US" sz="1500">
                  <a:solidFill>
                    <a:schemeClr val="tx2"/>
                  </a:solidFill>
                </a:rPr>
                <a:t>: RGB에서 G 값이 항상 AA 이하</a:t>
              </a:r>
            </a:p>
            <a:p>
              <a:pPr algn="just">
                <a:defRPr/>
              </a:pPr>
              <a:r>
                <a:rPr lang="ko-KR" altLang="en-US" sz="1500">
                  <a:solidFill>
                    <a:srgbClr val="008000"/>
                  </a:solidFill>
                </a:rPr>
                <a:t>초록색</a:t>
              </a:r>
              <a:r>
                <a:rPr lang="ko-KR" altLang="en-US" sz="1500">
                  <a:solidFill>
                    <a:schemeClr val="tx2"/>
                  </a:solidFill>
                </a:rPr>
                <a:t> &amp; </a:t>
              </a:r>
              <a:r>
                <a:rPr lang="ko-KR" altLang="en-US" sz="1500">
                  <a:solidFill>
                    <a:srgbClr val="FF0000"/>
                  </a:solidFill>
                </a:rPr>
                <a:t>빨간색</a:t>
              </a:r>
              <a:r>
                <a:rPr lang="ko-KR" altLang="en-US" sz="1500">
                  <a:solidFill>
                    <a:schemeClr val="tx2"/>
                  </a:solidFill>
                </a:rPr>
                <a:t>: RGB에서 B 값이 항상 AA 이하</a:t>
              </a:r>
            </a:p>
          </p:txBody>
        </p:sp>
      </p:grpSp>
      <p:cxnSp>
        <p:nvCxnSpPr>
          <p:cNvPr id="23" name="직선 연결선 22"/>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TextBox 24"/>
          <p:cNvSpPr txBox="1"/>
          <p:nvPr/>
        </p:nvSpPr>
        <p:spPr>
          <a:xfrm>
            <a:off x="490138" y="323244"/>
            <a:ext cx="259302" cy="584775"/>
          </a:xfrm>
          <a:prstGeom prst="rect">
            <a:avLst/>
          </a:prstGeom>
          <a:noFill/>
        </p:spPr>
        <p:txBody>
          <a:bodyPr wrap="square">
            <a:spAutoFit/>
          </a:bodyPr>
          <a:lstStyle/>
          <a:p>
            <a:pPr algn="ctr">
              <a:defRPr/>
            </a:pPr>
            <a:r>
              <a:rPr lang="en-US" altLang="ko-KR" sz="3200" b="1" dirty="0">
                <a:solidFill>
                  <a:schemeClr val="bg1"/>
                </a:solidFill>
              </a:rPr>
              <a:t>3</a:t>
            </a:r>
            <a:endParaRPr lang="ko-KR" altLang="en-US" sz="3200" b="1" dirty="0">
              <a:solidFill>
                <a:schemeClr val="bg1"/>
              </a:solidFill>
            </a:endParaRPr>
          </a:p>
        </p:txBody>
      </p:sp>
      <p:sp>
        <p:nvSpPr>
          <p:cNvPr id="28" name="TextBox 27"/>
          <p:cNvSpPr txBox="1"/>
          <p:nvPr/>
        </p:nvSpPr>
        <p:spPr>
          <a:xfrm>
            <a:off x="1188881" y="378161"/>
            <a:ext cx="870751" cy="369332"/>
          </a:xfrm>
          <a:prstGeom prst="rect">
            <a:avLst/>
          </a:prstGeom>
          <a:noFill/>
        </p:spPr>
        <p:txBody>
          <a:bodyPr wrap="none">
            <a:spAutoFit/>
          </a:bodyPr>
          <a:lstStyle/>
          <a:p>
            <a:pPr lvl="0">
              <a:defRPr/>
            </a:pPr>
            <a:r>
              <a:rPr lang="ko-KR" altLang="en-US" dirty="0">
                <a:latin typeface="Noto Sans KR" panose="020B0500000000000000" pitchFamily="34" charset="-127"/>
                <a:ea typeface="Noto Sans KR" panose="020B0500000000000000" pitchFamily="34" charset="-127"/>
              </a:rPr>
              <a:t>색 분석</a:t>
            </a:r>
          </a:p>
        </p:txBody>
      </p:sp>
      <p:pic>
        <p:nvPicPr>
          <p:cNvPr id="33" name="그림 32"/>
          <p:cNvPicPr>
            <a:picLocks noChangeAspect="1"/>
          </p:cNvPicPr>
          <p:nvPr/>
        </p:nvPicPr>
        <p:blipFill rotWithShape="1">
          <a:blip r:embed="rId2"/>
          <a:stretch>
            <a:fillRect/>
          </a:stretch>
        </p:blipFill>
        <p:spPr>
          <a:xfrm>
            <a:off x="932920" y="2127250"/>
            <a:ext cx="6363514" cy="3958167"/>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t065">
      <a:dk1>
        <a:srgbClr val="3A3838"/>
      </a:dk1>
      <a:lt1>
        <a:srgbClr val="FFFFFF"/>
      </a:lt1>
      <a:dk2>
        <a:srgbClr val="5D5B5B"/>
      </a:dk2>
      <a:lt2>
        <a:srgbClr val="F2F2F2"/>
      </a:lt2>
      <a:accent1>
        <a:srgbClr val="ED636D"/>
      </a:accent1>
      <a:accent2>
        <a:srgbClr val="FA7D87"/>
      </a:accent2>
      <a:accent3>
        <a:srgbClr val="F8BAA1"/>
      </a:accent3>
      <a:accent4>
        <a:srgbClr val="1097D0"/>
      </a:accent4>
      <a:accent5>
        <a:srgbClr val="016A96"/>
      </a:accent5>
      <a:accent6>
        <a:srgbClr val="898F8D"/>
      </a:accent6>
      <a:hlink>
        <a:srgbClr val="757070"/>
      </a:hlink>
      <a:folHlink>
        <a:srgbClr val="757070"/>
      </a:folHlink>
    </a:clrScheme>
    <a:fontScheme name="free">
      <a:majorFont>
        <a:latin typeface="Arial"/>
        <a:ea typeface="나눔스퀘어라운드 Regular"/>
        <a:cs typeface=""/>
      </a:majorFont>
      <a:minorFont>
        <a:latin typeface="Arial"/>
        <a:ea typeface="나눔스퀘어라운드 Regular"/>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7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826</Words>
  <Application>Microsoft Office PowerPoint</Application>
  <PresentationFormat>와이드스크린</PresentationFormat>
  <Paragraphs>140</Paragraphs>
  <Slides>20</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HY헤드라인M</vt:lpstr>
      <vt:lpstr>Noto Sans CJK KR Thin</vt:lpstr>
      <vt:lpstr>Noto Sans KR</vt:lpstr>
      <vt:lpstr>나눔스퀘어라운드 Regular</vt:lpstr>
      <vt:lpstr>맑은 고딕</vt:lpstr>
      <vt:lpstr>Arial</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Saebyeol Yu</dc:creator>
  <cp:lastModifiedBy>KB</cp:lastModifiedBy>
  <cp:revision>301</cp:revision>
  <dcterms:created xsi:type="dcterms:W3CDTF">2015-01-21T11:35:38Z</dcterms:created>
  <dcterms:modified xsi:type="dcterms:W3CDTF">2021-11-04T06:21:17Z</dcterms:modified>
  <cp:version/>
</cp:coreProperties>
</file>