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66" r:id="rId4"/>
    <p:sldId id="260" r:id="rId5"/>
    <p:sldId id="261" r:id="rId6"/>
    <p:sldId id="262" r:id="rId7"/>
    <p:sldId id="264" r:id="rId8"/>
    <p:sldId id="281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6" r:id="rId17"/>
    <p:sldId id="277" r:id="rId18"/>
    <p:sldId id="280" r:id="rId19"/>
    <p:sldId id="282" r:id="rId20"/>
    <p:sldId id="279" r:id="rId21"/>
    <p:sldId id="284" r:id="rId22"/>
    <p:sldId id="265" r:id="rId23"/>
  </p:sldIdLst>
  <p:sldSz cx="12192000" cy="6858000"/>
  <p:notesSz cx="6858000" cy="9144000"/>
  <p:embeddedFontLst>
    <p:embeddedFont>
      <p:font typeface="맑은 고딕" pitchFamily="50" charset="-127"/>
      <p:regular r:id="rId25"/>
      <p:bold r:id="rId26"/>
    </p:embeddedFont>
    <p:embeddedFont>
      <p:font typeface="배달의민족 주아" pitchFamily="18" charset="-127"/>
      <p:regular r:id="rId27"/>
    </p:embeddedFont>
    <p:embeddedFont>
      <p:font typeface="타이포_쌍문동 B" pitchFamily="18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D30"/>
    <a:srgbClr val="A58159"/>
    <a:srgbClr val="855837"/>
    <a:srgbClr val="885A38"/>
    <a:srgbClr val="97653F"/>
    <a:srgbClr val="B3784B"/>
    <a:srgbClr val="85ABFF"/>
    <a:srgbClr val="B88A46"/>
    <a:srgbClr val="F5F5F5"/>
    <a:srgbClr val="DEB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7" autoAdjust="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4FC7C-2103-41C0-9EC0-F9E5ED5E68CA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1BAB6-E317-418F-B340-C2B5FE4ED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9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9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2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7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7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1BAB6-E317-418F-B340-C2B5FE4ED3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8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7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6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5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6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0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5AB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090A-EBFD-4E6B-9C12-D3095CDC0C16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7086-DF04-481A-AD33-E9812F359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1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0EF90E7-12FA-4402-94FF-64B28A0BE485}"/>
              </a:ext>
            </a:extLst>
          </p:cNvPr>
          <p:cNvSpPr/>
          <p:nvPr/>
        </p:nvSpPr>
        <p:spPr>
          <a:xfrm>
            <a:off x="3161094" y="2138227"/>
            <a:ext cx="6262049" cy="1733444"/>
          </a:xfrm>
          <a:prstGeom prst="rect">
            <a:avLst/>
          </a:prstGeom>
          <a:solidFill>
            <a:schemeClr val="bg1"/>
          </a:solidFill>
          <a:ln w="123825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84C994-E035-46D5-92DA-CF58F8258470}"/>
              </a:ext>
            </a:extLst>
          </p:cNvPr>
          <p:cNvSpPr txBox="1"/>
          <p:nvPr/>
        </p:nvSpPr>
        <p:spPr>
          <a:xfrm>
            <a:off x="2326795" y="2283350"/>
            <a:ext cx="7872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rgbClr val="A58159"/>
                </a:solidFill>
                <a:effectLst>
                  <a:glow rad="101600">
                    <a:srgbClr val="B88A46">
                      <a:alpha val="29000"/>
                    </a:srgbClr>
                  </a:glow>
                </a:effectLst>
                <a:latin typeface="타이포_쌍문동 B" pitchFamily="18" charset="-127"/>
                <a:ea typeface="타이포_쌍문동 B" pitchFamily="18" charset="-127"/>
              </a:rPr>
              <a:t>젠트리피케이션</a:t>
            </a:r>
            <a:endParaRPr lang="en-US" altLang="ko-KR" sz="4800" dirty="0" smtClean="0">
              <a:solidFill>
                <a:srgbClr val="A58159"/>
              </a:solidFill>
              <a:effectLst>
                <a:glow rad="101600">
                  <a:srgbClr val="B88A46">
                    <a:alpha val="29000"/>
                  </a:srgbClr>
                </a:glow>
              </a:effectLst>
              <a:latin typeface="타이포_쌍문동 B" pitchFamily="18" charset="-127"/>
              <a:ea typeface="타이포_쌍문동 B" pitchFamily="18" charset="-127"/>
            </a:endParaRPr>
          </a:p>
          <a:p>
            <a:pPr algn="ctr"/>
            <a:r>
              <a:rPr lang="ko-KR" altLang="en-US" sz="4800" dirty="0" smtClean="0">
                <a:solidFill>
                  <a:srgbClr val="A58159"/>
                </a:solidFill>
                <a:effectLst>
                  <a:glow rad="101600">
                    <a:srgbClr val="B88A46">
                      <a:alpha val="29000"/>
                    </a:srgbClr>
                  </a:glow>
                </a:effectLst>
                <a:latin typeface="타이포_쌍문동 B" pitchFamily="18" charset="-127"/>
                <a:ea typeface="타이포_쌍문동 B" pitchFamily="18" charset="-127"/>
              </a:rPr>
              <a:t>원인 분석과 예측</a:t>
            </a:r>
            <a:endParaRPr lang="ko-KR" altLang="en-US" sz="4800" dirty="0">
              <a:solidFill>
                <a:srgbClr val="A58159"/>
              </a:solidFill>
              <a:effectLst>
                <a:glow rad="101600">
                  <a:srgbClr val="B88A46">
                    <a:alpha val="29000"/>
                  </a:srgbClr>
                </a:glow>
              </a:effectLst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3143" y="5879068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타이포_쌍문동 B" pitchFamily="18" charset="-127"/>
                <a:ea typeface="타이포_쌍문동 B" pitchFamily="18" charset="-127"/>
              </a:rPr>
              <a:t>DATA145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75685" y="6340733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타이포_쌍문동 B" pitchFamily="18" charset="-127"/>
                <a:ea typeface="타이포_쌍문동 B" pitchFamily="18" charset="-127"/>
              </a:rPr>
              <a:t>김하영 변형욱 장석우 최영효</a:t>
            </a:r>
            <a:endParaRPr lang="ko-KR" altLang="en-US" dirty="0">
              <a:latin typeface="타이포_쌍문동 B" pitchFamily="18" charset="-127"/>
              <a:ea typeface="타이포_쌍문동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8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279400" y="1947886"/>
            <a:ext cx="11584655" cy="4745014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00BEB4-8970-4EA6-BFC7-A2EF5FF1E93D}"/>
              </a:ext>
            </a:extLst>
          </p:cNvPr>
          <p:cNvSpPr txBox="1"/>
          <p:nvPr/>
        </p:nvSpPr>
        <p:spPr>
          <a:xfrm>
            <a:off x="1701800" y="6351355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원본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8704B-5F6F-4D87-9125-1732E35A9A99}"/>
              </a:ext>
            </a:extLst>
          </p:cNvPr>
          <p:cNvSpPr txBox="1"/>
          <p:nvPr/>
        </p:nvSpPr>
        <p:spPr>
          <a:xfrm>
            <a:off x="6763130" y="6351356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변화율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537536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841" y="553943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3.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처리 및 활용 방안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6682" y="1336516"/>
            <a:ext cx="2432959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문화공간 수 </a:t>
            </a:r>
            <a:endParaRPr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3280068" y="1209223"/>
            <a:ext cx="1036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서울 열린 데이터 광장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자치구 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연별 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운영 </a:t>
            </a:r>
            <a:r>
              <a:rPr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주체별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규모별 공연장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젠트리피케이션은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 주로 예술가들의 활동을 통해 지역 발전이 시작됨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37C8ECA-FD99-4061-AEC8-FC5FBE06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1" y="2351077"/>
            <a:ext cx="1895913" cy="3938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E8B1066-3BD4-46D5-97AD-52342143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46" y="2351075"/>
            <a:ext cx="4269996" cy="3938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오른쪽 화살표 15"/>
          <p:cNvSpPr/>
          <p:nvPr/>
        </p:nvSpPr>
        <p:spPr>
          <a:xfrm>
            <a:off x="4734450" y="3924299"/>
            <a:ext cx="793400" cy="5687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279400" y="1947886"/>
            <a:ext cx="11584655" cy="4745014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00BEB4-8970-4EA6-BFC7-A2EF5FF1E93D}"/>
              </a:ext>
            </a:extLst>
          </p:cNvPr>
          <p:cNvSpPr txBox="1"/>
          <p:nvPr/>
        </p:nvSpPr>
        <p:spPr>
          <a:xfrm>
            <a:off x="1206500" y="6363011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원본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8704B-5F6F-4D87-9125-1732E35A9A99}"/>
              </a:ext>
            </a:extLst>
          </p:cNvPr>
          <p:cNvSpPr txBox="1"/>
          <p:nvPr/>
        </p:nvSpPr>
        <p:spPr>
          <a:xfrm>
            <a:off x="7525130" y="6351356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변화율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537536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841" y="553943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3.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처리 및 활용 방안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6682" y="1336516"/>
            <a:ext cx="3124118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지하철 승∙하차 인원 수 </a:t>
            </a:r>
            <a:endParaRPr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83800" y="3860800"/>
            <a:ext cx="793400" cy="5687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3838868" y="1209223"/>
            <a:ext cx="1036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경기도 교통정보 센터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자치구 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호선 별 지하철 역 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연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월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요일로 구분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예술가들의 활동으로 인해 유명해지기 시작한 지역에는 유동인구가 점차적으로 증가함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E7185C3-6A67-4235-8F8B-57172716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82" y="2321660"/>
            <a:ext cx="3716324" cy="39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E29B5FC-1A3D-4E3B-9C51-1F802EE6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579" y="2296151"/>
            <a:ext cx="3008847" cy="402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9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279400" y="1947886"/>
            <a:ext cx="11584655" cy="4745014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00BEB4-8970-4EA6-BFC7-A2EF5FF1E93D}"/>
              </a:ext>
            </a:extLst>
          </p:cNvPr>
          <p:cNvSpPr txBox="1"/>
          <p:nvPr/>
        </p:nvSpPr>
        <p:spPr>
          <a:xfrm>
            <a:off x="774700" y="6363011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원본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8704B-5F6F-4D87-9125-1732E35A9A99}"/>
              </a:ext>
            </a:extLst>
          </p:cNvPr>
          <p:cNvSpPr txBox="1"/>
          <p:nvPr/>
        </p:nvSpPr>
        <p:spPr>
          <a:xfrm>
            <a:off x="7169530" y="6351356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변화율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537536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841" y="553943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3.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처리 및 활용 방안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6681" y="1336516"/>
            <a:ext cx="2870119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사업체 수 및 </a:t>
            </a:r>
            <a:r>
              <a:rPr lang="ko-KR" altLang="en-US" sz="20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창업률</a:t>
            </a:r>
            <a:endParaRPr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642500" y="3937000"/>
            <a:ext cx="793400" cy="5687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3584868" y="1209223"/>
            <a:ext cx="1036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서울 열린 데이터 광장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자치구 및 동 별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 /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사업체 수 및 </a:t>
            </a:r>
            <a:r>
              <a:rPr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창업률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종사자 수 및 평균 종사자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젠트리피케이션이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 발생한 지역에서 기존 상인들은 임대료 인상으로 인하여 이주하게 되고 프랜차이즈 등의 상권이 입주하게 </a:t>
            </a:r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됨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06DE1CA-16F5-4EDC-8AF8-F1AE21B8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" y="2324304"/>
            <a:ext cx="4244830" cy="3992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0CD9B08-2170-4093-98D2-3BBA1ADD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2324304"/>
            <a:ext cx="4173682" cy="3992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77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279400" y="1947886"/>
            <a:ext cx="11584655" cy="4745014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00BEB4-8970-4EA6-BFC7-A2EF5FF1E93D}"/>
              </a:ext>
            </a:extLst>
          </p:cNvPr>
          <p:cNvSpPr txBox="1"/>
          <p:nvPr/>
        </p:nvSpPr>
        <p:spPr>
          <a:xfrm>
            <a:off x="939800" y="6363011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원본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8704B-5F6F-4D87-9125-1732E35A9A99}"/>
              </a:ext>
            </a:extLst>
          </p:cNvPr>
          <p:cNvSpPr txBox="1"/>
          <p:nvPr/>
        </p:nvSpPr>
        <p:spPr>
          <a:xfrm>
            <a:off x="6648830" y="6351356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변화율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537536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841" y="553943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3.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처리 및 활용 방안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6682" y="1336516"/>
            <a:ext cx="2432959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지역 내 총 생산</a:t>
            </a:r>
            <a:endParaRPr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591700" y="3937000"/>
            <a:ext cx="793400" cy="5687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3280068" y="1209223"/>
            <a:ext cx="1036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서울 열린 데이터 광장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자치구  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지역 내 총 생산 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/ 2010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년 대비 증감률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젠트리피케이션이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 발생하기 시작하는 지역에서는 상권 발달로 인해 </a:t>
            </a:r>
            <a:r>
              <a:rPr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지역내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 생산량이 증가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287EFE0-72AE-4606-98F0-DB4620E8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63" y="2156584"/>
            <a:ext cx="4340837" cy="4157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696D34A-F4EA-4E61-8706-854FDCCE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99" y="2156585"/>
            <a:ext cx="4509033" cy="4117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279400" y="1947886"/>
            <a:ext cx="11584655" cy="4745014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00BEB4-8970-4EA6-BFC7-A2EF5FF1E93D}"/>
              </a:ext>
            </a:extLst>
          </p:cNvPr>
          <p:cNvSpPr txBox="1"/>
          <p:nvPr/>
        </p:nvSpPr>
        <p:spPr>
          <a:xfrm>
            <a:off x="5086641" y="6398134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원본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537536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841" y="553943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3.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처리 및 활용 방안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6682" y="1336516"/>
            <a:ext cx="2895518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관광 </a:t>
            </a:r>
            <a:r>
              <a:rPr lang="ko-KR" altLang="en-US" sz="20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특구</a:t>
            </a:r>
            <a:r>
              <a:rPr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존재 여부</a:t>
            </a:r>
            <a:endParaRPr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3610268" y="1360875"/>
            <a:ext cx="1036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관광 지식 정보 시스템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포털에서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dirty="0" err="1">
                <a:latin typeface="배달의민족 주아" pitchFamily="18" charset="-127"/>
                <a:ea typeface="배달의민족 주아" pitchFamily="18" charset="-127"/>
              </a:rPr>
              <a:t>관광특구가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 존재하는 자치구를 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1, </a:t>
            </a:r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없는 지역구를 </a:t>
            </a:r>
            <a:r>
              <a:rPr lang="en-US" altLang="ko-KR" sz="1400" dirty="0">
                <a:latin typeface="배달의민족 주아" pitchFamily="18" charset="-127"/>
                <a:ea typeface="배달의민족 주아" pitchFamily="18" charset="-127"/>
              </a:rPr>
              <a:t>0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D1C6629-3C35-4722-983A-6A9F59AA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70" y="2167336"/>
            <a:ext cx="1694577" cy="4195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279400" y="1947886"/>
            <a:ext cx="11584655" cy="4745014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537536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841" y="553943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3.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처리 및 활용 방안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455" y="1302232"/>
            <a:ext cx="690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3-1)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변화율 처리를 마친 데이터들을 취</a:t>
            </a:r>
            <a:r>
              <a:rPr lang="ko-KR" altLang="en-US" sz="2800" spc="-150" dirty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43D9CF-061C-4A3E-AF2B-F0C1914D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1" y="2181496"/>
            <a:ext cx="10363118" cy="43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279400" y="1947886"/>
            <a:ext cx="11584655" cy="4745014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537536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841" y="553943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3.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처리 및 활용 방안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5455" y="1302232"/>
            <a:ext cx="692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3-2)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정규화 및 수치화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B586F83-C273-4E71-A035-D27D481E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28" y="2220685"/>
            <a:ext cx="10306000" cy="427155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74800" y="2047094"/>
            <a:ext cx="431800" cy="4595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06600" y="2665088"/>
            <a:ext cx="486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→ </a:t>
            </a:r>
            <a:r>
              <a:rPr lang="ko-KR" altLang="en-US" sz="2400" dirty="0" err="1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젠트리피케이션에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 주는 영향을 수치화 </a:t>
            </a:r>
            <a:endParaRPr lang="ko-KR" altLang="en-US" sz="2400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8162" y="1376499"/>
            <a:ext cx="133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정규화</a:t>
            </a:r>
            <a:endParaRPr lang="ko-KR" altLang="en-US" sz="2400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왼쪽 중괄호 13"/>
          <p:cNvSpPr/>
          <p:nvPr/>
        </p:nvSpPr>
        <p:spPr>
          <a:xfrm rot="5400000">
            <a:off x="5613406" y="-3273961"/>
            <a:ext cx="674044" cy="103060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7077034" y="1616094"/>
            <a:ext cx="1074191" cy="2616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0036" y="1486006"/>
            <a:ext cx="200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/>
                <a:ea typeface="맑은 고딕"/>
              </a:rPr>
              <a:t>•</a:t>
            </a:r>
            <a:r>
              <a:rPr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7</a:t>
            </a:r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개의 지표</a:t>
            </a:r>
            <a:endParaRPr lang="ko-KR" altLang="en-US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3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한쪽 모서리가 잘린 사각형 23"/>
          <p:cNvSpPr/>
          <p:nvPr/>
        </p:nvSpPr>
        <p:spPr>
          <a:xfrm>
            <a:off x="323412" y="1988132"/>
            <a:ext cx="11533313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306061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841" y="553943"/>
            <a:ext cx="290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4</a:t>
            </a:r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분석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49382" y="2406274"/>
            <a:ext cx="5514293" cy="2781300"/>
            <a:chOff x="1259632" y="3356992"/>
            <a:chExt cx="5514293" cy="278130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3356992"/>
              <a:ext cx="4810125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타원 8"/>
            <p:cNvSpPr/>
            <p:nvPr/>
          </p:nvSpPr>
          <p:spPr>
            <a:xfrm>
              <a:off x="1615917" y="4197832"/>
              <a:ext cx="648072" cy="2781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420549" y="3905878"/>
              <a:ext cx="844861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5736" y="5871913"/>
              <a:ext cx="41044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-7.5       -5.0        -2.5          0         </a:t>
              </a:r>
              <a:r>
                <a:rPr lang="en-US" altLang="ko-KR" sz="900" dirty="0"/>
                <a:t> </a:t>
              </a:r>
              <a:r>
                <a:rPr lang="en-US" altLang="ko-KR" sz="900" dirty="0" smtClean="0"/>
                <a:t>2.5        5.0         7.5         </a:t>
              </a:r>
              <a:endParaRPr lang="ko-KR" alt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20172" y="3588472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-3.7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20172" y="3905878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9.0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20172" y="4528999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4.3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0172" y="4214381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-7.4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9767" y="4823574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2.1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25853" y="5157192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20172" y="5464982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1.0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45465" y="5417360"/>
            <a:ext cx="515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855837"/>
                </a:solidFill>
                <a:latin typeface="맑은 고딕"/>
                <a:ea typeface="맑은 고딕"/>
              </a:rPr>
              <a:t>→ </a:t>
            </a:r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각 변수들이 </a:t>
            </a:r>
            <a:r>
              <a:rPr lang="ko-KR" altLang="en-US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발생 여부에 작용한 정도는</a:t>
            </a:r>
            <a:r>
              <a:rPr lang="en-US" altLang="ko-KR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    다음과 같이 나타남</a:t>
            </a:r>
            <a:endParaRPr lang="en-US" altLang="ko-KR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0565" y="3796809"/>
            <a:ext cx="4270235" cy="1200329"/>
          </a:xfrm>
          <a:prstGeom prst="rect">
            <a:avLst/>
          </a:prstGeom>
          <a:noFill/>
          <a:effectLst>
            <a:glow rad="101600">
              <a:srgbClr val="A58159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사업체 수</a:t>
            </a:r>
            <a:r>
              <a:rPr lang="en-US" altLang="ko-KR" sz="24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지역 내 총생산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이 </a:t>
            </a:r>
            <a:r>
              <a:rPr lang="ko-KR" altLang="en-US" sz="2400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en-US" altLang="ko-KR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발생에 가장</a:t>
            </a:r>
            <a:r>
              <a:rPr lang="en-US" altLang="ko-KR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큰 영향을 주는 것을 확인할 수 있다</a:t>
            </a:r>
            <a:r>
              <a:rPr lang="en-US" altLang="ko-KR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6731000" y="2451886"/>
            <a:ext cx="0" cy="35919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5456" y="1302232"/>
            <a:ext cx="453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데이터 분석 </a:t>
            </a:r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다중 회귀 분석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93282" y="2962405"/>
            <a:ext cx="2528667" cy="552190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Outcomes</a:t>
            </a:r>
            <a:endParaRPr lang="ko-KR" altLang="en-US" sz="28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7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한쪽 모서리가 잘린 사각형 27"/>
          <p:cNvSpPr/>
          <p:nvPr/>
        </p:nvSpPr>
        <p:spPr>
          <a:xfrm>
            <a:off x="406326" y="1996480"/>
            <a:ext cx="4584774" cy="4585639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한쪽 모서리가 잘린 사각형 58"/>
          <p:cNvSpPr/>
          <p:nvPr/>
        </p:nvSpPr>
        <p:spPr>
          <a:xfrm>
            <a:off x="5054600" y="1996480"/>
            <a:ext cx="6865625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306061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841" y="553943"/>
            <a:ext cx="290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4</a:t>
            </a:r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분석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55" y="1302232"/>
            <a:ext cx="464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데이터 분석 </a:t>
            </a:r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spc="-150" dirty="0" err="1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로지스틱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회귀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1" b="96040" l="9524" r="91667">
                        <a14:foregroundMark x1="92857" y1="17822" x2="51190" y2="84158"/>
                        <a14:foregroundMark x1="27381" y1="56436" x2="45238" y2="86139"/>
                        <a14:foregroundMark x1="54762" y1="83168" x2="52381" y2="960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5474" y="2551427"/>
            <a:ext cx="490626" cy="41201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546100" y="2551427"/>
            <a:ext cx="3537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각 변수들의 추세가 </a:t>
            </a:r>
            <a:r>
              <a:rPr lang="ko-KR" altLang="en-US" sz="2000" b="1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젠트리피케이션에</a:t>
            </a:r>
            <a:r>
              <a:rPr lang="ko-KR" altLang="en-US" sz="2000" b="1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주는 영향을 수치화</a:t>
            </a:r>
          </a:p>
          <a:p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46100" y="3240707"/>
            <a:ext cx="3537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000" b="1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발생을 예측할 수 있는 지표를 산출</a:t>
            </a:r>
          </a:p>
          <a:p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929884" y="4444789"/>
            <a:ext cx="4896758" cy="1821391"/>
          </a:xfrm>
          <a:prstGeom prst="roundRect">
            <a:avLst/>
          </a:prstGeom>
          <a:noFill/>
          <a:ln w="28575">
            <a:solidFill>
              <a:srgbClr val="A58159"/>
            </a:solidFill>
          </a:ln>
          <a:effectLst>
            <a:glow rad="101600">
              <a:srgbClr val="A58159">
                <a:alpha val="4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609600" y="4648192"/>
            <a:ext cx="3537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000" b="1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발생 지표가 </a:t>
            </a:r>
            <a:r>
              <a:rPr lang="en-US" altLang="ko-KR" sz="2000" b="1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2000" b="1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에 가까워질수록 발생확률이 높아짐</a:t>
            </a:r>
          </a:p>
          <a:p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09600" y="5364817"/>
            <a:ext cx="3537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000" b="1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발생 지표가 </a:t>
            </a:r>
            <a:r>
              <a:rPr lang="en-US" altLang="ko-KR" sz="2000" b="1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0</a:t>
            </a:r>
            <a:r>
              <a:rPr lang="ko-KR" altLang="en-US" sz="2000" b="1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에 가까워질수록 발생확률이 낮아짐</a:t>
            </a:r>
          </a:p>
          <a:p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1" b="96040" l="9524" r="91667">
                        <a14:foregroundMark x1="92857" y1="17822" x2="51190" y2="84158"/>
                        <a14:foregroundMark x1="27381" y1="56436" x2="45238" y2="86139"/>
                        <a14:foregroundMark x1="54762" y1="83168" x2="52381" y2="960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5474" y="3207668"/>
            <a:ext cx="490626" cy="41201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1" b="96040" l="9524" r="91667">
                        <a14:foregroundMark x1="92857" y1="17822" x2="51190" y2="84158"/>
                        <a14:foregroundMark x1="27381" y1="56436" x2="45238" y2="86139"/>
                        <a14:foregroundMark x1="54762" y1="83168" x2="52381" y2="960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4832" y="4660705"/>
            <a:ext cx="490626" cy="41201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1" b="96040" l="9524" r="91667">
                        <a14:foregroundMark x1="92857" y1="17822" x2="51190" y2="84158"/>
                        <a14:foregroundMark x1="27381" y1="56436" x2="45238" y2="86139"/>
                        <a14:foregroundMark x1="54762" y1="83168" x2="52381" y2="960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0074" y="5355484"/>
            <a:ext cx="490626" cy="412015"/>
          </a:xfrm>
          <a:prstGeom prst="rect">
            <a:avLst/>
          </a:prstGeom>
        </p:spPr>
      </p:pic>
      <p:sp>
        <p:nvSpPr>
          <p:cNvPr id="58" name="모서리가 둥근 직사각형 57"/>
          <p:cNvSpPr/>
          <p:nvPr/>
        </p:nvSpPr>
        <p:spPr>
          <a:xfrm>
            <a:off x="5911824" y="2322372"/>
            <a:ext cx="4914818" cy="1821391"/>
          </a:xfrm>
          <a:prstGeom prst="roundRect">
            <a:avLst/>
          </a:prstGeom>
          <a:noFill/>
          <a:ln w="28575">
            <a:solidFill>
              <a:srgbClr val="A58159"/>
            </a:solidFill>
          </a:ln>
          <a:effectLst>
            <a:glow rad="101600">
              <a:srgbClr val="A58159">
                <a:alpha val="4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366062" y="3824739"/>
            <a:ext cx="2592288" cy="76783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49229" y="3991326"/>
            <a:ext cx="153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배달의민족 주아" pitchFamily="18" charset="-127"/>
                <a:ea typeface="배달의민족 주아" pitchFamily="18" charset="-127"/>
              </a:rPr>
              <a:t>발생 지표</a:t>
            </a:r>
            <a:endParaRPr lang="ko-KR" altLang="en-US" sz="2400" b="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2373448" y="4830454"/>
            <a:ext cx="576064" cy="1004095"/>
          </a:xfrm>
          <a:prstGeom prst="downArrow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88858" y="5918816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0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64184" y="208976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 </a:t>
            </a:r>
            <a:endParaRPr lang="ko-KR" altLang="en-US" sz="2400" b="1" dirty="0"/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2360748" y="2579697"/>
            <a:ext cx="576064" cy="10040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한쪽 모서리가 잘린 사각형 96"/>
          <p:cNvSpPr/>
          <p:nvPr/>
        </p:nvSpPr>
        <p:spPr>
          <a:xfrm>
            <a:off x="323412" y="1988132"/>
            <a:ext cx="11533313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306061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841" y="553943"/>
            <a:ext cx="290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4</a:t>
            </a:r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분석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55" y="1302232"/>
            <a:ext cx="437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 데이터 분석 </a:t>
            </a:r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spc="-150" dirty="0" err="1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로지스틱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회귀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634449" y="2439186"/>
            <a:ext cx="0" cy="3591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37225" y="3888905"/>
            <a:ext cx="4919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서울시 중 총 </a:t>
            </a:r>
            <a:r>
              <a:rPr lang="en-US" altLang="ko-KR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9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개의 자치구가 </a:t>
            </a:r>
            <a:r>
              <a:rPr lang="ko-KR" altLang="en-US" sz="2400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발생 위험이 높은 것을 확인할 수 있다</a:t>
            </a:r>
            <a:r>
              <a:rPr lang="en-US" altLang="ko-KR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4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45945" y="3004861"/>
            <a:ext cx="2528667" cy="552190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Outcomes</a:t>
            </a:r>
            <a:endParaRPr lang="ko-KR" altLang="en-US" sz="28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9" y="2148904"/>
            <a:ext cx="12001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순서도: 처리 6"/>
          <p:cNvSpPr/>
          <p:nvPr/>
        </p:nvSpPr>
        <p:spPr>
          <a:xfrm>
            <a:off x="1555249" y="2361211"/>
            <a:ext cx="358521" cy="1171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처리 68"/>
          <p:cNvSpPr/>
          <p:nvPr/>
        </p:nvSpPr>
        <p:spPr>
          <a:xfrm>
            <a:off x="1555249" y="3012177"/>
            <a:ext cx="358521" cy="1171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처리 69"/>
          <p:cNvSpPr/>
          <p:nvPr/>
        </p:nvSpPr>
        <p:spPr>
          <a:xfrm>
            <a:off x="1555249" y="4328058"/>
            <a:ext cx="358521" cy="1171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처리 70"/>
          <p:cNvSpPr/>
          <p:nvPr/>
        </p:nvSpPr>
        <p:spPr>
          <a:xfrm>
            <a:off x="1555248" y="4499370"/>
            <a:ext cx="358521" cy="1171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처리 71"/>
          <p:cNvSpPr/>
          <p:nvPr/>
        </p:nvSpPr>
        <p:spPr>
          <a:xfrm>
            <a:off x="1555249" y="4825737"/>
            <a:ext cx="358521" cy="1171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처리 72"/>
          <p:cNvSpPr/>
          <p:nvPr/>
        </p:nvSpPr>
        <p:spPr>
          <a:xfrm>
            <a:off x="1555249" y="5454614"/>
            <a:ext cx="358521" cy="1171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처리 73"/>
          <p:cNvSpPr/>
          <p:nvPr/>
        </p:nvSpPr>
        <p:spPr>
          <a:xfrm>
            <a:off x="1555249" y="5635634"/>
            <a:ext cx="358521" cy="1171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처리 74"/>
          <p:cNvSpPr/>
          <p:nvPr/>
        </p:nvSpPr>
        <p:spPr>
          <a:xfrm>
            <a:off x="1555247" y="5959476"/>
            <a:ext cx="358521" cy="1171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처리 75"/>
          <p:cNvSpPr/>
          <p:nvPr/>
        </p:nvSpPr>
        <p:spPr>
          <a:xfrm>
            <a:off x="1555249" y="6120970"/>
            <a:ext cx="358521" cy="1171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741711" y="3022670"/>
            <a:ext cx="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강남구</a:t>
            </a:r>
            <a:endParaRPr lang="en-US" altLang="ko-KR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576899" y="2968318"/>
            <a:ext cx="1045028" cy="433862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2737450" y="3511113"/>
            <a:ext cx="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관악</a:t>
            </a:r>
            <a:r>
              <a:rPr lang="ko-KR" altLang="en-US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구</a:t>
            </a:r>
            <a:endParaRPr lang="en-US" altLang="ko-KR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2572638" y="3456761"/>
            <a:ext cx="1045028" cy="433862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736799" y="4013269"/>
            <a:ext cx="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마포</a:t>
            </a:r>
            <a:r>
              <a:rPr lang="ko-KR" altLang="en-US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구</a:t>
            </a:r>
            <a:endParaRPr lang="en-US" altLang="ko-KR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2571987" y="3958917"/>
            <a:ext cx="1045028" cy="433862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59071" y="4494019"/>
            <a:ext cx="93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서대문</a:t>
            </a:r>
            <a:r>
              <a:rPr lang="ko-KR" altLang="en-US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구</a:t>
            </a:r>
            <a:endParaRPr lang="en-US" altLang="ko-KR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2572638" y="4439667"/>
            <a:ext cx="1045028" cy="433862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776545" y="4988055"/>
            <a:ext cx="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성동</a:t>
            </a:r>
            <a:r>
              <a:rPr lang="ko-KR" altLang="en-US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구</a:t>
            </a:r>
            <a:endParaRPr lang="en-US" altLang="ko-KR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2585607" y="4920640"/>
            <a:ext cx="1045028" cy="433862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952852" y="3283533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영등포</a:t>
            </a:r>
            <a:r>
              <a:rPr lang="ko-KR" altLang="en-US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구</a:t>
            </a:r>
            <a:endParaRPr lang="en-US" altLang="ko-KR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3874476" y="3229181"/>
            <a:ext cx="1045028" cy="433862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047766" y="3763373"/>
            <a:ext cx="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용산</a:t>
            </a:r>
            <a:r>
              <a:rPr lang="ko-KR" altLang="en-US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구</a:t>
            </a:r>
            <a:endParaRPr lang="en-US" altLang="ko-KR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3882954" y="3709021"/>
            <a:ext cx="1045028" cy="433862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152592" y="4730807"/>
            <a:ext cx="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중</a:t>
            </a:r>
            <a:r>
              <a:rPr lang="ko-KR" altLang="en-US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구</a:t>
            </a:r>
            <a:endParaRPr lang="en-US" altLang="ko-KR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3894211" y="4662868"/>
            <a:ext cx="1045028" cy="433862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074216" y="4238924"/>
            <a:ext cx="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종로</a:t>
            </a:r>
            <a:r>
              <a:rPr lang="ko-KR" altLang="en-US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구</a:t>
            </a:r>
            <a:endParaRPr lang="en-US" altLang="ko-KR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3896341" y="4184572"/>
            <a:ext cx="1045028" cy="433862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한쪽 모서리가 잘린 사각형 11"/>
          <p:cNvSpPr/>
          <p:nvPr/>
        </p:nvSpPr>
        <p:spPr>
          <a:xfrm>
            <a:off x="4851326" y="568874"/>
            <a:ext cx="6426274" cy="5743026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996767" y="1252163"/>
            <a:ext cx="3020924" cy="900565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8078" y="4046181"/>
            <a:ext cx="5331912" cy="584775"/>
          </a:xfrm>
          <a:prstGeom prst="rect">
            <a:avLst/>
          </a:prstGeom>
          <a:solidFill>
            <a:schemeClr val="bg1"/>
          </a:solidFill>
          <a:ln w="76200">
            <a:solidFill>
              <a:srgbClr val="A58159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7200">
                <a:solidFill>
                  <a:schemeClr val="tx1">
                    <a:lumMod val="65000"/>
                    <a:lumOff val="35000"/>
                  </a:schemeClr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l"/>
            <a:r>
              <a:rPr lang="en-US" altLang="ko-KR" sz="32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32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분석</a:t>
            </a:r>
            <a:endParaRPr lang="ko-KR" altLang="en-US" sz="3200" dirty="0">
              <a:solidFill>
                <a:srgbClr val="A58159"/>
              </a:solidFill>
              <a:effectLst>
                <a:glow rad="101600">
                  <a:srgbClr val="A58159">
                    <a:alpha val="18000"/>
                  </a:srgbClr>
                </a:glo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8080" y="4946746"/>
            <a:ext cx="5331910" cy="584775"/>
          </a:xfrm>
          <a:prstGeom prst="rect">
            <a:avLst/>
          </a:prstGeom>
          <a:solidFill>
            <a:schemeClr val="bg1"/>
          </a:solidFill>
          <a:ln w="76200">
            <a:solidFill>
              <a:srgbClr val="A58159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defRPr>
            </a:lvl1pPr>
          </a:lstStyle>
          <a:p>
            <a:r>
              <a:rPr lang="en-US" altLang="ko-KR" sz="32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32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기대효과 및 한계</a:t>
            </a:r>
            <a:endParaRPr lang="ko-KR" altLang="en-US" sz="3200" dirty="0">
              <a:solidFill>
                <a:srgbClr val="A58159"/>
              </a:solidFill>
              <a:effectLst>
                <a:glow rad="101600">
                  <a:srgbClr val="A58159">
                    <a:alpha val="18000"/>
                  </a:srgbClr>
                </a:glo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072" y="1434096"/>
            <a:ext cx="340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3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3200" spc="300" dirty="0">
              <a:solidFill>
                <a:srgbClr val="A58159"/>
              </a:solidFill>
              <a:effectLst>
                <a:glow rad="101600">
                  <a:srgbClr val="A58159">
                    <a:alpha val="18000"/>
                  </a:srgbClr>
                </a:glo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8078" y="1359259"/>
            <a:ext cx="5331912" cy="584775"/>
          </a:xfrm>
          <a:prstGeom prst="rect">
            <a:avLst/>
          </a:prstGeom>
          <a:solidFill>
            <a:schemeClr val="bg1"/>
          </a:solidFill>
          <a:ln w="76200">
            <a:solidFill>
              <a:srgbClr val="A58159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7200">
                <a:solidFill>
                  <a:schemeClr val="tx1">
                    <a:lumMod val="65000"/>
                    <a:lumOff val="35000"/>
                  </a:schemeClr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l"/>
            <a:r>
              <a:rPr lang="en-US" altLang="ko-KR" sz="32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32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공모 배경</a:t>
            </a:r>
            <a:endParaRPr lang="en-US" altLang="ko-KR" sz="3200" dirty="0" smtClean="0">
              <a:solidFill>
                <a:srgbClr val="A58159"/>
              </a:solidFill>
              <a:effectLst>
                <a:glow rad="101600">
                  <a:srgbClr val="A58159">
                    <a:alpha val="18000"/>
                  </a:srgbClr>
                </a:glo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8080" y="2259824"/>
            <a:ext cx="5331910" cy="584775"/>
          </a:xfrm>
          <a:prstGeom prst="rect">
            <a:avLst/>
          </a:prstGeom>
          <a:solidFill>
            <a:schemeClr val="bg1"/>
          </a:solidFill>
          <a:ln w="76200">
            <a:solidFill>
              <a:srgbClr val="A58159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defRPr>
            </a:lvl1pPr>
          </a:lstStyle>
          <a:p>
            <a:r>
              <a:rPr lang="en-US" altLang="ko-KR" sz="32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32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활용 데이터</a:t>
            </a:r>
            <a:endParaRPr lang="ko-KR" altLang="en-US" sz="3200" dirty="0">
              <a:solidFill>
                <a:srgbClr val="A58159"/>
              </a:solidFill>
              <a:effectLst>
                <a:glow rad="101600">
                  <a:srgbClr val="A58159">
                    <a:alpha val="18000"/>
                  </a:srgbClr>
                </a:glo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8081" y="3160389"/>
            <a:ext cx="5331909" cy="584775"/>
          </a:xfrm>
          <a:prstGeom prst="rect">
            <a:avLst/>
          </a:prstGeom>
          <a:solidFill>
            <a:schemeClr val="bg1"/>
          </a:solidFill>
          <a:ln w="76200">
            <a:solidFill>
              <a:srgbClr val="A58159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defRPr>
            </a:lvl1pPr>
          </a:lstStyle>
          <a:p>
            <a:r>
              <a:rPr lang="en-US" altLang="ko-KR" sz="32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3200" dirty="0" smtClean="0">
                <a:solidFill>
                  <a:srgbClr val="A58159"/>
                </a:solidFill>
                <a:effectLst>
                  <a:glow rad="101600">
                    <a:srgbClr val="A58159">
                      <a:alpha val="18000"/>
                    </a:srgbClr>
                  </a:glow>
                </a:effectLst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처리 및 활용 방안</a:t>
            </a:r>
            <a:endParaRPr lang="ko-KR" altLang="en-US" sz="3200" dirty="0">
              <a:solidFill>
                <a:srgbClr val="A58159"/>
              </a:solidFill>
              <a:effectLst>
                <a:glow rad="101600">
                  <a:srgbClr val="A58159">
                    <a:alpha val="18000"/>
                  </a:srgbClr>
                </a:glow>
              </a:effectLst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6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391405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841" y="553943"/>
            <a:ext cx="397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5.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기대효과 및 한계</a:t>
            </a:r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 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555249" y="2361211"/>
            <a:ext cx="358521" cy="117164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9040688" y="1988132"/>
            <a:ext cx="2824737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6132027" y="1988132"/>
            <a:ext cx="2824737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3228058" y="1988132"/>
            <a:ext cx="2824737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323412" y="1988132"/>
            <a:ext cx="2824737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323412" y="2935406"/>
            <a:ext cx="282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</a:p>
          <a:p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각 지역의 </a:t>
            </a:r>
            <a:r>
              <a:rPr lang="ko-KR" altLang="en-US" sz="2000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발생확률을  예측함으로써 </a:t>
            </a:r>
            <a:r>
              <a:rPr lang="ko-KR" altLang="en-US" sz="2000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젠트리피케이션의</a:t>
            </a:r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긍정적 혹은 부정적 측면에 대한 다양한 </a:t>
            </a:r>
            <a:r>
              <a:rPr lang="ko-KR" altLang="en-US" sz="20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대책 마련 가능</a:t>
            </a:r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955963-EFAD-4633-A52E-665F2B0CAE8A}"/>
              </a:ext>
            </a:extLst>
          </p:cNvPr>
          <p:cNvSpPr txBox="1"/>
          <p:nvPr/>
        </p:nvSpPr>
        <p:spPr>
          <a:xfrm>
            <a:off x="3223572" y="2935406"/>
            <a:ext cx="28292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</a:p>
          <a:p>
            <a:r>
              <a:rPr lang="ko-KR" altLang="en-US" sz="2000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젠트리케이션</a:t>
            </a:r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발생확률이 높은 지역은 상권의 다양성을 증가시키는 정책을</a:t>
            </a:r>
            <a:r>
              <a:rPr lang="en-US" altLang="ko-KR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발생확률이 낮은 지역은 그 지역의 고유가치를 보존할 수 있는 정책을 마련하는 등 지표에 따른 유연한 대처가 </a:t>
            </a:r>
            <a:r>
              <a:rPr lang="ko-KR" altLang="en-US" sz="20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가능</a:t>
            </a:r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D2C85A3-41B4-43C5-977E-800C0348A67D}"/>
              </a:ext>
            </a:extLst>
          </p:cNvPr>
          <p:cNvSpPr txBox="1"/>
          <p:nvPr/>
        </p:nvSpPr>
        <p:spPr>
          <a:xfrm>
            <a:off x="6092281" y="2909280"/>
            <a:ext cx="286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endParaRPr lang="en-US" altLang="ko-KR" sz="24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지표를 활용하여 </a:t>
            </a:r>
            <a:r>
              <a:rPr lang="ko-KR" altLang="en-US" sz="2000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외 새로운 사회적 현상이나 파급효과에 대한 </a:t>
            </a:r>
            <a:r>
              <a:rPr lang="ko-KR" altLang="en-US" sz="20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분석 진행 가능</a:t>
            </a:r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C955963-EFAD-4633-A52E-665F2B0CAE8A}"/>
              </a:ext>
            </a:extLst>
          </p:cNvPr>
          <p:cNvSpPr txBox="1"/>
          <p:nvPr/>
        </p:nvSpPr>
        <p:spPr>
          <a:xfrm>
            <a:off x="9014563" y="2883154"/>
            <a:ext cx="28247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24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현 상황의 유일한 해결법이지만 많은 비용이 발생하는 재개발이나 재건축 외에도 다른 해결방법을 모색할 수 있는 좋은 지표로 </a:t>
            </a:r>
            <a:r>
              <a:rPr lang="ko-KR" altLang="en-US" sz="20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활용 가능</a:t>
            </a:r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5455" y="1302232"/>
            <a:ext cx="437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0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한쪽 모서리가 잘린 사각형 31"/>
          <p:cNvSpPr/>
          <p:nvPr/>
        </p:nvSpPr>
        <p:spPr>
          <a:xfrm>
            <a:off x="323412" y="1988132"/>
            <a:ext cx="11533313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391405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841" y="553943"/>
            <a:ext cx="397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5.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기대효과 및 한계</a:t>
            </a:r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 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55" y="1302232"/>
            <a:ext cx="437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한계 및 해결방안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598358" y="2831267"/>
            <a:ext cx="3529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젠트리피케이션의</a:t>
            </a:r>
            <a:r>
              <a:rPr lang="ko-KR" altLang="en-US" sz="20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발생 단위는 자치구보다는 상권 별로 다르게 </a:t>
            </a:r>
            <a:r>
              <a:rPr lang="ko-KR" altLang="en-US" sz="20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나타남</a:t>
            </a:r>
            <a:endParaRPr lang="en-US" altLang="ko-KR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572856" y="2461401"/>
            <a:ext cx="3489692" cy="1415759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2107522" y="4087784"/>
            <a:ext cx="511175" cy="5232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대체 처리 19"/>
          <p:cNvSpPr/>
          <p:nvPr/>
        </p:nvSpPr>
        <p:spPr>
          <a:xfrm>
            <a:off x="572856" y="4746819"/>
            <a:ext cx="3489692" cy="1415759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637547" y="4983195"/>
            <a:ext cx="3529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상권 별 데이터를 제공받을 수 있다면 보다 정밀하고 세부적인 분석이 가능할 </a:t>
            </a:r>
            <a:r>
              <a:rPr lang="ko-KR" altLang="en-US" sz="20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것</a:t>
            </a:r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4396850" y="2534193"/>
            <a:ext cx="342500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변수의 </a:t>
            </a:r>
            <a:r>
              <a:rPr lang="ko-KR" altLang="en-US" sz="17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추세가 </a:t>
            </a:r>
            <a:r>
              <a:rPr lang="ko-KR" altLang="en-US" sz="1700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17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발생에 </a:t>
            </a:r>
            <a:r>
              <a:rPr lang="ko-KR" altLang="en-US" sz="17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얼마나 영향을 주는지에 대해 분석하였으므로 현상에 </a:t>
            </a:r>
            <a:r>
              <a:rPr lang="ko-KR" altLang="en-US" sz="17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대한 분석에는 용이하나 </a:t>
            </a:r>
            <a:r>
              <a:rPr lang="ko-KR" altLang="en-US" sz="17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실제 예측에 </a:t>
            </a:r>
            <a:r>
              <a:rPr lang="ko-KR" altLang="en-US" sz="17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대한 정확도는 떨어질 가능성이 </a:t>
            </a:r>
            <a:r>
              <a:rPr lang="ko-KR" altLang="en-US" sz="17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높음</a:t>
            </a:r>
            <a:r>
              <a:rPr lang="en-US" altLang="ko-KR" sz="17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17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4319096" y="2477330"/>
            <a:ext cx="3489692" cy="1415759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5853762" y="4103713"/>
            <a:ext cx="511175" cy="5232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대체 처리 24"/>
          <p:cNvSpPr/>
          <p:nvPr/>
        </p:nvSpPr>
        <p:spPr>
          <a:xfrm>
            <a:off x="4319096" y="4762748"/>
            <a:ext cx="3489692" cy="1415759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4318472" y="4842368"/>
            <a:ext cx="3529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지역을 상권 별로 세분화하고 </a:t>
            </a:r>
            <a:r>
              <a:rPr lang="ko-KR" altLang="en-US" sz="2000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젠트리피케이션의</a:t>
            </a:r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발생 전후로 기간을 세분화하여 분석을 진행한다면 보다 정확한 </a:t>
            </a:r>
            <a:r>
              <a:rPr lang="ko-KR" altLang="en-US" sz="20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예측이 가능할 것</a:t>
            </a:r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8069423" y="2541032"/>
            <a:ext cx="352950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젠트리피케이션의</a:t>
            </a:r>
            <a:r>
              <a:rPr lang="ko-KR" altLang="en-US" sz="17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정의에 따라 발생여부를 임대료 상승</a:t>
            </a:r>
            <a:r>
              <a:rPr lang="en-US" altLang="ko-KR" sz="17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17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토착민의 전출</a:t>
            </a:r>
            <a:r>
              <a:rPr lang="en-US" altLang="ko-KR" sz="17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17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기존 상권약화로 판단하였으나 실제로 </a:t>
            </a:r>
            <a:r>
              <a:rPr lang="ko-KR" altLang="en-US" sz="1700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젠트리피케이션이</a:t>
            </a:r>
            <a:r>
              <a:rPr lang="ko-KR" altLang="en-US" sz="17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일어나지 않은 지역임에도 이와 같은 특징이 나타나는 지역이 있을 가능성이 </a:t>
            </a:r>
            <a:r>
              <a:rPr lang="ko-KR" altLang="en-US" sz="17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있음</a:t>
            </a:r>
            <a:r>
              <a:rPr lang="en-US" altLang="ko-KR" sz="17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17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8070048" y="2477330"/>
            <a:ext cx="3489692" cy="1415759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9604714" y="4103713"/>
            <a:ext cx="511175" cy="5232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대체 처리 29"/>
          <p:cNvSpPr/>
          <p:nvPr/>
        </p:nvSpPr>
        <p:spPr>
          <a:xfrm>
            <a:off x="8070048" y="4762748"/>
            <a:ext cx="3489692" cy="1415759"/>
          </a:xfrm>
          <a:prstGeom prst="flowChartAlternateProcess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8134739" y="4855431"/>
            <a:ext cx="35295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위와 같은 특징들 외에도 확실하게 </a:t>
            </a:r>
            <a:r>
              <a:rPr lang="ko-KR" altLang="en-US" sz="2000" dirty="0" err="1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젠트리피케이션의</a:t>
            </a:r>
            <a:r>
              <a:rPr lang="ko-KR" altLang="en-US" sz="2000" dirty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 발생여부를 정의할 수 있는 특징을 추가한다면 </a:t>
            </a:r>
            <a:r>
              <a:rPr lang="ko-KR" altLang="en-US" sz="2000" dirty="0" smtClean="0">
                <a:solidFill>
                  <a:srgbClr val="744D30"/>
                </a:solidFill>
                <a:latin typeface="배달의민족 주아" pitchFamily="18" charset="-127"/>
                <a:ea typeface="배달의민족 주아" pitchFamily="18" charset="-127"/>
              </a:rPr>
              <a:t>보다 정확한 예측이 가능할 것</a:t>
            </a:r>
            <a:endParaRPr lang="ko-KR" altLang="en-US" sz="2000" dirty="0">
              <a:solidFill>
                <a:srgbClr val="744D3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20169687">
            <a:off x="412622" y="2221884"/>
            <a:ext cx="784127" cy="348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20169687">
            <a:off x="4017850" y="2215656"/>
            <a:ext cx="784127" cy="348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20169687">
            <a:off x="7755738" y="2215658"/>
            <a:ext cx="784127" cy="348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20104028">
            <a:off x="677310" y="2172482"/>
            <a:ext cx="46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endParaRPr lang="ko-KR" altLang="en-US" sz="2000" b="1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 rot="20104028">
            <a:off x="4255193" y="2150612"/>
            <a:ext cx="46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endParaRPr lang="ko-KR" altLang="en-US" sz="2000" b="1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 rot="20104028">
            <a:off x="8002029" y="2156841"/>
            <a:ext cx="46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0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0EF90E7-12FA-4402-94FF-64B28A0BE485}"/>
              </a:ext>
            </a:extLst>
          </p:cNvPr>
          <p:cNvSpPr/>
          <p:nvPr/>
        </p:nvSpPr>
        <p:spPr>
          <a:xfrm>
            <a:off x="2695341" y="2760395"/>
            <a:ext cx="6801323" cy="1225713"/>
          </a:xfrm>
          <a:prstGeom prst="rect">
            <a:avLst/>
          </a:prstGeom>
          <a:solidFill>
            <a:schemeClr val="bg1"/>
          </a:solidFill>
          <a:ln w="123825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85583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84C994-E035-46D5-92DA-CF58F8258470}"/>
              </a:ext>
            </a:extLst>
          </p:cNvPr>
          <p:cNvSpPr txBox="1"/>
          <p:nvPr/>
        </p:nvSpPr>
        <p:spPr>
          <a:xfrm>
            <a:off x="2159624" y="3013505"/>
            <a:ext cx="787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5815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33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8153326" y="1474716"/>
            <a:ext cx="3634601" cy="5107403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23411" y="1435690"/>
            <a:ext cx="7778871" cy="5117509"/>
          </a:xfrm>
          <a:prstGeom prst="snip1Rect">
            <a:avLst>
              <a:gd name="adj" fmla="val 8684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15F8513E-FEFB-4EDB-A854-225C5589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1" y="1660890"/>
            <a:ext cx="7250770" cy="90009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7D5799D-2B1D-4853-A814-F08F4160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02" y="2617553"/>
            <a:ext cx="5207479" cy="269311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15F720F-B295-42AD-AF52-CB2FCC4FB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142" y="3419516"/>
            <a:ext cx="5378620" cy="712526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9C38DE6-85B7-4E20-BFD6-A23A7AAB2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51" y="4028418"/>
            <a:ext cx="4163855" cy="92599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72FE106B-72B2-4755-9CB0-4984BF51F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01" y="5310672"/>
            <a:ext cx="6527292" cy="88272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2680655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2841" y="553943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1.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공모 배경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18429" y="3407882"/>
            <a:ext cx="3452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구도심이 번성해 중산층 이상의 사람들이 몰리면서</a:t>
            </a:r>
            <a:r>
              <a:rPr lang="en-US" altLang="ko-KR" sz="2400" b="1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b="1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임대료가 오르고 원주민이 내몰리는 현상을 이르는 용어</a:t>
            </a:r>
            <a:endParaRPr lang="en-US" altLang="ko-KR" sz="2400" b="1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93123" y="2617553"/>
            <a:ext cx="2498254" cy="57194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타이포_쌍문동 B" pitchFamily="18" charset="-127"/>
                <a:ea typeface="타이포_쌍문동 B" pitchFamily="18" charset="-127"/>
              </a:rPr>
              <a:t>젠트리피케이션</a:t>
            </a:r>
            <a:endParaRPr lang="ko-KR" altLang="en-US" sz="2400" dirty="0">
              <a:latin typeface="타이포_쌍문동 B" pitchFamily="18" charset="-127"/>
              <a:ea typeface="타이포_쌍문동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1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23412" y="1988132"/>
            <a:ext cx="11533313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34000" y="2439186"/>
            <a:ext cx="0" cy="3591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  í¸ë¦¬í¼ì¼ì´ì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7" y="2324941"/>
            <a:ext cx="4337654" cy="389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75456" y="1302232"/>
            <a:ext cx="64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spc="-150" dirty="0" err="1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젠트리피케이션</a:t>
            </a:r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(Gentrification)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현상 발생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2680655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2841" y="553943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1.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공모 배경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7225" y="3588456"/>
            <a:ext cx="491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자체는 </a:t>
            </a:r>
            <a:endParaRPr lang="en-US" altLang="ko-KR" sz="2400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도시의 </a:t>
            </a:r>
            <a:r>
              <a:rPr lang="ko-KR" altLang="en-US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발달과정에서 나타날 수 있는 하나의 “현상이자 과정”이라 할 수 있으나</a:t>
            </a:r>
            <a:r>
              <a:rPr lang="en-US" altLang="ko-KR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endParaRPr lang="en-US" altLang="ko-KR" sz="2400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이로 </a:t>
            </a:r>
            <a:r>
              <a:rPr lang="ko-KR" altLang="en-US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인한 원주민의 이탈과 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자생적 문화</a:t>
            </a:r>
            <a:r>
              <a:rPr lang="en-US" altLang="ko-KR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∙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관광 </a:t>
            </a:r>
            <a:r>
              <a:rPr lang="ko-KR" altLang="en-US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생태계의 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파괴는 엄연한</a:t>
            </a:r>
            <a:r>
              <a:rPr lang="en-US" altLang="ko-KR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사회적 문제</a:t>
            </a:r>
            <a:endParaRPr lang="ko-KR" altLang="en-US" sz="24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32882" y="2848105"/>
            <a:ext cx="2528667" cy="552190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Outcomes</a:t>
            </a:r>
            <a:endParaRPr lang="ko-KR" altLang="en-US" sz="2800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7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한쪽 모서리가 잘린 사각형 38"/>
          <p:cNvSpPr/>
          <p:nvPr/>
        </p:nvSpPr>
        <p:spPr>
          <a:xfrm>
            <a:off x="323412" y="1988132"/>
            <a:ext cx="11533313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5456" y="1302232"/>
            <a:ext cx="64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분석 방향 제시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2680655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841" y="553943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1.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공모 배경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50B81CC7-849D-4477-AA72-9467C1CBC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2" y="2379243"/>
            <a:ext cx="5225550" cy="3823040"/>
          </a:xfrm>
          <a:prstGeom prst="rect">
            <a:avLst/>
          </a:prstGeom>
        </p:spPr>
      </p:pic>
      <p:cxnSp>
        <p:nvCxnSpPr>
          <p:cNvPr id="40" name="직선 연결선 39"/>
          <p:cNvCxnSpPr/>
          <p:nvPr/>
        </p:nvCxnSpPr>
        <p:spPr>
          <a:xfrm>
            <a:off x="6451600" y="2489986"/>
            <a:ext cx="0" cy="3591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44226" y="2388386"/>
            <a:ext cx="42317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1.</a:t>
            </a:r>
            <a:r>
              <a:rPr lang="ko-KR" altLang="en-US" sz="22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200" dirty="0" err="1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젠트리피케이션이</a:t>
            </a:r>
            <a:r>
              <a:rPr lang="ko-KR" altLang="en-US" sz="22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진행되는 자치구가 갖고 있는 공통된 특징들을 뽑아 </a:t>
            </a:r>
            <a:r>
              <a:rPr lang="ko-KR" altLang="en-US" sz="22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자</a:t>
            </a:r>
            <a:r>
              <a:rPr lang="ko-KR" altLang="en-US" sz="22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치</a:t>
            </a:r>
            <a:r>
              <a:rPr lang="ko-KR" altLang="en-US" sz="22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구별로 </a:t>
            </a:r>
            <a:r>
              <a:rPr lang="ko-KR" altLang="en-US" sz="2200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추세선으로</a:t>
            </a:r>
            <a:r>
              <a:rPr lang="ko-KR" altLang="en-US" sz="22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나타냄</a:t>
            </a:r>
            <a:endParaRPr lang="en-US" altLang="ko-KR" sz="22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200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2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2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이 특징들이 자치구별 </a:t>
            </a:r>
            <a:r>
              <a:rPr lang="ko-KR" altLang="en-US" sz="2200" dirty="0" err="1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젠트리피케이션의</a:t>
            </a:r>
            <a:r>
              <a:rPr lang="ko-KR" altLang="en-US" sz="22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발생에 얼마나 영향을 미치는지 </a:t>
            </a:r>
            <a:r>
              <a:rPr lang="ko-KR" altLang="en-US" sz="22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확인</a:t>
            </a:r>
            <a:endParaRPr lang="en-US" altLang="ko-KR" sz="22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200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2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3.  </a:t>
            </a:r>
            <a:r>
              <a:rPr lang="ko-KR" altLang="en-US" sz="22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자치구별로 구분한 특징들을 통해 </a:t>
            </a:r>
            <a:r>
              <a:rPr lang="ko-KR" altLang="en-US" sz="2200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젠트리피케이션이</a:t>
            </a:r>
            <a:r>
              <a:rPr lang="ko-KR" altLang="en-US" sz="22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발생할 가능성이 있는 지역들을 예측</a:t>
            </a:r>
            <a:endParaRPr lang="en-US" altLang="ko-KR" sz="2200" dirty="0" smtClean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5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한쪽 모서리가 잘린 사각형 69"/>
          <p:cNvSpPr/>
          <p:nvPr/>
        </p:nvSpPr>
        <p:spPr>
          <a:xfrm>
            <a:off x="321235" y="1952619"/>
            <a:ext cx="11533313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5456" y="1302232"/>
            <a:ext cx="64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2011-2018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데이터 수집 및 필수 요소 추출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3020331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841" y="553943"/>
            <a:ext cx="290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2.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활용 데이터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34563" y="2887881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지역 관광 </a:t>
            </a:r>
            <a:r>
              <a:rPr lang="ko-KR" altLang="en-US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특구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10600" y="2887881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지역 내 총 생산 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28618" y="3594286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사업체 수 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65363" y="3594286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사업체 </a:t>
            </a:r>
            <a:r>
              <a:rPr lang="ko-KR" altLang="en-US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창업률</a:t>
            </a:r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65363" y="4980918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문화 공간 수 </a:t>
            </a:r>
            <a:endParaRPr lang="en-US" altLang="ko-KR" dirty="0" smtClean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65363" y="4280938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전입∙전출 인원 수 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28618" y="4280938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지역구별 지하철 승∙하차 인원 수 </a:t>
            </a:r>
            <a:endParaRPr lang="en-US" altLang="ko-KR" dirty="0" smtClean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9326" y="2492395"/>
            <a:ext cx="42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젠트리피케이션은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복잡한 사회현상으로</a:t>
            </a:r>
            <a:r>
              <a:rPr lang="en-US" altLang="ko-KR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단일 지표만으로 측정이 어려운 한계가 있음</a:t>
            </a:r>
            <a:endParaRPr lang="ko-KR" altLang="en-US" sz="24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13600" y="4647103"/>
            <a:ext cx="4178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현상과 밀접한 관계가 있고 구독이 가능하며 해석이 용이한 다양한 변수를 통합하여 문제를 파악</a:t>
            </a:r>
            <a:endParaRPr lang="ko-KR" altLang="en-US" sz="24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9051925" y="3889650"/>
            <a:ext cx="511175" cy="52322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6489700" y="2439186"/>
            <a:ext cx="0" cy="3591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한쪽 모서리가 잘린 사각형 33"/>
          <p:cNvSpPr/>
          <p:nvPr/>
        </p:nvSpPr>
        <p:spPr>
          <a:xfrm>
            <a:off x="321235" y="1952619"/>
            <a:ext cx="11533313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99516" y="2257803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관광 </a:t>
            </a:r>
            <a:r>
              <a:rPr lang="ko-KR" altLang="en-US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특구</a:t>
            </a:r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 존재 여부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99516" y="2968606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지역 내 총 생산을 통한 지역 발달 정도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99516" y="3657051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사업체 </a:t>
            </a:r>
            <a:r>
              <a:rPr lang="ko-KR" altLang="en-US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창업률</a:t>
            </a:r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 및 수를 통한 상권 변화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99515" y="5740789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문화 공간 수 감소</a:t>
            </a:r>
            <a:endParaRPr lang="en-US" altLang="ko-KR" dirty="0" smtClean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99516" y="4335799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전입∙전출 수를 통한 인구 이동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98208" y="5029226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지하철 승∙하차 수를 통한 유동 인구</a:t>
            </a:r>
            <a:endParaRPr lang="en-US" altLang="ko-KR" dirty="0" smtClean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593465" y="3547478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주거 </a:t>
            </a:r>
            <a:r>
              <a:rPr lang="ko-KR" altLang="en-US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젠트리피케이션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93465" y="4290951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상업</a:t>
            </a:r>
            <a:r>
              <a:rPr lang="en-US" altLang="ko-KR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관광</a:t>
            </a:r>
            <a:r>
              <a:rPr lang="en-US" altLang="ko-KR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젠트리피케이션</a:t>
            </a:r>
            <a:endParaRPr lang="en-US" altLang="ko-KR" dirty="0" smtClean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55999" y="3546458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주거지역의 급격한 상업화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55998" y="4340243"/>
            <a:ext cx="2342037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상업 지역의 재활성화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3506665" y="3835064"/>
            <a:ext cx="911763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987056" y="3066990"/>
            <a:ext cx="0" cy="23149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007096" y="3074292"/>
            <a:ext cx="41133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007096" y="5377654"/>
            <a:ext cx="411332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7487833" y="3779069"/>
            <a:ext cx="1057452" cy="2314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999185" y="3025743"/>
            <a:ext cx="0" cy="23149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7517229" y="3018441"/>
            <a:ext cx="481956" cy="730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 flipV="1">
            <a:off x="7517229" y="5329106"/>
            <a:ext cx="481956" cy="42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498035" y="4622582"/>
            <a:ext cx="911763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7517229" y="4569913"/>
            <a:ext cx="1057452" cy="2314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584246" y="2168435"/>
            <a:ext cx="2792639" cy="4198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7398933" y="2479849"/>
            <a:ext cx="208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→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변수로 사용</a:t>
            </a:r>
            <a:endParaRPr lang="ko-KR" altLang="en-US" sz="2400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3020331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92841" y="553943"/>
            <a:ext cx="2909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2.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활용 데이터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5456" y="1302232"/>
            <a:ext cx="64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연구 모델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3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한쪽 모서리가 잘린 사각형 15"/>
          <p:cNvSpPr/>
          <p:nvPr/>
        </p:nvSpPr>
        <p:spPr>
          <a:xfrm>
            <a:off x="9040688" y="1988132"/>
            <a:ext cx="2824737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6132027" y="1988132"/>
            <a:ext cx="2824737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3228058" y="1988132"/>
            <a:ext cx="2824737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323412" y="1988132"/>
            <a:ext cx="2824737" cy="4565068"/>
          </a:xfrm>
          <a:prstGeom prst="snip1Rect">
            <a:avLst>
              <a:gd name="adj" fmla="val 12658"/>
            </a:avLst>
          </a:prstGeom>
          <a:solidFill>
            <a:schemeClr val="bg1"/>
          </a:solidFill>
          <a:ln>
            <a:noFill/>
          </a:ln>
          <a:effectLst>
            <a:outerShdw blurRad="1016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537536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841" y="553943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3.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처리 및 활용 방안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323412" y="3105225"/>
            <a:ext cx="282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</a:p>
          <a:p>
            <a:r>
              <a:rPr lang="ko-KR" altLang="en-US" sz="2000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발생 지역에 대한 데이터는 임대료 상승</a:t>
            </a:r>
            <a:r>
              <a:rPr lang="en-US" altLang="ko-KR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토착민의 전출</a:t>
            </a:r>
            <a:r>
              <a:rPr lang="en-US" altLang="ko-KR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기존 상권 약화 및 상권 변화가 크게 발생한 지역을 대상으로 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수집</a:t>
            </a:r>
            <a:endParaRPr lang="en-US" altLang="ko-KR" sz="20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0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955963-EFAD-4633-A52E-665F2B0CAE8A}"/>
              </a:ext>
            </a:extLst>
          </p:cNvPr>
          <p:cNvSpPr txBox="1"/>
          <p:nvPr/>
        </p:nvSpPr>
        <p:spPr>
          <a:xfrm>
            <a:off x="3223572" y="3105225"/>
            <a:ext cx="28292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</a:p>
          <a:p>
            <a:r>
              <a:rPr lang="ko-KR" altLang="en-US" sz="2000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발생</a:t>
            </a:r>
            <a:r>
              <a:rPr lang="en-US" altLang="ko-KR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관련 변수들의 데이터는 </a:t>
            </a:r>
            <a:r>
              <a:rPr lang="ko-KR" altLang="en-US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월간 또는 연간으로 구분한 뒤 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서울시 자치구 </a:t>
            </a:r>
            <a:r>
              <a:rPr lang="ko-KR" altLang="en-US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별로 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수집</a:t>
            </a:r>
            <a:endParaRPr lang="en-US" altLang="ko-KR" sz="20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2C85A3-41B4-43C5-977E-800C0348A67D}"/>
              </a:ext>
            </a:extLst>
          </p:cNvPr>
          <p:cNvSpPr txBox="1"/>
          <p:nvPr/>
        </p:nvSpPr>
        <p:spPr>
          <a:xfrm>
            <a:off x="6092281" y="3079099"/>
            <a:ext cx="286448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endParaRPr lang="en-US" altLang="ko-KR" sz="24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각 변수들이 </a:t>
            </a:r>
            <a:r>
              <a:rPr lang="ko-KR" altLang="en-US" sz="2000" dirty="0" err="1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발생 여부에 영향을 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미치는지</a:t>
            </a:r>
            <a:r>
              <a:rPr lang="en-US" altLang="ko-KR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,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그 변수 중 가장 큰 영향을 미치는 변수는 무엇인지 확인하기 위해 다중 회귀 분석 사용</a:t>
            </a:r>
            <a:r>
              <a:rPr lang="en-US" altLang="ko-KR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endParaRPr lang="en-US" altLang="ko-KR" sz="20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0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456" y="1302232"/>
            <a:ext cx="64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spc="-150" dirty="0" smtClean="0">
                <a:solidFill>
                  <a:srgbClr val="A581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활용 방안</a:t>
            </a:r>
            <a:endParaRPr lang="ko-KR" altLang="en-US" sz="2800" spc="-150" dirty="0">
              <a:solidFill>
                <a:srgbClr val="A5815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955963-EFAD-4633-A52E-665F2B0CAE8A}"/>
              </a:ext>
            </a:extLst>
          </p:cNvPr>
          <p:cNvSpPr txBox="1"/>
          <p:nvPr/>
        </p:nvSpPr>
        <p:spPr>
          <a:xfrm>
            <a:off x="9014563" y="3052973"/>
            <a:ext cx="2824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24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ko-KR" altLang="en-US" sz="2000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로지스틱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회귀를 통해 </a:t>
            </a:r>
            <a:r>
              <a:rPr lang="ko-KR" altLang="en-US" sz="2000" dirty="0" err="1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젠트리피케이션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 여부</a:t>
            </a:r>
            <a:r>
              <a:rPr lang="en-US" altLang="ko-KR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종속변수</a:t>
            </a:r>
            <a:r>
              <a:rPr lang="en-US" altLang="ko-KR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를 </a:t>
            </a:r>
            <a:r>
              <a:rPr lang="en-US" altLang="ko-KR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0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2000" dirty="0" smtClean="0">
                <a:solidFill>
                  <a:srgbClr val="855837"/>
                </a:solidFill>
                <a:latin typeface="배달의민족 주아" pitchFamily="18" charset="-127"/>
                <a:ea typeface="배달의민족 주아" pitchFamily="18" charset="-127"/>
              </a:rPr>
              <a:t>로 분류</a:t>
            </a:r>
            <a:endParaRPr lang="en-US" altLang="ko-KR" sz="2000" dirty="0">
              <a:solidFill>
                <a:srgbClr val="8558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3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한쪽 모서리가 잘린 사각형 12"/>
          <p:cNvSpPr/>
          <p:nvPr/>
        </p:nvSpPr>
        <p:spPr>
          <a:xfrm>
            <a:off x="279400" y="1947886"/>
            <a:ext cx="11584655" cy="4745014"/>
          </a:xfrm>
          <a:prstGeom prst="snip1Rect">
            <a:avLst>
              <a:gd name="adj" fmla="val 13293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38100"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CE834B-BBC9-4BE1-A940-E2A70B5B2F41}"/>
              </a:ext>
            </a:extLst>
          </p:cNvPr>
          <p:cNvSpPr txBox="1"/>
          <p:nvPr/>
        </p:nvSpPr>
        <p:spPr>
          <a:xfrm>
            <a:off x="3445168" y="1209223"/>
            <a:ext cx="1036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서울 열린 데이터 광장</a:t>
            </a:r>
            <a:endParaRPr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자치구 </a:t>
            </a:r>
            <a:r>
              <a:rPr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총 전입 및 총 전출 </a:t>
            </a:r>
            <a:r>
              <a:rPr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월별</a:t>
            </a:r>
            <a:endParaRPr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1400" dirty="0" smtClean="0"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ko-KR" altLang="en-US" sz="1400" dirty="0" err="1" smtClean="0">
                <a:latin typeface="배달의민족 주아" pitchFamily="18" charset="-127"/>
                <a:ea typeface="배달의민족 주아" pitchFamily="18" charset="-127"/>
              </a:rPr>
              <a:t>젠트리피케이션이</a:t>
            </a:r>
            <a:r>
              <a:rPr lang="ko-KR" altLang="en-US" sz="1400" dirty="0" smtClean="0">
                <a:latin typeface="배달의민족 주아" pitchFamily="18" charset="-127"/>
                <a:ea typeface="배달의민족 주아" pitchFamily="18" charset="-127"/>
              </a:rPr>
              <a:t> 발생한 지역에서는 기존 토착민이 빠져나가고 새로운 인구가 유입</a:t>
            </a:r>
            <a:endParaRPr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8B82AE0-B6B7-4928-8C2F-6676CC6C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" y="2081980"/>
            <a:ext cx="4609517" cy="4279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00BEB4-8970-4EA6-BFC7-A2EF5FF1E93D}"/>
              </a:ext>
            </a:extLst>
          </p:cNvPr>
          <p:cNvSpPr txBox="1"/>
          <p:nvPr/>
        </p:nvSpPr>
        <p:spPr>
          <a:xfrm>
            <a:off x="774700" y="6363011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원본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45E87C3-3D5D-4E28-9FE0-D9F1D158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531" y="2081979"/>
            <a:ext cx="3349124" cy="42683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68704B-5F6F-4D87-9125-1732E35A9A99}"/>
              </a:ext>
            </a:extLst>
          </p:cNvPr>
          <p:cNvSpPr txBox="1"/>
          <p:nvPr/>
        </p:nvSpPr>
        <p:spPr>
          <a:xfrm>
            <a:off x="7169530" y="6351356"/>
            <a:ext cx="43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itchFamily="18" charset="-127"/>
                <a:ea typeface="배달의민족 주아" pitchFamily="18" charset="-127"/>
              </a:rPr>
              <a:t>변화율 처리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B2F1799-0398-4BF8-97B1-F53BCA6D6C6D}"/>
              </a:ext>
            </a:extLst>
          </p:cNvPr>
          <p:cNvSpPr/>
          <p:nvPr/>
        </p:nvSpPr>
        <p:spPr>
          <a:xfrm>
            <a:off x="749382" y="497023"/>
            <a:ext cx="5375368" cy="628869"/>
          </a:xfrm>
          <a:prstGeom prst="rect">
            <a:avLst/>
          </a:prstGeom>
          <a:solidFill>
            <a:schemeClr val="bg1"/>
          </a:solidFill>
          <a:ln w="101600">
            <a:solidFill>
              <a:srgbClr val="A581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ffectLst>
                <a:glow rad="101600">
                  <a:srgbClr val="A58159">
                    <a:alpha val="18000"/>
                  </a:srgb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841" y="553943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3. </a:t>
            </a:r>
            <a:r>
              <a:rPr lang="ko-KR" altLang="en-US" sz="3200" dirty="0" smtClean="0">
                <a:solidFill>
                  <a:srgbClr val="A58159"/>
                </a:solidFill>
                <a:latin typeface="타이포_쌍문동 B" pitchFamily="18" charset="-127"/>
                <a:ea typeface="타이포_쌍문동 B" pitchFamily="18" charset="-127"/>
              </a:rPr>
              <a:t>데이터 처리 및 활용 방안</a:t>
            </a:r>
            <a:endParaRPr lang="ko-KR" altLang="en-US" sz="3200" dirty="0">
              <a:solidFill>
                <a:srgbClr val="A58159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681" y="1336516"/>
            <a:ext cx="2722113" cy="534879"/>
          </a:xfrm>
          <a:prstGeom prst="rect">
            <a:avLst/>
          </a:prstGeom>
          <a:solidFill>
            <a:srgbClr val="A581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전입∙전출 인원 수 </a:t>
            </a:r>
            <a:endParaRPr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899500" y="3822700"/>
            <a:ext cx="793400" cy="5687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9158</TotalTime>
  <Words>972</Words>
  <Application>Microsoft Office PowerPoint</Application>
  <PresentationFormat>사용자 지정</PresentationFormat>
  <Paragraphs>174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Arial</vt:lpstr>
      <vt:lpstr>맑은 고딕</vt:lpstr>
      <vt:lpstr>배달의민족 주아</vt:lpstr>
      <vt:lpstr>타이포_쌍문동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CHEIL</dc:creator>
  <cp:lastModifiedBy>p</cp:lastModifiedBy>
  <cp:revision>107</cp:revision>
  <dcterms:created xsi:type="dcterms:W3CDTF">2019-03-04T04:49:10Z</dcterms:created>
  <dcterms:modified xsi:type="dcterms:W3CDTF">2019-08-10T15:23:45Z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C:\Users\CHEIL\Desktop\풀무원\팬덤 마케팅 사례.pptx</vt:lpwstr>
  </property>
</Properties>
</file>