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7851-F2ED-4C2C-BFDF-46106D0F12C0}" v="286" dt="2023-01-13T02:13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125" d="100"/>
          <a:sy n="125" d="100"/>
        </p:scale>
        <p:origin x="438" y="96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2023-01-13 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/>
              <a:t>Sungwoon Choi 2021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A6E6B-376F-383E-3534-B1D3BC22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8AA5-BB64-DBEB-2D24-25EBA0B5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B7CE2-4949-6071-07D3-7AC036DE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56A59-15EB-DC95-C8D8-2E4A329E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520319"/>
            <a:ext cx="7059903" cy="3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E6ADE-5D7A-47A1-AD79-37DE7CE9C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적용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BaseObject</a:t>
            </a:r>
            <a:endParaRPr lang="en-US" altLang="ko-KR" dirty="0"/>
          </a:p>
          <a:p>
            <a:pPr lvl="2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2"/>
            <a:r>
              <a:rPr lang="en-US" altLang="ko-KR" dirty="0" err="1"/>
              <a:t>ApplicationComponent</a:t>
            </a:r>
            <a:endParaRPr lang="en-US" altLang="ko-KR" dirty="0"/>
          </a:p>
          <a:p>
            <a:pPr lvl="2"/>
            <a:r>
              <a:rPr lang="en-US" altLang="ko-KR"/>
              <a:t>TestMain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6B8B-135D-4C9F-89E5-A8F35D951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7F420A-C0E8-4930-8186-2F786E9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AEFE62-0E9C-FA1D-93E9-9B4F7B555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way of viewing the world </a:t>
            </a:r>
          </a:p>
          <a:p>
            <a:pPr lvl="1"/>
            <a:r>
              <a:rPr lang="ko-KR" altLang="en-US" dirty="0"/>
              <a:t>목적을 이루기 위해 </a:t>
            </a:r>
            <a:r>
              <a:rPr lang="en-US" altLang="ko-KR" dirty="0"/>
              <a:t>creating a virtual world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/</a:t>
            </a:r>
            <a:r>
              <a:rPr lang="ko-KR" altLang="en-US" dirty="0"/>
              <a:t>미술</a:t>
            </a:r>
            <a:endParaRPr lang="en-US" altLang="ko-KR" dirty="0"/>
          </a:p>
          <a:p>
            <a:r>
              <a:rPr lang="en-US" altLang="ko-KR" dirty="0"/>
              <a:t>Organization</a:t>
            </a:r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– </a:t>
            </a:r>
            <a:r>
              <a:rPr lang="ko-KR" altLang="en-US" dirty="0"/>
              <a:t>물질과 변화</a:t>
            </a:r>
            <a:endParaRPr lang="en-US" altLang="ko-KR" dirty="0"/>
          </a:p>
          <a:p>
            <a:pPr lvl="2"/>
            <a:r>
              <a:rPr lang="en-US" altLang="ko-KR" dirty="0"/>
              <a:t>System – Element/Operation</a:t>
            </a:r>
          </a:p>
          <a:p>
            <a:r>
              <a:rPr lang="en-US" altLang="ko-KR" dirty="0"/>
              <a:t>Programming Paradigm</a:t>
            </a:r>
          </a:p>
          <a:p>
            <a:pPr lvl="1"/>
            <a:r>
              <a:rPr lang="en-US" altLang="ko-KR" dirty="0"/>
              <a:t>Object-Oriented</a:t>
            </a:r>
          </a:p>
          <a:p>
            <a:pPr lvl="2"/>
            <a:r>
              <a:rPr lang="en-US" altLang="ko-KR" dirty="0"/>
              <a:t>Object/Message</a:t>
            </a:r>
          </a:p>
          <a:p>
            <a:pPr lvl="1"/>
            <a:r>
              <a:rPr lang="en-US" altLang="ko-KR" dirty="0"/>
              <a:t>Component-Based </a:t>
            </a:r>
          </a:p>
          <a:p>
            <a:pPr lvl="2"/>
            <a:r>
              <a:rPr lang="en-US" altLang="ko-KR" dirty="0"/>
              <a:t>Component/Interaction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783E0-5DB0-E836-9F2B-E077C5FFB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Programming Language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Procedural</a:t>
            </a:r>
          </a:p>
          <a:p>
            <a:pPr lvl="1"/>
            <a:r>
              <a:rPr lang="en-US" altLang="ko-KR" dirty="0"/>
              <a:t>Functional</a:t>
            </a:r>
          </a:p>
          <a:p>
            <a:pPr lvl="1"/>
            <a:r>
              <a:rPr lang="en-US" altLang="ko-KR"/>
              <a:t>Object-Oriented</a:t>
            </a:r>
            <a:endParaRPr lang="en-US" altLang="ko-KR" dirty="0"/>
          </a:p>
          <a:p>
            <a:pPr lvl="1"/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DDA71-D667-A267-DE3B-5731716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Paradigm</a:t>
            </a:r>
            <a:r>
              <a:rPr lang="ko-KR" altLang="en-US" dirty="0"/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187E-1C23-A114-E6CD-4BA67DCA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F15B-1397-84F6-0E7D-5D246723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BF3D-48B2-B598-B28C-052A9014D9CD}"/>
              </a:ext>
            </a:extLst>
          </p:cNvPr>
          <p:cNvSpPr txBox="1"/>
          <p:nvPr/>
        </p:nvSpPr>
        <p:spPr>
          <a:xfrm>
            <a:off x="2735246" y="3669912"/>
            <a:ext cx="8305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a.add</a:t>
            </a:r>
            <a:r>
              <a:rPr lang="en-US" altLang="ko-KR" sz="1200" dirty="0"/>
              <a:t>(b);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1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E775FB-1CE1-C90A-EEBD-526313B80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Object-Oriented</a:t>
            </a:r>
          </a:p>
          <a:p>
            <a:pPr lvl="1"/>
            <a:r>
              <a:rPr lang="en-US" altLang="ko-KR" dirty="0"/>
              <a:t>Multiple Object Context Sharing</a:t>
            </a:r>
          </a:p>
          <a:p>
            <a:pPr lvl="2"/>
            <a:r>
              <a:rPr lang="ko-KR" altLang="en-US" dirty="0"/>
              <a:t>함수 호출 </a:t>
            </a:r>
            <a:r>
              <a:rPr lang="en-US" altLang="ko-KR" dirty="0"/>
              <a:t>– Jump</a:t>
            </a:r>
          </a:p>
          <a:p>
            <a:pPr lvl="2"/>
            <a:r>
              <a:rPr lang="en-US" altLang="ko-KR" dirty="0"/>
              <a:t>Pointer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Loosely Encapsulated</a:t>
            </a:r>
          </a:p>
          <a:p>
            <a:pPr lvl="2"/>
            <a:r>
              <a:rPr lang="en-US" altLang="ko-KR" dirty="0"/>
              <a:t>Source Code/Binary</a:t>
            </a:r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Dependent</a:t>
            </a:r>
          </a:p>
          <a:p>
            <a:pPr lvl="1"/>
            <a:r>
              <a:rPr lang="en-US" altLang="ko-KR" dirty="0"/>
              <a:t>Compiled Unit</a:t>
            </a:r>
          </a:p>
          <a:p>
            <a:pPr lvl="2"/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 Source</a:t>
            </a:r>
            <a:r>
              <a:rPr lang="ko-KR" altLang="en-US" dirty="0"/>
              <a:t> </a:t>
            </a:r>
            <a:r>
              <a:rPr lang="en-US" altLang="ko-KR" dirty="0"/>
              <a:t>Code Level</a:t>
            </a:r>
            <a:r>
              <a:rPr lang="ko-KR" altLang="en-US" dirty="0"/>
              <a:t>에서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Source Code Level Public Interface</a:t>
            </a:r>
            <a:r>
              <a:rPr lang="ko-KR" altLang="en-US" dirty="0"/>
              <a:t>를 노출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C17F-2243-3DB9-8E34-C990D4BBE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Component-Based</a:t>
            </a:r>
          </a:p>
          <a:p>
            <a:pPr lvl="1"/>
            <a:r>
              <a:rPr lang="en-US" altLang="ko-KR" dirty="0"/>
              <a:t>Independent Context </a:t>
            </a:r>
          </a:p>
          <a:p>
            <a:pPr lvl="2"/>
            <a:r>
              <a:rPr lang="en-US" altLang="ko-KR" dirty="0"/>
              <a:t>Remote Interaction</a:t>
            </a:r>
          </a:p>
          <a:p>
            <a:pPr lvl="3"/>
            <a:r>
              <a:rPr lang="en-US" altLang="ko-KR" dirty="0"/>
              <a:t>RMI/Event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는 공유 되지 않음</a:t>
            </a:r>
            <a:endParaRPr lang="en-US" altLang="ko-KR" dirty="0"/>
          </a:p>
          <a:p>
            <a:pPr lvl="1"/>
            <a:r>
              <a:rPr lang="en-US" altLang="ko-KR" dirty="0"/>
              <a:t>Encapsulated</a:t>
            </a:r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Independent</a:t>
            </a:r>
          </a:p>
          <a:p>
            <a:pPr lvl="2"/>
            <a:r>
              <a:rPr lang="en-US" altLang="ko-KR" dirty="0"/>
              <a:t>Standard Interface</a:t>
            </a:r>
          </a:p>
          <a:p>
            <a:pPr lvl="1"/>
            <a:r>
              <a:rPr lang="en-US" altLang="ko-KR" dirty="0"/>
              <a:t>Executable Unit</a:t>
            </a:r>
          </a:p>
          <a:p>
            <a:pPr lvl="2"/>
            <a:r>
              <a:rPr lang="en-US" altLang="ko-KR" dirty="0"/>
              <a:t>Link - Run-Time </a:t>
            </a:r>
            <a:r>
              <a:rPr lang="ko-KR" altLang="en-US" dirty="0"/>
              <a:t>환경에서 동적  </a:t>
            </a:r>
            <a:r>
              <a:rPr lang="en-US" altLang="ko-KR" dirty="0"/>
              <a:t>Link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BBD8DF-E0B6-1F4C-D8E6-B8E712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vs. Component-Based Paradigm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80C3-E1DD-A984-23C1-EA56F2CAA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D792-FE84-9EFA-E08A-DAA75105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51371-5EDD-9CFA-AB61-0287E33F3B55}"/>
              </a:ext>
            </a:extLst>
          </p:cNvPr>
          <p:cNvSpPr/>
          <p:nvPr/>
        </p:nvSpPr>
        <p:spPr bwMode="auto">
          <a:xfrm>
            <a:off x="1939851" y="4744016"/>
            <a:ext cx="2357841" cy="144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A61CE7-8BB3-06CD-0776-663C855D39AB}"/>
              </a:ext>
            </a:extLst>
          </p:cNvPr>
          <p:cNvSpPr/>
          <p:nvPr/>
        </p:nvSpPr>
        <p:spPr bwMode="auto">
          <a:xfrm>
            <a:off x="2120678" y="5201213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CD335F-3655-AD9A-314D-E722E73F5881}"/>
              </a:ext>
            </a:extLst>
          </p:cNvPr>
          <p:cNvSpPr/>
          <p:nvPr/>
        </p:nvSpPr>
        <p:spPr bwMode="auto">
          <a:xfrm>
            <a:off x="2768810" y="5427551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08285-2E1D-C905-8D65-259AA36E674B}"/>
              </a:ext>
            </a:extLst>
          </p:cNvPr>
          <p:cNvSpPr/>
          <p:nvPr/>
        </p:nvSpPr>
        <p:spPr bwMode="auto">
          <a:xfrm>
            <a:off x="3540995" y="5269115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F993E4-C847-9886-2BE8-E930BFE1BD3C}"/>
              </a:ext>
            </a:extLst>
          </p:cNvPr>
          <p:cNvCxnSpPr>
            <a:stCxn id="8" idx="4"/>
            <a:endCxn id="9" idx="4"/>
          </p:cNvCxnSpPr>
          <p:nvPr/>
        </p:nvCxnSpPr>
        <p:spPr bwMode="auto">
          <a:xfrm rot="16200000" flipH="1">
            <a:off x="2643920" y="5415829"/>
            <a:ext cx="226338" cy="648132"/>
          </a:xfrm>
          <a:prstGeom prst="bentConnector3">
            <a:avLst>
              <a:gd name="adj1" fmla="val 200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FD5B3A-9674-5EF3-7297-44C0DC346D37}"/>
              </a:ext>
            </a:extLst>
          </p:cNvPr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388029" y="4962241"/>
            <a:ext cx="158436" cy="772185"/>
          </a:xfrm>
          <a:prstGeom prst="bentConnector3">
            <a:avLst>
              <a:gd name="adj1" fmla="val 244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F27FE-136D-730B-DFFD-CF78EB5A7147}"/>
              </a:ext>
            </a:extLst>
          </p:cNvPr>
          <p:cNvSpPr/>
          <p:nvPr/>
        </p:nvSpPr>
        <p:spPr bwMode="auto">
          <a:xfrm>
            <a:off x="1640813" y="4807392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8B8ED-E67D-B014-681E-9D18FF4F8170}"/>
              </a:ext>
            </a:extLst>
          </p:cNvPr>
          <p:cNvSpPr/>
          <p:nvPr/>
        </p:nvSpPr>
        <p:spPr bwMode="auto">
          <a:xfrm>
            <a:off x="6408621" y="4873022"/>
            <a:ext cx="1103768" cy="31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502805-2354-6B18-DBC7-8C814FDE71DD}"/>
              </a:ext>
            </a:extLst>
          </p:cNvPr>
          <p:cNvSpPr/>
          <p:nvPr/>
        </p:nvSpPr>
        <p:spPr bwMode="auto">
          <a:xfrm>
            <a:off x="5961197" y="5610877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998AFA-824F-4205-9613-F97E104774AA}"/>
              </a:ext>
            </a:extLst>
          </p:cNvPr>
          <p:cNvSpPr/>
          <p:nvPr/>
        </p:nvSpPr>
        <p:spPr bwMode="auto">
          <a:xfrm>
            <a:off x="6648162" y="5624459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838431-2FEE-D862-A46C-EB1696484A05}"/>
              </a:ext>
            </a:extLst>
          </p:cNvPr>
          <p:cNvSpPr/>
          <p:nvPr/>
        </p:nvSpPr>
        <p:spPr bwMode="auto">
          <a:xfrm>
            <a:off x="7405108" y="5610876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73F4E45-4E97-DC2A-7CC3-87C03C157086}"/>
              </a:ext>
            </a:extLst>
          </p:cNvPr>
          <p:cNvSpPr/>
          <p:nvPr/>
        </p:nvSpPr>
        <p:spPr bwMode="auto">
          <a:xfrm>
            <a:off x="6829230" y="5160470"/>
            <a:ext cx="262551" cy="23991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E77D73-4842-C17A-209E-112F6EE60D34}"/>
              </a:ext>
            </a:extLst>
          </p:cNvPr>
          <p:cNvCxnSpPr>
            <a:stCxn id="26" idx="2"/>
            <a:endCxn id="23" idx="0"/>
          </p:cNvCxnSpPr>
          <p:nvPr/>
        </p:nvCxnSpPr>
        <p:spPr bwMode="auto">
          <a:xfrm rot="5400000">
            <a:off x="6511779" y="5162150"/>
            <a:ext cx="210490" cy="6869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084CB8-3895-10B0-8684-B2BD0788C827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 rot="16200000" flipH="1">
            <a:off x="6848470" y="5512422"/>
            <a:ext cx="2240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8B20D8C-C5D4-9DB1-662B-1DB90CEE4815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 rot="16200000" flipH="1">
            <a:off x="7233735" y="5127157"/>
            <a:ext cx="210489" cy="7569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19F58F-7CFA-AA88-5215-B2721842775B}"/>
              </a:ext>
            </a:extLst>
          </p:cNvPr>
          <p:cNvSpPr/>
          <p:nvPr/>
        </p:nvSpPr>
        <p:spPr bwMode="auto">
          <a:xfrm>
            <a:off x="5253130" y="4873027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9C64983-C700-F3E4-6E0C-21633E16A739}"/>
              </a:ext>
            </a:extLst>
          </p:cNvPr>
          <p:cNvCxnSpPr>
            <a:stCxn id="23" idx="4"/>
            <a:endCxn id="24" idx="4"/>
          </p:cNvCxnSpPr>
          <p:nvPr/>
        </p:nvCxnSpPr>
        <p:spPr bwMode="auto">
          <a:xfrm rot="16200000" flipH="1">
            <a:off x="6610233" y="5699698"/>
            <a:ext cx="13582" cy="686965"/>
          </a:xfrm>
          <a:prstGeom prst="bentConnector3">
            <a:avLst>
              <a:gd name="adj1" fmla="val 1783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E0050A-1A2F-4C68-B482-5C645A7479CB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7272851" y="5823633"/>
            <a:ext cx="132257" cy="135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A7214E5-CB3C-D1BD-3CCC-45CA4A7B74EC}"/>
              </a:ext>
            </a:extLst>
          </p:cNvPr>
          <p:cNvSpPr/>
          <p:nvPr/>
        </p:nvSpPr>
        <p:spPr bwMode="auto">
          <a:xfrm rot="16200000">
            <a:off x="5893803" y="4919251"/>
            <a:ext cx="285528" cy="21049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DC91B1B-A065-2746-86F5-79FE9CDE879B}"/>
              </a:ext>
            </a:extLst>
          </p:cNvPr>
          <p:cNvCxnSpPr>
            <a:stCxn id="50" idx="3"/>
            <a:endCxn id="22" idx="1"/>
          </p:cNvCxnSpPr>
          <p:nvPr/>
        </p:nvCxnSpPr>
        <p:spPr bwMode="auto">
          <a:xfrm>
            <a:off x="6141812" y="5024496"/>
            <a:ext cx="266809" cy="4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ACF14-8EE3-6A15-E52A-90B2E13F8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Specialization vs. Realization</a:t>
            </a:r>
          </a:p>
          <a:p>
            <a:r>
              <a:rPr lang="en-US" altLang="ko-KR" dirty="0"/>
              <a:t>Interface Class</a:t>
            </a:r>
          </a:p>
          <a:p>
            <a:pPr lvl="1"/>
            <a:r>
              <a:rPr lang="en-US" altLang="ko-KR" dirty="0"/>
              <a:t>Realized Class</a:t>
            </a:r>
            <a:r>
              <a:rPr lang="ko-KR" altLang="en-US" dirty="0"/>
              <a:t>가 </a:t>
            </a:r>
            <a:r>
              <a:rPr lang="en-US" altLang="ko-KR" dirty="0"/>
              <a:t> Interface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표준화된 </a:t>
            </a:r>
            <a:r>
              <a:rPr lang="en-US" altLang="ko-KR" dirty="0"/>
              <a:t>Interface </a:t>
            </a:r>
            <a:r>
              <a:rPr lang="ko-KR" altLang="en-US" dirty="0"/>
              <a:t>를 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3968-FF09-FF32-FD70-383B2AEB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36753C-CA33-48B9-E7ED-FAC6C8B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Class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BF23-2043-5048-A444-476A4F98D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63CB-56C6-39C0-9B3A-F803E6B06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76913-0F06-9AFF-EB63-F892005E0EB7}"/>
              </a:ext>
            </a:extLst>
          </p:cNvPr>
          <p:cNvSpPr/>
          <p:nvPr/>
        </p:nvSpPr>
        <p:spPr bwMode="auto">
          <a:xfrm>
            <a:off x="3585458" y="355492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사람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BC21BE-3B43-47C2-FB8C-769C8B6EBE7F}"/>
              </a:ext>
            </a:extLst>
          </p:cNvPr>
          <p:cNvSpPr/>
          <p:nvPr/>
        </p:nvSpPr>
        <p:spPr bwMode="auto">
          <a:xfrm rot="16200000">
            <a:off x="2737625" y="299657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EB524-4BBD-A129-00BC-0E0DF63B8EFB}"/>
              </a:ext>
            </a:extLst>
          </p:cNvPr>
          <p:cNvSpPr/>
          <p:nvPr/>
        </p:nvSpPr>
        <p:spPr bwMode="auto">
          <a:xfrm>
            <a:off x="2090974" y="2817799"/>
            <a:ext cx="689126" cy="568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직원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1DF114-9046-3FBF-B3FD-654A7DFD6A2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rot="10800000">
            <a:off x="2900548" y="3065814"/>
            <a:ext cx="684911" cy="7422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CD5D0-5576-934B-0533-7D12A7AE622D}"/>
              </a:ext>
            </a:extLst>
          </p:cNvPr>
          <p:cNvSpPr/>
          <p:nvPr/>
        </p:nvSpPr>
        <p:spPr bwMode="auto">
          <a:xfrm>
            <a:off x="1340721" y="3665934"/>
            <a:ext cx="1430925" cy="296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MouseListener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6151C4-C4EA-6162-8C24-13E99C165CDE}"/>
              </a:ext>
            </a:extLst>
          </p:cNvPr>
          <p:cNvSpPr/>
          <p:nvPr/>
        </p:nvSpPr>
        <p:spPr bwMode="auto">
          <a:xfrm>
            <a:off x="1585848" y="4383019"/>
            <a:ext cx="1176214" cy="28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Serializable</a:t>
            </a:r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809DF5-55E3-3CE3-4671-9F837C8E72A2}"/>
              </a:ext>
            </a:extLst>
          </p:cNvPr>
          <p:cNvSpPr/>
          <p:nvPr/>
        </p:nvSpPr>
        <p:spPr bwMode="auto">
          <a:xfrm rot="16200000">
            <a:off x="2780098" y="3738832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F48AE23-4D3B-7E38-7359-D283637150D1}"/>
              </a:ext>
            </a:extLst>
          </p:cNvPr>
          <p:cNvSpPr/>
          <p:nvPr/>
        </p:nvSpPr>
        <p:spPr bwMode="auto">
          <a:xfrm rot="16200000">
            <a:off x="2762453" y="4441905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9B5D2-4112-1330-D4BD-96A23B75EA53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 bwMode="auto">
          <a:xfrm rot="10800000">
            <a:off x="2943020" y="3808074"/>
            <a:ext cx="6424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54A8E9-CC99-3436-E0ED-D600271DC607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 bwMode="auto">
          <a:xfrm rot="10800000" flipV="1">
            <a:off x="2925376" y="3808073"/>
            <a:ext cx="660083" cy="7030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2D9E21-52C8-E877-A466-5FA00AEBBD6B}"/>
              </a:ext>
            </a:extLst>
          </p:cNvPr>
          <p:cNvSpPr/>
          <p:nvPr/>
        </p:nvSpPr>
        <p:spPr bwMode="auto">
          <a:xfrm>
            <a:off x="3571635" y="261140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동물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F2DF3BE-A210-33EE-AB73-152D95029BD0}"/>
              </a:ext>
            </a:extLst>
          </p:cNvPr>
          <p:cNvSpPr/>
          <p:nvPr/>
        </p:nvSpPr>
        <p:spPr bwMode="auto">
          <a:xfrm>
            <a:off x="3829430" y="312886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5C920D-DA42-F426-230A-B831AF640307}"/>
              </a:ext>
            </a:extLst>
          </p:cNvPr>
          <p:cNvCxnSpPr>
            <a:stCxn id="51" idx="3"/>
            <a:endCxn id="8" idx="0"/>
          </p:cNvCxnSpPr>
          <p:nvPr/>
        </p:nvCxnSpPr>
        <p:spPr bwMode="auto">
          <a:xfrm>
            <a:off x="3923110" y="3267346"/>
            <a:ext cx="6911" cy="287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D54F3-4792-FE8F-9174-A680672511A7}"/>
              </a:ext>
            </a:extLst>
          </p:cNvPr>
          <p:cNvSpPr/>
          <p:nvPr/>
        </p:nvSpPr>
        <p:spPr bwMode="auto">
          <a:xfrm>
            <a:off x="3566237" y="4992557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황인종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E265681-5F3E-EA3B-3133-B60181D4CE88}"/>
              </a:ext>
            </a:extLst>
          </p:cNvPr>
          <p:cNvSpPr/>
          <p:nvPr/>
        </p:nvSpPr>
        <p:spPr bwMode="auto">
          <a:xfrm>
            <a:off x="3817121" y="4044358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3EC05-675C-B718-3B42-A3DD1151A087}"/>
              </a:ext>
            </a:extLst>
          </p:cNvPr>
          <p:cNvCxnSpPr>
            <a:stCxn id="55" idx="3"/>
            <a:endCxn id="54" idx="0"/>
          </p:cNvCxnSpPr>
          <p:nvPr/>
        </p:nvCxnSpPr>
        <p:spPr bwMode="auto">
          <a:xfrm flipH="1">
            <a:off x="3910800" y="4182843"/>
            <a:ext cx="1" cy="809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1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DD572-1075-D94B-D8C0-3FED6EAD3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 err="1"/>
              <a:t>HIndexList</a:t>
            </a:r>
            <a:r>
              <a:rPr lang="en-US" altLang="ko-KR" dirty="0"/>
              <a:t> -  sorted, Ascending order</a:t>
            </a:r>
          </a:p>
          <a:p>
            <a:pPr lvl="2"/>
            <a:r>
              <a:rPr lang="en-US" altLang="ko-KR" dirty="0" err="1"/>
              <a:t>SlotList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8CED-0531-8E68-0A54-202CC8ED3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New(), Delete();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 New(100); =&gt; return 0</a:t>
            </a:r>
          </a:p>
          <a:p>
            <a:pPr lvl="1"/>
            <a:r>
              <a:rPr lang="en-US" altLang="ko-KR" dirty="0" err="1"/>
              <a:t>Hindex.next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1DF62C-577A-7B82-E465-A0DF6C0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Manager - Variable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ED3B-E1E1-911A-D3C4-EC04F959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6A63-427A-8D54-BCEE-BEC067CE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1D48-A0D2-35B8-3196-FC68EE01E196}"/>
              </a:ext>
            </a:extLst>
          </p:cNvPr>
          <p:cNvSpPr/>
          <p:nvPr/>
        </p:nvSpPr>
        <p:spPr bwMode="auto">
          <a:xfrm>
            <a:off x="1482644" y="3060072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64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030F-4729-1667-301F-39F34EFE382A}"/>
              </a:ext>
            </a:extLst>
          </p:cNvPr>
          <p:cNvSpPr/>
          <p:nvPr/>
        </p:nvSpPr>
        <p:spPr bwMode="auto">
          <a:xfrm>
            <a:off x="1482644" y="3775055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ECBA7-3D4B-4855-BE4F-6B83EC52FDFA}"/>
              </a:ext>
            </a:extLst>
          </p:cNvPr>
          <p:cNvSpPr/>
          <p:nvPr/>
        </p:nvSpPr>
        <p:spPr bwMode="auto">
          <a:xfrm>
            <a:off x="1494353" y="4490038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256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73432-EAEF-A94B-78A9-31EDD7F25C34}"/>
              </a:ext>
            </a:extLst>
          </p:cNvPr>
          <p:cNvSpPr/>
          <p:nvPr/>
        </p:nvSpPr>
        <p:spPr bwMode="auto">
          <a:xfrm>
            <a:off x="2571715" y="3186821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839734-7B81-2CED-3AEE-7231C1E1955D}"/>
              </a:ext>
            </a:extLst>
          </p:cNvPr>
          <p:cNvSpPr/>
          <p:nvPr/>
        </p:nvSpPr>
        <p:spPr bwMode="auto">
          <a:xfrm>
            <a:off x="3117578" y="3186820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95667-0942-3CBB-C0C2-45B4A581FF63}"/>
              </a:ext>
            </a:extLst>
          </p:cNvPr>
          <p:cNvSpPr/>
          <p:nvPr/>
        </p:nvSpPr>
        <p:spPr bwMode="auto">
          <a:xfrm>
            <a:off x="3663441" y="3186819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EC449-6BA9-D211-B3C2-11E4F6EC79DA}"/>
              </a:ext>
            </a:extLst>
          </p:cNvPr>
          <p:cNvSpPr/>
          <p:nvPr/>
        </p:nvSpPr>
        <p:spPr bwMode="auto">
          <a:xfrm>
            <a:off x="2583424" y="390180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9202F-CBE3-FF60-ECA0-857B6C3EA93B}"/>
              </a:ext>
            </a:extLst>
          </p:cNvPr>
          <p:cNvSpPr/>
          <p:nvPr/>
        </p:nvSpPr>
        <p:spPr bwMode="auto">
          <a:xfrm>
            <a:off x="3129287" y="390180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DB3F0-3196-2E2B-1B4F-F0AA2F6BFB32}"/>
              </a:ext>
            </a:extLst>
          </p:cNvPr>
          <p:cNvSpPr/>
          <p:nvPr/>
        </p:nvSpPr>
        <p:spPr bwMode="auto">
          <a:xfrm>
            <a:off x="3675150" y="3901802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FFFB3-729E-1976-23C7-44DF4953769B}"/>
              </a:ext>
            </a:extLst>
          </p:cNvPr>
          <p:cNvSpPr/>
          <p:nvPr/>
        </p:nvSpPr>
        <p:spPr bwMode="auto">
          <a:xfrm>
            <a:off x="2583424" y="4616785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76B60-88C9-841E-BC6D-B355D1847849}"/>
              </a:ext>
            </a:extLst>
          </p:cNvPr>
          <p:cNvSpPr/>
          <p:nvPr/>
        </p:nvSpPr>
        <p:spPr bwMode="auto">
          <a:xfrm>
            <a:off x="3129287" y="461678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D835A-4B3A-47FE-1C4F-19AF98D7ECAC}"/>
              </a:ext>
            </a:extLst>
          </p:cNvPr>
          <p:cNvSpPr/>
          <p:nvPr/>
        </p:nvSpPr>
        <p:spPr bwMode="auto">
          <a:xfrm>
            <a:off x="3675150" y="461678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ADFD03-609D-C12F-BF45-68B7B5296E84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>
            <a:off x="2021325" y="3543790"/>
            <a:ext cx="0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8D1EA-55BD-2047-DE3F-000BD1D7DFA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021325" y="4258773"/>
            <a:ext cx="11709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45472-5A11-4FBE-D40E-CE14733194EC}"/>
              </a:ext>
            </a:extLst>
          </p:cNvPr>
          <p:cNvSpPr/>
          <p:nvPr/>
        </p:nvSpPr>
        <p:spPr bwMode="auto">
          <a:xfrm>
            <a:off x="1469848" y="234508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CEBB7-58A1-73B7-C971-A85C65C517B3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 bwMode="auto">
          <a:xfrm>
            <a:off x="2008529" y="282880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49633-8C41-697E-2C67-D1CD0BED8D3C}"/>
              </a:ext>
            </a:extLst>
          </p:cNvPr>
          <p:cNvSpPr/>
          <p:nvPr/>
        </p:nvSpPr>
        <p:spPr bwMode="auto">
          <a:xfrm>
            <a:off x="534054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B918D9-E769-9659-9570-4937E39D78F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587923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861F0-FD97-0448-3515-A1C6E65765B6}"/>
              </a:ext>
            </a:extLst>
          </p:cNvPr>
          <p:cNvSpPr/>
          <p:nvPr/>
        </p:nvSpPr>
        <p:spPr bwMode="auto">
          <a:xfrm>
            <a:off x="664762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72E885-6B66-6E0A-5874-C8B7D8C65DB6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18631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617FC-2447-AD6D-9855-0BA814C3ECA1}"/>
              </a:ext>
            </a:extLst>
          </p:cNvPr>
          <p:cNvSpPr/>
          <p:nvPr/>
        </p:nvSpPr>
        <p:spPr bwMode="auto">
          <a:xfrm>
            <a:off x="6581257" y="3543789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AA8D-4775-F818-42A5-45274FD9B600}"/>
              </a:ext>
            </a:extLst>
          </p:cNvPr>
          <p:cNvSpPr/>
          <p:nvPr/>
        </p:nvSpPr>
        <p:spPr bwMode="auto">
          <a:xfrm>
            <a:off x="7730832" y="3599418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3665F-003C-DBFD-C38E-5AB557F2FAE5}"/>
              </a:ext>
            </a:extLst>
          </p:cNvPr>
          <p:cNvSpPr/>
          <p:nvPr/>
        </p:nvSpPr>
        <p:spPr bwMode="auto">
          <a:xfrm>
            <a:off x="8276695" y="3599417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1-2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B121BB-864D-DF3E-4C54-9ADBB0B82A91}"/>
              </a:ext>
            </a:extLst>
          </p:cNvPr>
          <p:cNvSpPr/>
          <p:nvPr/>
        </p:nvSpPr>
        <p:spPr bwMode="auto">
          <a:xfrm>
            <a:off x="8822558" y="3599416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2-x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44F73-1891-A924-9016-2DE3D19406B2}"/>
              </a:ext>
            </a:extLst>
          </p:cNvPr>
          <p:cNvSpPr/>
          <p:nvPr/>
        </p:nvSpPr>
        <p:spPr bwMode="auto">
          <a:xfrm>
            <a:off x="555166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7D71B1-8E7A-A89A-FBFF-F8F4C0E498A7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09035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1BC13-7715-01E1-A34B-F508609A73A0}"/>
              </a:ext>
            </a:extLst>
          </p:cNvPr>
          <p:cNvSpPr/>
          <p:nvPr/>
        </p:nvSpPr>
        <p:spPr bwMode="auto">
          <a:xfrm>
            <a:off x="685874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B68E86-7E0B-8CEA-3F26-6A7508C245FF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739743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D671A-DBBA-66E2-90DB-446D148905C4}"/>
              </a:ext>
            </a:extLst>
          </p:cNvPr>
          <p:cNvSpPr/>
          <p:nvPr/>
        </p:nvSpPr>
        <p:spPr bwMode="auto">
          <a:xfrm>
            <a:off x="6792377" y="5269171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54DA19-0A68-5FF7-2869-687EC83C6557}"/>
              </a:ext>
            </a:extLst>
          </p:cNvPr>
          <p:cNvSpPr/>
          <p:nvPr/>
        </p:nvSpPr>
        <p:spPr bwMode="auto">
          <a:xfrm>
            <a:off x="7941952" y="5324800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3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8ADAE-EE08-A468-A013-9874ABAE0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4A6F-516B-1462-DA09-AED6532C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A527A5-94D7-69E9-D33D-0D98B714A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Memory Allocation</a:t>
            </a:r>
          </a:p>
          <a:p>
            <a:pPr lvl="2"/>
            <a:r>
              <a:rPr lang="en-US" altLang="ko-KR" dirty="0"/>
              <a:t>Memory Manager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New </a:t>
            </a:r>
            <a:r>
              <a:rPr lang="en-US" altLang="ko-KR" dirty="0" err="1"/>
              <a:t>MemoryManager</a:t>
            </a:r>
            <a:r>
              <a:rPr lang="en-US" altLang="ko-KR" dirty="0"/>
              <a:t>(</a:t>
            </a:r>
            <a:r>
              <a:rPr lang="en-US" altLang="ko-KR" dirty="0" err="1"/>
              <a:t>totalSize</a:t>
            </a:r>
            <a:r>
              <a:rPr lang="en-US" altLang="ko-KR" dirty="0"/>
              <a:t>, </a:t>
            </a:r>
            <a:r>
              <a:rPr lang="en-US" altLang="ko-KR" dirty="0" err="1"/>
              <a:t>pMemoryAllocated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1. </a:t>
            </a:r>
            <a:r>
              <a:rPr lang="en-US" altLang="ko-KR" dirty="0" err="1"/>
              <a:t>MemoryManager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Intialize</a:t>
            </a:r>
            <a:r>
              <a:rPr lang="ko-KR" altLang="en-US" dirty="0"/>
              <a:t>에 정의된 </a:t>
            </a:r>
            <a:r>
              <a:rPr lang="en-US" altLang="ko-KR" dirty="0"/>
              <a:t>Memory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5"/>
            <a:r>
              <a:rPr lang="en-US" altLang="ko-KR" dirty="0"/>
              <a:t>Log/Exception</a:t>
            </a:r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Slot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4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pNext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16BF6-3AB5-D7C0-5B10-4CC0D4085EFD}"/>
              </a:ext>
            </a:extLst>
          </p:cNvPr>
          <p:cNvSpPr/>
          <p:nvPr/>
        </p:nvSpPr>
        <p:spPr bwMode="auto">
          <a:xfrm>
            <a:off x="1649484" y="1710415"/>
            <a:ext cx="5030837" cy="33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Allocated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44056-BD59-FB3C-09BC-8EE1BA990139}"/>
              </a:ext>
            </a:extLst>
          </p:cNvPr>
          <p:cNvSpPr/>
          <p:nvPr/>
        </p:nvSpPr>
        <p:spPr bwMode="auto">
          <a:xfrm>
            <a:off x="1649485" y="3666501"/>
            <a:ext cx="5030837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97D4D-9AF7-C42B-4D95-32DB6453D4B4}"/>
              </a:ext>
            </a:extLst>
          </p:cNvPr>
          <p:cNvSpPr/>
          <p:nvPr/>
        </p:nvSpPr>
        <p:spPr bwMode="auto">
          <a:xfrm>
            <a:off x="1649485" y="3666501"/>
            <a:ext cx="826835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Manager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69CE8-A9AC-8042-C2F2-32598E533B2E}"/>
              </a:ext>
            </a:extLst>
          </p:cNvPr>
          <p:cNvSpPr/>
          <p:nvPr/>
        </p:nvSpPr>
        <p:spPr bwMode="auto">
          <a:xfrm>
            <a:off x="2476320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Event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3F34-9CA8-5528-BD29-173BB9AFF5D4}"/>
              </a:ext>
            </a:extLst>
          </p:cNvPr>
          <p:cNvSpPr/>
          <p:nvPr/>
        </p:nvSpPr>
        <p:spPr bwMode="auto">
          <a:xfrm>
            <a:off x="3992578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Exception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4D4F8-3FE8-4742-31FA-D80526D42E12}"/>
              </a:ext>
            </a:extLst>
          </p:cNvPr>
          <p:cNvSpPr/>
          <p:nvPr/>
        </p:nvSpPr>
        <p:spPr bwMode="auto">
          <a:xfrm>
            <a:off x="2476320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032BD-1BD6-D117-EE40-9BD8BBFDB732}"/>
              </a:ext>
            </a:extLst>
          </p:cNvPr>
          <p:cNvSpPr/>
          <p:nvPr/>
        </p:nvSpPr>
        <p:spPr bwMode="auto">
          <a:xfrm>
            <a:off x="2951429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61CA0B-0991-37F1-27C7-A411CCE2C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19FDD-92B4-E3FB-C371-AE9D447B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987AC-E2CE-A3F8-FE3D-DA8556E195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Operator </a:t>
            </a:r>
            <a:r>
              <a:rPr lang="en-US" altLang="ko-KR"/>
              <a:t>new overloading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pPr lvl="3"/>
            <a:r>
              <a:rPr lang="en-US" altLang="ko-KR" dirty="0"/>
              <a:t>   return allocate(size);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Char[10000] </a:t>
            </a:r>
            <a:r>
              <a:rPr lang="en-US" altLang="ko-KR" dirty="0" err="1"/>
              <a:t>memoryAllocated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new(&amp;</a:t>
            </a:r>
            <a:r>
              <a:rPr lang="en-US" altLang="ko-KR" dirty="0" err="1"/>
              <a:t>memoryAllocated</a:t>
            </a:r>
            <a:r>
              <a:rPr lang="en-US" altLang="ko-KR" dirty="0"/>
              <a:t>)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size, char* </a:t>
            </a:r>
            <a:r>
              <a:rPr lang="en-US" altLang="ko-KR" dirty="0" err="1"/>
              <a:t>pAllocated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 err="1"/>
              <a:t>pAllocated</a:t>
            </a:r>
            <a:r>
              <a:rPr lang="en-US" altLang="ko-KR" dirty="0"/>
              <a:t> = size;</a:t>
            </a:r>
          </a:p>
          <a:p>
            <a:pPr lvl="3"/>
            <a:r>
              <a:rPr lang="en-US" altLang="ko-KR" dirty="0"/>
              <a:t>   return </a:t>
            </a:r>
            <a:r>
              <a:rPr lang="en-US" altLang="ko-KR" dirty="0" err="1"/>
              <a:t>pAllocated</a:t>
            </a:r>
            <a:r>
              <a:rPr lang="en-US" altLang="ko-KR" dirty="0"/>
              <a:t> +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46ADFE-C2E3-B3A5-DDDF-38CF0072B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Paging</a:t>
            </a:r>
          </a:p>
          <a:p>
            <a:pPr lvl="2"/>
            <a:r>
              <a:rPr lang="en-US" altLang="ko-KR" dirty="0"/>
              <a:t>Logical Address</a:t>
            </a:r>
          </a:p>
          <a:p>
            <a:pPr lvl="3"/>
            <a:r>
              <a:rPr lang="en-US" altLang="ko-KR" dirty="0"/>
              <a:t>Page Index + Offset</a:t>
            </a:r>
          </a:p>
          <a:p>
            <a:pPr lvl="3"/>
            <a:r>
              <a:rPr lang="en-US" altLang="ko-KR" dirty="0"/>
              <a:t>Operator -&gt;/* overloading</a:t>
            </a:r>
            <a:endParaRPr lang="ko-KR" altLang="en-US" dirty="0"/>
          </a:p>
          <a:p>
            <a:pPr lvl="2"/>
            <a:r>
              <a:rPr lang="en-US" altLang="ko-KR" dirty="0"/>
              <a:t>Oversized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Undersized</a:t>
            </a:r>
          </a:p>
          <a:p>
            <a:pPr lvl="3"/>
            <a:r>
              <a:rPr lang="en-US" altLang="ko-KR" dirty="0"/>
              <a:t>Slot1 : 5 + 0</a:t>
            </a:r>
          </a:p>
          <a:p>
            <a:pPr lvl="3"/>
            <a:r>
              <a:rPr lang="en-US" altLang="ko-KR" dirty="0"/>
              <a:t>Slot2: 5 + 64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FFD2F-CFF2-7090-1211-2137D99E9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16B8A-4883-BA5B-3218-E5F72CDF1E21}"/>
              </a:ext>
            </a:extLst>
          </p:cNvPr>
          <p:cNvSpPr/>
          <p:nvPr/>
        </p:nvSpPr>
        <p:spPr bwMode="auto">
          <a:xfrm>
            <a:off x="3436793" y="4848264"/>
            <a:ext cx="3191999" cy="709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9C4C-F3B0-AA62-D7FA-AF62974E8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24BF6-F473-4D3D-79CA-B36476A3E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CA45F-8A96-48B2-9955-DC5A6862515B}"/>
              </a:ext>
            </a:extLst>
          </p:cNvPr>
          <p:cNvGrpSpPr/>
          <p:nvPr/>
        </p:nvGrpSpPr>
        <p:grpSpPr>
          <a:xfrm>
            <a:off x="3479421" y="2432499"/>
            <a:ext cx="2876112" cy="336062"/>
            <a:chOff x="1621100" y="1593409"/>
            <a:chExt cx="5810202" cy="633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7E397E-CEE7-33F9-849E-DDB5FA17ACB0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Page1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3FE03-7F5C-587F-D8C4-1D08E0762396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Page2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E289B-22AD-3A21-DF3B-7FC041A8C349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Page3</a:t>
              </a:r>
              <a:endParaRPr lang="ko-KR" altLang="en-US" sz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1A095-95EF-567C-6760-6638AFD760EF}"/>
              </a:ext>
            </a:extLst>
          </p:cNvPr>
          <p:cNvSpPr/>
          <p:nvPr/>
        </p:nvSpPr>
        <p:spPr bwMode="auto">
          <a:xfrm>
            <a:off x="2075576" y="2372008"/>
            <a:ext cx="710851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B0368D-FF27-5237-9072-8C7B6F97788C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>
            <a:off x="2786427" y="2578445"/>
            <a:ext cx="692994" cy="2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9395E2-8B9F-6CAC-7D3A-6F2E61DDF319}"/>
              </a:ext>
            </a:extLst>
          </p:cNvPr>
          <p:cNvSpPr/>
          <p:nvPr/>
        </p:nvSpPr>
        <p:spPr bwMode="auto">
          <a:xfrm>
            <a:off x="3479421" y="2912585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2076AD-8E72-5104-38C7-E7085115676B}"/>
              </a:ext>
            </a:extLst>
          </p:cNvPr>
          <p:cNvSpPr/>
          <p:nvPr/>
        </p:nvSpPr>
        <p:spPr bwMode="auto">
          <a:xfrm>
            <a:off x="3479421" y="3392671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Page7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06B4E-28EA-C16C-F3E7-A8273776D54D}"/>
              </a:ext>
            </a:extLst>
          </p:cNvPr>
          <p:cNvSpPr/>
          <p:nvPr/>
        </p:nvSpPr>
        <p:spPr bwMode="auto">
          <a:xfrm>
            <a:off x="1855960" y="5123307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- 64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3A985D-26CF-1C0C-2254-6714E7657857}"/>
              </a:ext>
            </a:extLst>
          </p:cNvPr>
          <p:cNvGrpSpPr/>
          <p:nvPr/>
        </p:nvGrpSpPr>
        <p:grpSpPr>
          <a:xfrm>
            <a:off x="3520931" y="5171647"/>
            <a:ext cx="2876112" cy="336062"/>
            <a:chOff x="1621100" y="1593409"/>
            <a:chExt cx="5810202" cy="6337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011AE-5E54-A800-0356-6A4455262F2B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BF8051-8D6E-E5DE-96BB-AC48BC485279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881591-3CD6-B792-69E0-B600AA34944E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Slot3</a:t>
              </a:r>
              <a:endParaRPr lang="ko-KR" altLang="en-US" sz="1200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0BAF56-4306-A21A-8087-94CAA7923A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2827937" y="5329744"/>
            <a:ext cx="692994" cy="9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B02B9C-4921-CCDC-6EE4-5C67946935B1}"/>
              </a:ext>
            </a:extLst>
          </p:cNvPr>
          <p:cNvSpPr/>
          <p:nvPr/>
        </p:nvSpPr>
        <p:spPr bwMode="auto">
          <a:xfrm>
            <a:off x="1855959" y="5614722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- 128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71439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bg1">
            <a:lumMod val="95000"/>
          </a:schemeClr>
        </a:solidFill>
        <a:ln>
          <a:solidFill>
            <a:schemeClr val="accent3">
              <a:lumMod val="75000"/>
            </a:schemeClr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사용자 지정</PresentationFormat>
  <Paragraphs>196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2023-01-04</vt:lpstr>
      <vt:lpstr>Paradigm </vt:lpstr>
      <vt:lpstr>Object-Oriented vs. Component-Based Paradigm</vt:lpstr>
      <vt:lpstr>Interface Class</vt:lpstr>
      <vt:lpstr>Memory Manager - Variable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2023-01-13T09:22:16Z</dcterms:modified>
</cp:coreProperties>
</file>