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Dotum" panose="020B0600000101010101" pitchFamily="34" charset="-127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DTwlz585wceYgFrZqeT5sRESk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A06D74-E7AF-40BE-AF9B-D251B21DBE05}">
  <a:tblStyle styleId="{31A06D74-E7AF-40BE-AF9B-D251B21DBE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6007c664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6007c664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6007c664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6007c664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>
                <a:highlight>
                  <a:schemeClr val="lt1"/>
                </a:highlight>
              </a:rPr>
              <a:t>				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b0bd90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b0bd90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bb0bd906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bb0bd906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bb0bd906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bb0bd906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b0bd906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bb0bd906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b0bd906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b0bd906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bb0bd906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bb0bd906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007c66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007c66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3380"/>
              </a:buClr>
              <a:buSzPts val="1100"/>
              <a:buFont typeface="Roboto"/>
              <a:buChar char="●"/>
            </a:pPr>
            <a:r>
              <a:rPr lang="ko-KR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여기서 TP는 참 양성(True Positive)로, 모델이 정확하게 양성으로 예측한 샘플의 수를 의미하며, FP는 거짓 양성(False Positive)로, 모델이 양성으로 잘못 예측한 샘플의 수를 의미합니다.</a:t>
            </a:r>
            <a:endParaRPr>
              <a:solidFill>
                <a:srgbClr val="0033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Font typeface="Roboto"/>
              <a:buChar char="●"/>
            </a:pPr>
            <a:r>
              <a:rPr lang="ko-KR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, 실제로 양성인 것 중에서 얼마나 많은 것을 모델이 정확히 양성으로 예측했는지를 나타냅니다. 공식은 다음과 같습니다.</a:t>
            </a:r>
            <a:endParaRPr>
              <a:solidFill>
                <a:srgbClr val="0033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Font typeface="Roboto"/>
              <a:buChar char="●"/>
            </a:pPr>
            <a:r>
              <a:rPr lang="ko-KR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여기서 TP는 참 양성(True Positive)로, 모델이 정확하게 양성으로 예측한 샘플의 수를 의미하며, FN은 거짓 음성(False Negative)로, 모델이 음성으로 잘못 예측한 샘플의 수를 의미합니다.</a:t>
            </a:r>
            <a:endParaRPr>
              <a:solidFill>
                <a:srgbClr val="0033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Font typeface="Roboto"/>
              <a:buChar char="●"/>
            </a:pPr>
            <a:r>
              <a:rPr lang="ko-K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F1 스코어는 정밀도와 재현율의 조화평균으로 계산됩니다. 이는 정밀도와 재현율이 상충하는 경우에 사용되며, 두 지표의 균형을 나타냅니다. F1 스코어는 다음과 같은 공식으로 계산됩니다.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ko-K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따라서, F1 스코어는 모델의 정밀도와 재현율의 조화평균으로, 모델의 성능을 종합적으로 평가하는 지표입니다.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461010" y="182879"/>
            <a:ext cx="78867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1"/>
          </p:nvPr>
        </p:nvSpPr>
        <p:spPr>
          <a:xfrm>
            <a:off x="461006" y="838669"/>
            <a:ext cx="83934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latin typeface="Times"/>
                <a:ea typeface="Times"/>
                <a:cs typeface="Times"/>
                <a:sym typeface="Times"/>
              </a:defRPr>
            </a:lvl1pPr>
            <a:lvl2pPr marL="914400" lvl="1" indent="-3492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B050"/>
              </a:buClr>
              <a:buSzPts val="1900"/>
              <a:buChar char="○"/>
              <a:defRPr>
                <a:latin typeface="Times"/>
                <a:ea typeface="Times"/>
                <a:cs typeface="Times"/>
                <a:sym typeface="Times"/>
              </a:defRPr>
            </a:lvl2pPr>
            <a:lvl3pPr marL="1371600" lvl="2" indent="-3238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latin typeface="Times"/>
                <a:ea typeface="Times"/>
                <a:cs typeface="Times"/>
                <a:sym typeface="Times"/>
              </a:defRPr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Times"/>
                <a:ea typeface="Times"/>
                <a:cs typeface="Times"/>
                <a:sym typeface="Times"/>
              </a:defRPr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Times"/>
                <a:ea typeface="Times"/>
                <a:cs typeface="Times"/>
                <a:sym typeface="Times"/>
              </a:defRPr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 rot="10800000" flipH="1">
            <a:off x="0" y="624300"/>
            <a:ext cx="9144000" cy="45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8"/>
          <p:cNvSpPr/>
          <p:nvPr/>
        </p:nvSpPr>
        <p:spPr>
          <a:xfrm>
            <a:off x="0" y="543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8"/>
          <p:cNvSpPr txBox="1"/>
          <p:nvPr/>
        </p:nvSpPr>
        <p:spPr>
          <a:xfrm>
            <a:off x="427775" y="4812097"/>
            <a:ext cx="17370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33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Seoul National University</a:t>
            </a:r>
            <a:endParaRPr sz="900" b="1" i="0" u="none" strike="noStrike" cap="none">
              <a:solidFill>
                <a:srgbClr val="0033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33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GIS/LBS Lab</a:t>
            </a:r>
            <a:endParaRPr sz="900" b="0" i="0" u="none" strike="noStrike" cap="none">
              <a:solidFill>
                <a:srgbClr val="0033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20;p28"/>
          <p:cNvSpPr txBox="1">
            <a:spLocks noGrp="1"/>
          </p:cNvSpPr>
          <p:nvPr>
            <p:ph type="body" idx="1"/>
          </p:nvPr>
        </p:nvSpPr>
        <p:spPr>
          <a:xfrm>
            <a:off x="134575" y="651600"/>
            <a:ext cx="8862900" cy="4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300"/>
              <a:buChar char="●"/>
              <a:defRPr sz="1300">
                <a:solidFill>
                  <a:srgbClr val="003380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380"/>
              </a:buClr>
              <a:buSzPts val="1400"/>
              <a:buChar char="○"/>
              <a:defRPr>
                <a:solidFill>
                  <a:srgbClr val="003380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380"/>
              </a:buClr>
              <a:buSzPts val="1400"/>
              <a:buChar char="■"/>
              <a:defRPr>
                <a:solidFill>
                  <a:srgbClr val="003380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380"/>
              </a:buClr>
              <a:buSzPts val="1400"/>
              <a:buChar char="●"/>
              <a:defRPr>
                <a:solidFill>
                  <a:srgbClr val="003380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380"/>
              </a:buClr>
              <a:buSzPts val="1400"/>
              <a:buChar char="○"/>
              <a:defRPr>
                <a:solidFill>
                  <a:srgbClr val="003380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380"/>
              </a:buClr>
              <a:buSzPts val="1400"/>
              <a:buChar char="■"/>
              <a:defRPr>
                <a:solidFill>
                  <a:srgbClr val="003380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380"/>
              </a:buClr>
              <a:buSzPts val="1400"/>
              <a:buChar char="●"/>
              <a:defRPr>
                <a:solidFill>
                  <a:srgbClr val="003380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380"/>
              </a:buClr>
              <a:buSzPts val="1400"/>
              <a:buChar char="○"/>
              <a:defRPr>
                <a:solidFill>
                  <a:srgbClr val="003380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3380"/>
              </a:buClr>
              <a:buSzPts val="1400"/>
              <a:buChar char="■"/>
              <a:defRPr>
                <a:solidFill>
                  <a:srgbClr val="00338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/>
          <p:nvPr/>
        </p:nvSpPr>
        <p:spPr>
          <a:xfrm>
            <a:off x="8059975" y="4812100"/>
            <a:ext cx="7341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33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000" b="0" i="0" u="none" strike="noStrike" cap="none">
              <a:solidFill>
                <a:srgbClr val="0033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Google Shape;22;p28"/>
          <p:cNvSpPr txBox="1"/>
          <p:nvPr/>
        </p:nvSpPr>
        <p:spPr>
          <a:xfrm>
            <a:off x="8727100" y="4870450"/>
            <a:ext cx="3018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-KR" sz="1000" b="1" i="0" u="none" strike="noStrike" cap="none">
                <a:solidFill>
                  <a:srgbClr val="0033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 b="1" i="0" u="none" strike="noStrike" cap="none">
              <a:solidFill>
                <a:srgbClr val="0033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Google Shape;2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60" y="4795625"/>
            <a:ext cx="301800" cy="31289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8"/>
          <p:cNvSpPr txBox="1"/>
          <p:nvPr/>
        </p:nvSpPr>
        <p:spPr>
          <a:xfrm>
            <a:off x="7673500" y="4877400"/>
            <a:ext cx="12027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800" b="1">
                <a:solidFill>
                  <a:srgbClr val="0033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2023 춘계 학술대회</a:t>
            </a:r>
            <a:endParaRPr sz="800" b="1" i="0" u="none" strike="noStrike" cap="none">
              <a:solidFill>
                <a:srgbClr val="0033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7" name="Google Shape;27;p29"/>
          <p:cNvSpPr txBox="1"/>
          <p:nvPr/>
        </p:nvSpPr>
        <p:spPr>
          <a:xfrm>
            <a:off x="427775" y="4812097"/>
            <a:ext cx="17370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Seoul National University</a:t>
            </a:r>
            <a:endParaRPr sz="900" b="1" i="0" u="none" strike="noStrike" cap="none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Graduate School of Data Science</a:t>
            </a:r>
            <a:endParaRPr sz="900" b="0" i="0" u="none" strike="noStrike" cap="none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29"/>
          <p:cNvSpPr txBox="1"/>
          <p:nvPr/>
        </p:nvSpPr>
        <p:spPr>
          <a:xfrm>
            <a:off x="8059975" y="4812100"/>
            <a:ext cx="7341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Spring 2023</a:t>
            </a:r>
            <a:endParaRPr sz="1000" b="0" i="0" u="none" strike="noStrike" cap="none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29"/>
          <p:cNvSpPr txBox="1"/>
          <p:nvPr/>
        </p:nvSpPr>
        <p:spPr>
          <a:xfrm>
            <a:off x="8720925" y="4812075"/>
            <a:ext cx="3018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-KR" sz="1000" b="1" i="0" u="none" strike="noStrike" cap="none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 b="1" i="0" u="none" strike="noStrike" cap="none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" name="Google Shape;3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60" y="4795625"/>
            <a:ext cx="301800" cy="31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1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1573900" y="944725"/>
            <a:ext cx="60744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FFFF"/>
                </a:solidFill>
              </a:rPr>
              <a:t>ChatGPT와 KoBERT을 활용한 지리 정보 처리: 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FFFF"/>
                </a:solidFill>
              </a:rPr>
              <a:t>개체명 인식 성능 비교 연구 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9F9F9"/>
                </a:solidFill>
              </a:rPr>
              <a:t>"Comparative Study of Geographical Information Processing with ChatGPT and KoBERT: Performance Comparison of Named Entity Recognition"</a:t>
            </a:r>
            <a:endParaRPr sz="1400" b="1">
              <a:solidFill>
                <a:srgbClr val="F9F9F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2600"/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650100" y="3857325"/>
            <a:ext cx="1171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600"/>
              <a:t>최대웅</a:t>
            </a:r>
            <a:endParaRPr sz="1600"/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60" y="3811125"/>
            <a:ext cx="918039" cy="9516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/>
        </p:nvSpPr>
        <p:spPr>
          <a:xfrm>
            <a:off x="1650100" y="4070100"/>
            <a:ext cx="3635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Seoul National University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GIS/LBS Lab</a:t>
            </a: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-36601" y="-42700"/>
            <a:ext cx="1346207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000" dirty="0"/>
              <a:t>2023 춘계 학술 대회</a:t>
            </a:r>
            <a:endParaRPr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007c6648_0_36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Conclusion</a:t>
            </a:r>
            <a:endParaRPr/>
          </a:p>
        </p:txBody>
      </p:sp>
      <p:sp>
        <p:nvSpPr>
          <p:cNvPr id="162" name="Google Shape;162;g226007c6648_0_36"/>
          <p:cNvSpPr txBox="1">
            <a:spLocks noGrp="1"/>
          </p:cNvSpPr>
          <p:nvPr>
            <p:ph type="body" idx="1"/>
          </p:nvPr>
        </p:nvSpPr>
        <p:spPr>
          <a:xfrm>
            <a:off x="134575" y="651600"/>
            <a:ext cx="88629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sz="1400" b="1"/>
              <a:t>KoBERT</a:t>
            </a:r>
            <a:r>
              <a:rPr lang="ko-KR" sz="1400"/>
              <a:t>를 지리 정보 데이터셋으로 </a:t>
            </a:r>
            <a:r>
              <a:rPr lang="ko-KR" sz="1400" b="1"/>
              <a:t>Fine-Tuning</a:t>
            </a:r>
            <a:r>
              <a:rPr lang="ko-KR" sz="1400"/>
              <a:t>한 모델의 정확도가 </a:t>
            </a:r>
            <a:r>
              <a:rPr lang="ko-KR" sz="1400" b="1"/>
              <a:t>ChatGPT</a:t>
            </a:r>
            <a:r>
              <a:rPr lang="ko-KR" sz="1400"/>
              <a:t>보다 높았습니다.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sz="1400"/>
              <a:t>ChatGPT는 많은 질문을 </a:t>
            </a:r>
            <a:r>
              <a:rPr lang="ko-KR" sz="1400" b="1"/>
              <a:t>request</a:t>
            </a:r>
            <a:r>
              <a:rPr lang="ko-KR" sz="1400"/>
              <a:t>하면 </a:t>
            </a:r>
            <a:r>
              <a:rPr lang="ko-KR" sz="1400" b="1"/>
              <a:t>overload</a:t>
            </a:r>
            <a:r>
              <a:rPr lang="ko-KR" sz="1400"/>
              <a:t>가 걸려 많은 수의 데이터를 처리하는데 </a:t>
            </a:r>
            <a:r>
              <a:rPr lang="ko-KR" sz="1400" b="1"/>
              <a:t>어려움</a:t>
            </a:r>
            <a:r>
              <a:rPr lang="ko-KR" sz="1400"/>
              <a:t>이 있습니다.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sz="1400"/>
              <a:t>지리 정보를 개체명 인식해 지리 </a:t>
            </a:r>
            <a:r>
              <a:rPr lang="ko-KR" sz="1400" b="1"/>
              <a:t>KBQA 시스템</a:t>
            </a:r>
            <a:r>
              <a:rPr lang="ko-KR" sz="1400"/>
              <a:t> 발전의 </a:t>
            </a:r>
            <a:r>
              <a:rPr lang="ko-KR" sz="1400" b="1"/>
              <a:t>기반</a:t>
            </a:r>
            <a:r>
              <a:rPr lang="ko-KR" sz="1400"/>
              <a:t>을 마련했습니다. </a:t>
            </a:r>
            <a:endParaRPr sz="14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400" b="1"/>
              <a:t>공간정보</a:t>
            </a:r>
            <a:r>
              <a:rPr lang="ko-KR" sz="1400"/>
              <a:t>를 기반으로 한 </a:t>
            </a:r>
            <a:r>
              <a:rPr lang="ko-KR" sz="1400" b="1"/>
              <a:t>자연어 처리</a:t>
            </a:r>
            <a:r>
              <a:rPr lang="ko-KR" sz="1400"/>
              <a:t> 작업에서의 </a:t>
            </a:r>
            <a:r>
              <a:rPr lang="ko-KR" sz="1400" b="1"/>
              <a:t>NER</a:t>
            </a:r>
            <a:r>
              <a:rPr lang="ko-KR" sz="1400"/>
              <a:t>의 </a:t>
            </a:r>
            <a:r>
              <a:rPr lang="ko-KR" sz="1400" b="1"/>
              <a:t>중요성</a:t>
            </a:r>
            <a:r>
              <a:rPr lang="ko-KR" sz="1400"/>
              <a:t>을 강조하며, 공간 질의에 대한 정확한 답변을 제공하는 시스템의 필요성을 </a:t>
            </a:r>
            <a:r>
              <a:rPr lang="ko-KR" sz="1400" b="1"/>
              <a:t>제시</a:t>
            </a:r>
            <a:r>
              <a:rPr lang="ko-KR" sz="1400"/>
              <a:t> 합니다.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007c6648_0_54"/>
          <p:cNvSpPr txBox="1">
            <a:spLocks noGrp="1"/>
          </p:cNvSpPr>
          <p:nvPr>
            <p:ph type="title"/>
          </p:nvPr>
        </p:nvSpPr>
        <p:spPr>
          <a:xfrm>
            <a:off x="3539250" y="2125325"/>
            <a:ext cx="20655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600">
                <a:solidFill>
                  <a:srgbClr val="FFFFFF"/>
                </a:solidFill>
              </a:rPr>
              <a:t>Motivation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76550" y="638890"/>
            <a:ext cx="7827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9700" rIns="0" bIns="0" anchor="t" anchorCtr="0">
            <a:spAutoFit/>
          </a:bodyPr>
          <a:lstStyle/>
          <a:p>
            <a:pPr marL="299085" marR="0" lvl="0" indent="-18542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34575" y="651600"/>
            <a:ext cx="85179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3380"/>
                </a:solidFill>
              </a:rPr>
              <a:t>Motivation:</a:t>
            </a:r>
            <a:endParaRPr sz="1200" b="1">
              <a:solidFill>
                <a:srgbClr val="00338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>
                <a:solidFill>
                  <a:srgbClr val="003380"/>
                </a:solidFill>
              </a:rPr>
              <a:t>최근 </a:t>
            </a:r>
            <a:r>
              <a:rPr lang="ko-KR" sz="1200" b="1">
                <a:solidFill>
                  <a:srgbClr val="003380"/>
                </a:solidFill>
              </a:rPr>
              <a:t>ChatGPT</a:t>
            </a:r>
            <a:r>
              <a:rPr lang="ko-KR" sz="1200">
                <a:solidFill>
                  <a:srgbClr val="003380"/>
                </a:solidFill>
              </a:rPr>
              <a:t>의 개발로 </a:t>
            </a:r>
            <a:r>
              <a:rPr lang="ko-KR" sz="1200" b="1">
                <a:solidFill>
                  <a:srgbClr val="003380"/>
                </a:solidFill>
              </a:rPr>
              <a:t>자연어 처리 분야</a:t>
            </a:r>
            <a:r>
              <a:rPr lang="ko-KR" sz="1200">
                <a:solidFill>
                  <a:srgbClr val="003380"/>
                </a:solidFill>
              </a:rPr>
              <a:t>에서 </a:t>
            </a:r>
            <a:r>
              <a:rPr lang="ko-KR" sz="1200" b="1">
                <a:solidFill>
                  <a:srgbClr val="003380"/>
                </a:solidFill>
              </a:rPr>
              <a:t>딥러닝 모델</a:t>
            </a:r>
            <a:r>
              <a:rPr lang="ko-KR" sz="1200">
                <a:solidFill>
                  <a:srgbClr val="003380"/>
                </a:solidFill>
              </a:rPr>
              <a:t>은 많은 관심을 받고 있</a:t>
            </a:r>
            <a:r>
              <a:rPr lang="ko-KR" sz="1200"/>
              <a:t>습니</a:t>
            </a:r>
            <a:r>
              <a:rPr lang="ko-KR" sz="1200">
                <a:solidFill>
                  <a:srgbClr val="003380"/>
                </a:solidFill>
              </a:rPr>
              <a:t>다.</a:t>
            </a:r>
            <a:endParaRPr sz="1200">
              <a:solidFill>
                <a:srgbClr val="00338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>
                <a:solidFill>
                  <a:srgbClr val="003380"/>
                </a:solidFill>
              </a:rPr>
              <a:t>하지만 </a:t>
            </a:r>
            <a:r>
              <a:rPr lang="ko-KR" sz="1200" b="1">
                <a:solidFill>
                  <a:srgbClr val="003380"/>
                </a:solidFill>
              </a:rPr>
              <a:t>지리 정보 처리</a:t>
            </a:r>
            <a:r>
              <a:rPr lang="ko-KR" sz="1200">
                <a:solidFill>
                  <a:srgbClr val="003380"/>
                </a:solidFill>
              </a:rPr>
              <a:t>에 딥러닝 모델을 적용하는 선행연구는 </a:t>
            </a:r>
            <a:r>
              <a:rPr lang="ko-KR" sz="1200" b="1"/>
              <a:t>많지 않습니다</a:t>
            </a:r>
            <a:r>
              <a:rPr lang="ko-KR" sz="1200">
                <a:solidFill>
                  <a:srgbClr val="003380"/>
                </a:solidFill>
              </a:rPr>
              <a:t>.</a:t>
            </a:r>
            <a:endParaRPr sz="1200">
              <a:solidFill>
                <a:srgbClr val="00338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>
                <a:solidFill>
                  <a:srgbClr val="003380"/>
                </a:solidFill>
              </a:rPr>
              <a:t>지리 정보 처리에 자연어 딥러닝 모델을 적용함으로써 개체명 인식(Named Entity Recognition), 쿼리 생성과 같은 작업으로 지식 기반 질의응답(KBQA) 시스템 구축이 가능</a:t>
            </a:r>
            <a:r>
              <a:rPr lang="ko-KR" sz="1200"/>
              <a:t>합니</a:t>
            </a:r>
            <a:r>
              <a:rPr lang="ko-KR" sz="1200">
                <a:solidFill>
                  <a:srgbClr val="003380"/>
                </a:solidFill>
              </a:rPr>
              <a:t>다. </a:t>
            </a:r>
            <a:endParaRPr sz="1200">
              <a:solidFill>
                <a:srgbClr val="00338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-KR">
                <a:solidFill>
                  <a:srgbClr val="003380"/>
                </a:solidFill>
              </a:rPr>
              <a:t>						</a:t>
            </a:r>
            <a:endParaRPr>
              <a:solidFill>
                <a:srgbClr val="003380"/>
              </a:solidFill>
            </a:endParaRPr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00" y="2517350"/>
            <a:ext cx="3266649" cy="21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bb0bd906a_0_8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Background</a:t>
            </a:r>
            <a:endParaRPr/>
          </a:p>
        </p:txBody>
      </p:sp>
      <p:sp>
        <p:nvSpPr>
          <p:cNvPr id="97" name="Google Shape;97;g24bb0bd906a_0_8"/>
          <p:cNvSpPr txBox="1">
            <a:spLocks noGrp="1"/>
          </p:cNvSpPr>
          <p:nvPr>
            <p:ph type="body" idx="1"/>
          </p:nvPr>
        </p:nvSpPr>
        <p:spPr>
          <a:xfrm>
            <a:off x="134575" y="651600"/>
            <a:ext cx="88629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3380"/>
                </a:solidFill>
              </a:rPr>
              <a:t>Terminology of Area:</a:t>
            </a:r>
            <a:endParaRPr sz="1200" b="1">
              <a:solidFill>
                <a:srgbClr val="003380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 b="1">
                <a:solidFill>
                  <a:srgbClr val="003380"/>
                </a:solidFill>
              </a:rPr>
              <a:t>Named Entity Recognition (NER)</a:t>
            </a:r>
            <a:r>
              <a:rPr lang="ko-KR" sz="1200">
                <a:solidFill>
                  <a:srgbClr val="003380"/>
                </a:solidFill>
              </a:rPr>
              <a:t>: 자연어 처리 분야에서 개체명 인식 작업을 의미</a:t>
            </a:r>
            <a:endParaRPr sz="1200">
              <a:solidFill>
                <a:srgbClr val="003380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Font typeface="Arial"/>
              <a:buAutoNum type="alphaLcPeriod"/>
            </a:pPr>
            <a:r>
              <a:rPr lang="ko-KR" sz="1200"/>
              <a:t>주어진 텍스트에서 중요한 개체(사람, 장소, 날짜, 조직 등)의 인식과 분류를 수행하는 작업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 b="1">
                <a:solidFill>
                  <a:srgbClr val="003380"/>
                </a:solidFill>
              </a:rPr>
              <a:t>Entity Linking</a:t>
            </a:r>
            <a:r>
              <a:rPr lang="ko-KR" sz="1200">
                <a:solidFill>
                  <a:srgbClr val="003380"/>
                </a:solidFill>
              </a:rPr>
              <a:t>: 개체명 해소 작업으로, 텍스트에서 인식된 개체를 지식 베이스나 데이터베이스에 연결하여 정확한 의미를 부여하는 과정</a:t>
            </a:r>
            <a:endParaRPr sz="1200">
              <a:solidFill>
                <a:srgbClr val="003380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 b="1">
                <a:solidFill>
                  <a:srgbClr val="003380"/>
                </a:solidFill>
              </a:rPr>
              <a:t>koBERT</a:t>
            </a:r>
            <a:r>
              <a:rPr lang="ko-KR" sz="1200">
                <a:solidFill>
                  <a:srgbClr val="003380"/>
                </a:solidFill>
              </a:rPr>
              <a:t>: 한국어 자연어 처리를 위해 사전 학습된 BERT (Bidirectional Encoder Representations from Transformers) 모델</a:t>
            </a:r>
            <a:endParaRPr sz="1200">
              <a:solidFill>
                <a:srgbClr val="003380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 b="1">
                <a:solidFill>
                  <a:srgbClr val="003380"/>
                </a:solidFill>
              </a:rPr>
              <a:t>Fine-tuning</a:t>
            </a:r>
            <a:r>
              <a:rPr lang="ko-KR" sz="1200">
                <a:solidFill>
                  <a:srgbClr val="003380"/>
                </a:solidFill>
              </a:rPr>
              <a:t>: 사전 학습된 모델을 특정 작업에 맞게 세부 조정하는 과정</a:t>
            </a:r>
            <a:endParaRPr sz="1200">
              <a:solidFill>
                <a:srgbClr val="003380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 b="1">
                <a:solidFill>
                  <a:srgbClr val="003380"/>
                </a:solidFill>
              </a:rPr>
              <a:t>Knowledge-Based Question Answering (KBQA)</a:t>
            </a:r>
            <a:r>
              <a:rPr lang="ko-KR" sz="1200">
                <a:solidFill>
                  <a:srgbClr val="003380"/>
                </a:solidFill>
              </a:rPr>
              <a:t>: 지식 베이스를 기반으로 한 질문에 대한 답변을 제공하는 시스템이나 작업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b0bd906a_0_14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Problem Definition</a:t>
            </a:r>
            <a:endParaRPr/>
          </a:p>
        </p:txBody>
      </p:sp>
      <p:sp>
        <p:nvSpPr>
          <p:cNvPr id="103" name="Google Shape;103;g24bb0bd906a_0_14"/>
          <p:cNvSpPr txBox="1">
            <a:spLocks noGrp="1"/>
          </p:cNvSpPr>
          <p:nvPr>
            <p:ph type="body" idx="1"/>
          </p:nvPr>
        </p:nvSpPr>
        <p:spPr>
          <a:xfrm>
            <a:off x="134575" y="804000"/>
            <a:ext cx="44781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200"/>
              <a:t>이 연구의 목표는 공간 질의 처리 분야에서 </a:t>
            </a:r>
            <a:r>
              <a:rPr lang="ko-KR" sz="1200" b="1"/>
              <a:t>Named Entity Recognition(NER)</a:t>
            </a:r>
            <a:r>
              <a:rPr lang="ko-KR" sz="1200"/>
              <a:t>을 효과적으로 수행하는 딥러닝 모델을 개발을 목표로 합니다.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현재까지 지리 정보 처리에 딥러닝 모델을 적용하는 연구는 많지 않으며, 특히 공간 질의에 대한 NER 선행 연구가 많지 않습니다. 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 b="1"/>
              <a:t>ChatGPT</a:t>
            </a:r>
            <a:r>
              <a:rPr lang="ko-KR" sz="1200"/>
              <a:t>와 </a:t>
            </a:r>
            <a:r>
              <a:rPr lang="ko-KR" sz="1200" b="1"/>
              <a:t>koBERT</a:t>
            </a:r>
            <a:r>
              <a:rPr lang="ko-KR" sz="1200"/>
              <a:t> 모델을 활용하여 개체명 인식 작업을 수행합니다.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지리 정보 처리에 자연어 딥러닝 모델을 적용함으로써 개체명 인식(Named Entity Recognition), 쿼리 생성과 같은 작업으로 </a:t>
            </a:r>
            <a:r>
              <a:rPr lang="ko-KR" sz="1200" b="1"/>
              <a:t>지식 기반 질의응답(KBQA)</a:t>
            </a:r>
            <a:r>
              <a:rPr lang="ko-KR" sz="1200"/>
              <a:t> 시스템 구축을 위한 기반 마련을 목표로 합니다.</a:t>
            </a:r>
            <a:endParaRPr sz="1200"/>
          </a:p>
        </p:txBody>
      </p:sp>
      <p:pic>
        <p:nvPicPr>
          <p:cNvPr id="104" name="Google Shape;104;g24bb0bd906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75" y="2405288"/>
            <a:ext cx="4267326" cy="213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4bb0bd906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100" y="817775"/>
            <a:ext cx="3836076" cy="158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b0bd906a_0_46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Solving Approach</a:t>
            </a:r>
            <a:endParaRPr/>
          </a:p>
        </p:txBody>
      </p:sp>
      <p:sp>
        <p:nvSpPr>
          <p:cNvPr id="111" name="Google Shape;111;g24bb0bd906a_0_46"/>
          <p:cNvSpPr txBox="1">
            <a:spLocks noGrp="1"/>
          </p:cNvSpPr>
          <p:nvPr>
            <p:ph type="body" idx="1"/>
          </p:nvPr>
        </p:nvSpPr>
        <p:spPr>
          <a:xfrm>
            <a:off x="76550" y="651613"/>
            <a:ext cx="88629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sz="1700"/>
              <a:t>Overall Pipeline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g24bb0bd906a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511" y="738375"/>
            <a:ext cx="5336676" cy="392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4bb0bd906a_0_46"/>
          <p:cNvSpPr txBox="1"/>
          <p:nvPr/>
        </p:nvSpPr>
        <p:spPr>
          <a:xfrm>
            <a:off x="1324000" y="1976863"/>
            <a:ext cx="128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Roboto"/>
                <a:ea typeface="Roboto"/>
                <a:cs typeface="Roboto"/>
                <a:sym typeface="Roboto"/>
              </a:rPr>
              <a:t>KoBERT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4bb0bd906a_0_46"/>
          <p:cNvSpPr txBox="1"/>
          <p:nvPr/>
        </p:nvSpPr>
        <p:spPr>
          <a:xfrm>
            <a:off x="1275200" y="3817713"/>
            <a:ext cx="128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latin typeface="Roboto"/>
                <a:ea typeface="Roboto"/>
                <a:cs typeface="Roboto"/>
                <a:sym typeface="Roboto"/>
              </a:rPr>
              <a:t>ChatGPT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bb0bd906a_0_23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Solving Approach</a:t>
            </a:r>
            <a:endParaRPr/>
          </a:p>
        </p:txBody>
      </p:sp>
      <p:sp>
        <p:nvSpPr>
          <p:cNvPr id="120" name="Google Shape;120;g24bb0bd906a_0_23"/>
          <p:cNvSpPr txBox="1">
            <a:spLocks noGrp="1"/>
          </p:cNvSpPr>
          <p:nvPr>
            <p:ph type="body" idx="1"/>
          </p:nvPr>
        </p:nvSpPr>
        <p:spPr>
          <a:xfrm>
            <a:off x="134575" y="651600"/>
            <a:ext cx="88629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지리 질문 데이터 세트를 </a:t>
            </a:r>
            <a:r>
              <a:rPr lang="ko-KR" sz="1200" b="1"/>
              <a:t>koBERT</a:t>
            </a:r>
            <a:r>
              <a:rPr lang="ko-KR" sz="1200"/>
              <a:t>의 </a:t>
            </a:r>
            <a:r>
              <a:rPr lang="ko-KR" sz="1200" b="1"/>
              <a:t>Training</a:t>
            </a:r>
            <a:r>
              <a:rPr lang="ko-KR" sz="1200"/>
              <a:t> 데이터 형식에 맞게 재생성합니다.(7500개)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200"/>
              <a:buChar char="●"/>
            </a:pPr>
            <a:r>
              <a:rPr lang="ko-KR" sz="1200"/>
              <a:t>koBERT Training-Data 형식</a:t>
            </a:r>
            <a:endParaRPr sz="1200"/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ko-KR" sz="1200"/>
              <a:t>Ex) </a:t>
            </a:r>
            <a:r>
              <a:rPr lang="ko-KR" sz="1200" b="1"/>
              <a:t>“질문 문장 \t entity_label(없으면 0)”</a:t>
            </a:r>
            <a:endParaRPr sz="1200" b="1"/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ko-KR" sz="1200"/>
              <a:t>질문과 entity는 </a:t>
            </a:r>
            <a:r>
              <a:rPr lang="ko-KR" sz="1200" b="1"/>
              <a:t>tab</a:t>
            </a:r>
            <a:r>
              <a:rPr lang="ko-KR" sz="1200"/>
              <a:t>으로 구분 나머지는 스페이스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g24bb0bd906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24" y="1847563"/>
            <a:ext cx="2585249" cy="283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4bb0bd906a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994" y="1783512"/>
            <a:ext cx="3574929" cy="29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4bb0bd906a_0_23"/>
          <p:cNvSpPr/>
          <p:nvPr/>
        </p:nvSpPr>
        <p:spPr>
          <a:xfrm>
            <a:off x="4984875" y="1946350"/>
            <a:ext cx="2208600" cy="158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4bb0bd906a_0_23"/>
          <p:cNvSpPr/>
          <p:nvPr/>
        </p:nvSpPr>
        <p:spPr>
          <a:xfrm>
            <a:off x="1336225" y="1982825"/>
            <a:ext cx="2585100" cy="12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4bb0bd906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" y="1766625"/>
            <a:ext cx="6608101" cy="13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4bb0bd906a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400" y="3002100"/>
            <a:ext cx="4070625" cy="1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4bb0bd906a_0_36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Solving Approach</a:t>
            </a:r>
            <a:endParaRPr/>
          </a:p>
        </p:txBody>
      </p:sp>
      <p:sp>
        <p:nvSpPr>
          <p:cNvPr id="132" name="Google Shape;132;g24bb0bd906a_0_36"/>
          <p:cNvSpPr txBox="1">
            <a:spLocks noGrp="1"/>
          </p:cNvSpPr>
          <p:nvPr>
            <p:ph type="body" idx="1"/>
          </p:nvPr>
        </p:nvSpPr>
        <p:spPr>
          <a:xfrm>
            <a:off x="134575" y="651600"/>
            <a:ext cx="88629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sz="1200"/>
              <a:t>2.     </a:t>
            </a:r>
            <a:r>
              <a:rPr lang="ko-KR" sz="1200" b="1"/>
              <a:t>재생성된</a:t>
            </a:r>
            <a:r>
              <a:rPr lang="ko-KR" sz="1200"/>
              <a:t> 지리 질문 세트를 이용하여 </a:t>
            </a:r>
            <a:r>
              <a:rPr lang="ko-KR" sz="1200" b="1"/>
              <a:t>koBERT</a:t>
            </a:r>
            <a:r>
              <a:rPr lang="ko-KR" sz="1200"/>
              <a:t> 모델을 </a:t>
            </a:r>
            <a:r>
              <a:rPr lang="ko-KR" sz="1200" b="1"/>
              <a:t>fine-tuning </a:t>
            </a:r>
            <a:r>
              <a:rPr lang="ko-KR" sz="1200"/>
              <a:t>합니다.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sz="1200"/>
              <a:t>3.     Fine-tuned 된 모델을 사용하여 </a:t>
            </a:r>
            <a:r>
              <a:rPr lang="ko-KR" sz="1200" b="1"/>
              <a:t>새롭게 생성한(Test)</a:t>
            </a:r>
            <a:r>
              <a:rPr lang="ko-KR" sz="1200"/>
              <a:t> 지리 질문 데이터 세트에 대해 </a:t>
            </a:r>
            <a:r>
              <a:rPr lang="ko-KR" sz="1200" b="1"/>
              <a:t>Named Entity Recognition (NER)</a:t>
            </a:r>
            <a:r>
              <a:rPr lang="ko-KR" sz="1200"/>
              <a:t> 작업을 수행합니다.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F1 Score: </a:t>
            </a:r>
            <a:r>
              <a:rPr lang="ko-KR" sz="1200" b="1"/>
              <a:t>0.96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4bb0bd906a_0_36"/>
          <p:cNvSpPr/>
          <p:nvPr/>
        </p:nvSpPr>
        <p:spPr>
          <a:xfrm>
            <a:off x="1677900" y="1836525"/>
            <a:ext cx="1446300" cy="69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4bb0bd906a_0_36"/>
          <p:cNvSpPr/>
          <p:nvPr/>
        </p:nvSpPr>
        <p:spPr>
          <a:xfrm>
            <a:off x="1590200" y="3770675"/>
            <a:ext cx="3077400" cy="98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g24bb0bd906a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3625" y="1592472"/>
            <a:ext cx="1966650" cy="318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4bb0bd906a_0_36"/>
          <p:cNvSpPr/>
          <p:nvPr/>
        </p:nvSpPr>
        <p:spPr>
          <a:xfrm>
            <a:off x="6833625" y="1592475"/>
            <a:ext cx="1966800" cy="3183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bb0bd906a_0_52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Solving Approach</a:t>
            </a:r>
            <a:endParaRPr/>
          </a:p>
        </p:txBody>
      </p:sp>
      <p:sp>
        <p:nvSpPr>
          <p:cNvPr id="142" name="Google Shape;142;g24bb0bd906a_0_52"/>
          <p:cNvSpPr txBox="1">
            <a:spLocks noGrp="1"/>
          </p:cNvSpPr>
          <p:nvPr>
            <p:ph type="body" idx="1"/>
          </p:nvPr>
        </p:nvSpPr>
        <p:spPr>
          <a:xfrm>
            <a:off x="134575" y="651600"/>
            <a:ext cx="88629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003380"/>
              </a:buClr>
              <a:buSzPts val="1200"/>
              <a:buAutoNum type="arabicPeriod"/>
            </a:pPr>
            <a:r>
              <a:rPr lang="ko-KR" sz="1200" b="1"/>
              <a:t>ChatGPT API</a:t>
            </a:r>
            <a:r>
              <a:rPr lang="ko-KR" sz="1200"/>
              <a:t>를 사용하여 지리 </a:t>
            </a:r>
            <a:r>
              <a:rPr lang="ko-KR" sz="1200" b="1"/>
              <a:t>Test 질문 세트</a:t>
            </a:r>
            <a:r>
              <a:rPr lang="ko-KR" sz="1200"/>
              <a:t>에 대해 </a:t>
            </a:r>
            <a:r>
              <a:rPr lang="ko-KR" sz="1200" b="1"/>
              <a:t>Named Entity Recognition (NER)</a:t>
            </a:r>
            <a:r>
              <a:rPr lang="ko-KR" sz="1200"/>
              <a:t> 작업을 수행합니다.</a:t>
            </a:r>
            <a:endParaRPr/>
          </a:p>
        </p:txBody>
      </p:sp>
      <p:pic>
        <p:nvPicPr>
          <p:cNvPr id="143" name="Google Shape;143;g24bb0bd906a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27" y="1714451"/>
            <a:ext cx="3601075" cy="30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4bb0bd906a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625" y="1492175"/>
            <a:ext cx="4244701" cy="332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4bb0bd906a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22" y="1037172"/>
            <a:ext cx="5477324" cy="6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4bb0bd906a_0_52"/>
          <p:cNvSpPr/>
          <p:nvPr/>
        </p:nvSpPr>
        <p:spPr>
          <a:xfrm>
            <a:off x="2853200" y="1446025"/>
            <a:ext cx="3211500" cy="231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4bb0bd906a_0_52"/>
          <p:cNvSpPr/>
          <p:nvPr/>
        </p:nvSpPr>
        <p:spPr>
          <a:xfrm>
            <a:off x="4604150" y="1714450"/>
            <a:ext cx="4114800" cy="3036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6007c6648_0_19"/>
          <p:cNvSpPr txBox="1">
            <a:spLocks noGrp="1"/>
          </p:cNvSpPr>
          <p:nvPr>
            <p:ph type="title"/>
          </p:nvPr>
        </p:nvSpPr>
        <p:spPr>
          <a:xfrm>
            <a:off x="76550" y="81625"/>
            <a:ext cx="899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Evaluation</a:t>
            </a:r>
            <a:endParaRPr/>
          </a:p>
        </p:txBody>
      </p:sp>
      <p:graphicFrame>
        <p:nvGraphicFramePr>
          <p:cNvPr id="153" name="Google Shape;153;g226007c6648_0_19"/>
          <p:cNvGraphicFramePr/>
          <p:nvPr/>
        </p:nvGraphicFramePr>
        <p:xfrm>
          <a:off x="262563" y="191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{31A06D74-E7AF-40BE-AF9B-D251B21DBE05}</a:tableStyleId>
              </a:tblPr>
              <a:tblGrid>
                <a:gridCol w="108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KoBERT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ChatGPT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F1 Score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0.955524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0.576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Precision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0.969697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0.487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Recall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0.941176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0.412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" name="Google Shape;154;g226007c6648_0_19"/>
          <p:cNvSpPr txBox="1"/>
          <p:nvPr/>
        </p:nvSpPr>
        <p:spPr>
          <a:xfrm>
            <a:off x="140125" y="637588"/>
            <a:ext cx="43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Test Dataset</a:t>
            </a:r>
            <a:r>
              <a:rPr lang="ko-KR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에 대한 성능 평가 지표</a:t>
            </a:r>
            <a:endParaRPr>
              <a:solidFill>
                <a:srgbClr val="003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26007c6648_0_19"/>
          <p:cNvSpPr txBox="1"/>
          <p:nvPr/>
        </p:nvSpPr>
        <p:spPr>
          <a:xfrm>
            <a:off x="3545500" y="1910950"/>
            <a:ext cx="5603100" cy="19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3380"/>
              </a:buClr>
              <a:buSzPts val="1100"/>
              <a:buFont typeface="Roboto"/>
              <a:buChar char="●"/>
            </a:pPr>
            <a:r>
              <a:rPr lang="ko-KR" sz="1100" b="1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정밀도(Precision)</a:t>
            </a:r>
            <a:r>
              <a:rPr lang="ko-KR" sz="1100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: 정밀도는 모델이 양성(Positive)으로 예측한 샘플 중 실제로 양성인 샘플의 비율을 의미.</a:t>
            </a:r>
            <a:br>
              <a:rPr lang="ko-KR" sz="1100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ko-KR" sz="1100" b="1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정밀도 = TP / (TP + FP)</a:t>
            </a:r>
            <a:endParaRPr sz="1100" b="1">
              <a:solidFill>
                <a:srgbClr val="0033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100"/>
              <a:buFont typeface="Roboto"/>
              <a:buChar char="●"/>
            </a:pPr>
            <a:r>
              <a:rPr lang="ko-KR" sz="1100" b="1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재현율(Recall)</a:t>
            </a:r>
            <a:r>
              <a:rPr lang="ko-KR" sz="1100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: 재현율은 실제로 양성인 샘플 중에서 모델이 정확하게 양성으로 예측한 샘플의 비율을 의미.</a:t>
            </a:r>
            <a:br>
              <a:rPr lang="ko-KR" sz="1100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ko-KR" sz="1100" b="1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재현율 = TP / (TP + FN)</a:t>
            </a:r>
            <a:endParaRPr sz="1100" b="1">
              <a:solidFill>
                <a:srgbClr val="0033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80"/>
              </a:buClr>
              <a:buSzPts val="1100"/>
              <a:buFont typeface="Roboto"/>
              <a:buChar char="●"/>
            </a:pPr>
            <a:r>
              <a:rPr lang="ko-KR" sz="1100" b="1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F1 스코어</a:t>
            </a:r>
            <a:r>
              <a:rPr lang="ko-KR" sz="1100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ko-KR" sz="1100" b="1">
                <a:solidFill>
                  <a:srgbClr val="003380"/>
                </a:solidFill>
                <a:latin typeface="Roboto"/>
                <a:ea typeface="Roboto"/>
                <a:cs typeface="Roboto"/>
                <a:sym typeface="Roboto"/>
              </a:rPr>
              <a:t>2 * (정밀도 * 재현율) / (정밀도 + 재현율)</a:t>
            </a:r>
            <a:endParaRPr sz="1100" b="1">
              <a:solidFill>
                <a:srgbClr val="0033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100">
              <a:solidFill>
                <a:srgbClr val="003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226007c6648_0_19"/>
          <p:cNvSpPr/>
          <p:nvPr/>
        </p:nvSpPr>
        <p:spPr>
          <a:xfrm>
            <a:off x="262588" y="1910925"/>
            <a:ext cx="3359100" cy="1584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Macintosh PowerPoint</Application>
  <PresentationFormat>화면 슬라이드 쇼(16:9)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Times</vt:lpstr>
      <vt:lpstr>Roboto</vt:lpstr>
      <vt:lpstr>Dotum</vt:lpstr>
      <vt:lpstr>Arial</vt:lpstr>
      <vt:lpstr>Times New Roman</vt:lpstr>
      <vt:lpstr>Source Sans Pro</vt:lpstr>
      <vt:lpstr>Material</vt:lpstr>
      <vt:lpstr> ChatGPT와 KoBERT을 활용한 지리 정보 처리:  개체명 인식 성능 비교 연구  "Comparative Study of Geographical Information Processing with ChatGPT and KoBERT: Performance Comparison of Named Entity Recognition"  </vt:lpstr>
      <vt:lpstr>Motivation</vt:lpstr>
      <vt:lpstr>Background</vt:lpstr>
      <vt:lpstr>Problem Definition</vt:lpstr>
      <vt:lpstr>Solving Approach</vt:lpstr>
      <vt:lpstr>Solving Approach</vt:lpstr>
      <vt:lpstr>Solving Approach</vt:lpstr>
      <vt:lpstr>Solving Approach</vt:lpstr>
      <vt:lpstr>Evaluation</vt:lpstr>
      <vt:lpstr>Conclusion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ChatGPT와 KoBERT을 활용한 지리 정보 처리:  개체명 인식 성능 비교 연구  "Comparative Study of Geographical Information Processing with ChatGPT and KoBERT: Performance Comparison of Named Entity Recognition"  </dc:title>
  <cp:lastModifiedBy>Microsoft Office User</cp:lastModifiedBy>
  <cp:revision>1</cp:revision>
  <dcterms:modified xsi:type="dcterms:W3CDTF">2023-06-01T09:20:54Z</dcterms:modified>
</cp:coreProperties>
</file>