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263" r:id="rId9"/>
    <p:sldId id="264" r:id="rId10"/>
    <p:sldId id="284" r:id="rId11"/>
    <p:sldId id="285" r:id="rId12"/>
    <p:sldId id="28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63E"/>
    <a:srgbClr val="FFFFC8"/>
    <a:srgbClr val="FF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86406" autoAdjust="0"/>
  </p:normalViewPr>
  <p:slideViewPr>
    <p:cSldViewPr>
      <p:cViewPr varScale="1">
        <p:scale>
          <a:sx n="122" d="100"/>
          <a:sy n="122" d="100"/>
        </p:scale>
        <p:origin x="-1638" y="-84"/>
      </p:cViewPr>
      <p:guideLst>
        <p:guide orient="horz" pos="2158"/>
        <p:guide pos="2880"/>
      </p:guideLst>
    </p:cSldViewPr>
  </p:slideViewPr>
  <p:outlineViewPr>
    <p:cViewPr>
      <p:scale>
        <a:sx n="32" d="100"/>
        <a:sy n="32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5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84ABEAC-FD1E-446D-854E-09142DFB339C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140037E-5901-4B68-9415-DA47D42FEF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59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99D967-67B2-4132-B52D-A253871A1F24}" type="datetime1">
              <a:rPr lang="ko-KR" altLang="en-US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231EE08-D29B-4EEA-AE59-EA43F352A71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95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  <a:defRPr/>
            </a:pP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기존에 운용되고 있는 공공도서관 및 대학도서관 웹 페이지 및 도서관 관리 시스템인 </a:t>
            </a:r>
            <a:r>
              <a:rPr lang="en-US" altLang="ko-KR" sz="1200">
                <a:solidFill>
                  <a:srgbClr val="464646"/>
                </a:solidFill>
                <a:latin typeface="한컴 윤고딕 230"/>
                <a:ea typeface="한컴 윤고딕 230"/>
              </a:rPr>
              <a:t>KOLAS</a:t>
            </a: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를 참조</a:t>
            </a:r>
            <a:endParaRPr lang="en-US" altLang="ko-KR" sz="1200">
              <a:solidFill>
                <a:srgbClr val="4646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231EE08-D29B-4EEA-AE59-EA43F352A71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  <a:defRPr/>
            </a:pP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기존에 운용되고 있는 공공도서관 및 대학도서관 웹 페이지 및 도서관 관리 시스템인 </a:t>
            </a:r>
            <a:r>
              <a:rPr lang="en-US" altLang="ko-KR" sz="1200">
                <a:solidFill>
                  <a:srgbClr val="464646"/>
                </a:solidFill>
                <a:latin typeface="한컴 윤고딕 230"/>
                <a:ea typeface="한컴 윤고딕 230"/>
              </a:rPr>
              <a:t>KOLAS</a:t>
            </a: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를 참조</a:t>
            </a:r>
            <a:endParaRPr lang="en-US" altLang="ko-KR" sz="1200">
              <a:solidFill>
                <a:srgbClr val="4646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231EE08-D29B-4EEA-AE59-EA43F352A71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0303F18-CB98-4E85-A37B-EF5A4E6C8DE7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5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40F11ED-9D7B-4CCE-A57D-CC1D7760FB25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72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40F11ED-9D7B-4CCE-A57D-CC1D7760FB25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392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90B8B09-A0F3-4880-B090-7FDDEE5B5065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2F7D3F4-816B-4FA6-91FC-91836ECD0E53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40F11ED-9D7B-4CCE-A57D-CC1D7760FB25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105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618DE4-C4FE-4171-90C7-38CF01638033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3587621-9D18-4C20-9B84-3E938621A025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9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78-C2B6-4743-9A2B-305DD64F9A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9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40F11ED-9D7B-4CCE-A57D-CC1D7760FB25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789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40F11ED-9D7B-4CCE-A57D-CC1D7760FB25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730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40F11ED-9D7B-4CCE-A57D-CC1D7760FB25}" type="datetime1">
              <a:rPr lang="ko-KR" altLang="en-US" smtClean="0"/>
              <a:pPr lvl="0">
                <a:defRPr/>
              </a:pPr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974B11-60DB-405B-8211-256C6E064270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5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8378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75656" y="2509736"/>
            <a:ext cx="741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 b="1" spc="-3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날씨  </a:t>
            </a:r>
            <a:r>
              <a:rPr lang="en-US" altLang="ko-KR" sz="2800" b="1" spc="-3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  “ </a:t>
            </a:r>
            <a:r>
              <a:rPr lang="ko-KR" altLang="en-US" sz="2800" b="1" spc="-3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맑음 </a:t>
            </a:r>
            <a:r>
              <a:rPr lang="en-US" altLang="ko-KR" sz="2800" b="1" spc="-3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“</a:t>
            </a:r>
            <a:endParaRPr lang="en-US" altLang="ko-KR" sz="2800" b="1" spc="-3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6097" y="5877272"/>
            <a:ext cx="342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가는안상수체"/>
                <a:ea typeface="가는안상수체"/>
              </a:rPr>
              <a:t>2019</a:t>
            </a:r>
            <a:r>
              <a:rPr lang="ko-KR" altLang="en-US" sz="1200" dirty="0">
                <a:latin typeface="가는안상수체"/>
                <a:ea typeface="가는안상수체"/>
              </a:rPr>
              <a:t>년</a:t>
            </a:r>
            <a:r>
              <a:rPr lang="ko-KR" altLang="en-US" sz="2000" spc="-150" dirty="0">
                <a:latin typeface="가는안상수체"/>
                <a:ea typeface="가는안상수체"/>
              </a:rPr>
              <a:t> </a:t>
            </a:r>
            <a:r>
              <a:rPr lang="en-US" altLang="ko-KR" sz="2000" spc="-150" dirty="0">
                <a:latin typeface="가는안상수체"/>
                <a:ea typeface="가는안상수체"/>
              </a:rPr>
              <a:t>04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월</a:t>
            </a:r>
            <a:r>
              <a:rPr lang="ko-KR" altLang="en-US" sz="2000" spc="-150" dirty="0">
                <a:latin typeface="가는안상수체"/>
                <a:ea typeface="가는안상수체"/>
              </a:rPr>
              <a:t> </a:t>
            </a:r>
            <a:r>
              <a:rPr lang="en-US" altLang="ko-KR" sz="2000" spc="-150" dirty="0">
                <a:latin typeface="가는안상수체"/>
                <a:ea typeface="가는안상수체"/>
              </a:rPr>
              <a:t> 26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일</a:t>
            </a:r>
            <a:r>
              <a:rPr lang="en-US" altLang="ko-KR" sz="2000" spc="-150" dirty="0">
                <a:latin typeface="가는안상수체"/>
                <a:ea typeface="가는안상수체"/>
              </a:rPr>
              <a:t>  </a:t>
            </a:r>
            <a:r>
              <a:rPr lang="ko-KR" altLang="en-US" sz="2000" spc="-150" dirty="0">
                <a:latin typeface="가는안상수체"/>
                <a:ea typeface="가는안상수체"/>
              </a:rPr>
              <a:t>금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요일</a:t>
            </a:r>
            <a:r>
              <a:rPr lang="ko-KR" altLang="en-US" sz="2000" spc="-150" dirty="0">
                <a:latin typeface="가는안상수체"/>
                <a:ea typeface="가는안상수체"/>
              </a:rPr>
              <a:t> </a:t>
            </a:r>
            <a:r>
              <a:rPr lang="en-US" altLang="ko-KR" sz="2000" spc="-150" dirty="0">
                <a:latin typeface="가는안상수체"/>
                <a:ea typeface="가는안상수체"/>
              </a:rPr>
              <a:t> 2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시</a:t>
            </a:r>
            <a:r>
              <a:rPr lang="en-US" altLang="ko-KR" sz="1200" spc="-150" dirty="0">
                <a:latin typeface="가는안상수체"/>
                <a:ea typeface="가는안상수체"/>
              </a:rPr>
              <a:t> </a:t>
            </a:r>
            <a:r>
              <a:rPr lang="en-US" altLang="ko-KR" sz="2000" spc="-150" dirty="0">
                <a:latin typeface="가는안상수체"/>
                <a:ea typeface="가는안상수체"/>
              </a:rPr>
              <a:t>30</a:t>
            </a:r>
            <a:r>
              <a:rPr lang="ko-KR" altLang="en-US" sz="1200" spc="-150" dirty="0">
                <a:latin typeface="가는안상수체"/>
                <a:ea typeface="가는안상수체"/>
                <a:cs typeface="Arial Unicode MS"/>
              </a:rPr>
              <a:t>분</a:t>
            </a:r>
            <a:endParaRPr lang="ko-KR" altLang="en-US" sz="1200" spc="-150" dirty="0">
              <a:latin typeface="가는안상수체"/>
              <a:ea typeface="가는안상수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3979343"/>
            <a:ext cx="59586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과정 평가 형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]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 자바기반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</a:rPr>
              <a:t>하이브리드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 개발자 양성과정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	       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	       강지훈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</a:rPr>
              <a:t>김찬년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전승희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최현근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7764" y="3032956"/>
            <a:ext cx="5652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 b="1" spc="-300" dirty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례</a:t>
            </a:r>
            <a:r>
              <a:rPr lang="ko-KR" altLang="en-US" sz="2800" b="1" spc="-300" dirty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 연 구  </a:t>
            </a:r>
            <a:r>
              <a:rPr lang="en-US" altLang="ko-KR" sz="2800" b="1" spc="-300" dirty="0" smtClean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-</a:t>
            </a:r>
            <a:r>
              <a:rPr lang="ko-KR" altLang="en-US" sz="2800" b="1" spc="-300" dirty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800" b="1" spc="-300" dirty="0" smtClean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 </a:t>
            </a:r>
            <a:r>
              <a:rPr lang="en-US" altLang="ko-KR" sz="2800" b="1" spc="-300" dirty="0" smtClean="0">
                <a:solidFill>
                  <a:schemeClr val="accent3">
                    <a:lumMod val="50000"/>
                  </a:schemeClr>
                </a:solidFill>
                <a:latin typeface="HY헤드라인M"/>
                <a:ea typeface="HY헤드라인M"/>
              </a:rPr>
              <a:t>M A C  </a:t>
            </a:r>
            <a:endParaRPr lang="en-US" altLang="ko-KR" sz="2800" b="1" spc="-300" dirty="0">
              <a:solidFill>
                <a:schemeClr val="accent3">
                  <a:lumMod val="50000"/>
                </a:schemeClr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141054"/>
            <a:ext cx="2059421" cy="1438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3528" y="10407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요구사항분석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1556792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회원가입과 </a:t>
            </a:r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마친 회원은 극장과 관을 선택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영화를 예매할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회원은 상영하고 있는 영화의 시간대와 좌석을 확인할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 시작시간 </a:t>
            </a:r>
            <a:r>
              <a:rPr lang="en-US" altLang="ko-KR" sz="1600" dirty="0" smtClean="0">
                <a:solidFill>
                  <a:srgbClr val="FF0000"/>
                </a:solidFill>
              </a:rPr>
              <a:t>${time}</a:t>
            </a:r>
            <a:r>
              <a:rPr lang="ko-KR" altLang="en-US" sz="1600" dirty="0" smtClean="0"/>
              <a:t>전까지 예매가 가능하다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좌석은 </a:t>
            </a:r>
            <a:r>
              <a:rPr lang="ko-KR" altLang="en-US" sz="1600" dirty="0" err="1" smtClean="0"/>
              <a:t>동시간대</a:t>
            </a:r>
            <a:r>
              <a:rPr lang="ko-KR" altLang="en-US" sz="1600" dirty="0" smtClean="0"/>
              <a:t> 다른 회원이 예약 중일 때에는 예약이 불가능하다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다른 회원이 예약을 완료하거나 취소하면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좌석에 대한 예약가능 유무를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매점을 이용할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구매페이지에서 음식구매가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예매 금액이 </a:t>
            </a:r>
            <a:r>
              <a:rPr lang="en-US" altLang="ko-KR" sz="1600" dirty="0" smtClean="0">
                <a:solidFill>
                  <a:srgbClr val="FF0000"/>
                </a:solidFill>
              </a:rPr>
              <a:t>${</a:t>
            </a:r>
            <a:r>
              <a:rPr lang="ko-KR" altLang="en-US" sz="1600" dirty="0" smtClean="0">
                <a:solidFill>
                  <a:srgbClr val="FF0000"/>
                </a:solidFill>
              </a:rPr>
              <a:t>일정기준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이상일 때 자동으로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회원으로 승급된다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모든 회원은 예매 금액에 따른 포인트가 주어지는데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일반회원은 구매금액의 </a:t>
            </a:r>
            <a:r>
              <a:rPr lang="en-US" altLang="ko-KR" sz="1600" dirty="0" smtClean="0">
                <a:solidFill>
                  <a:srgbClr val="FF0000"/>
                </a:solidFill>
              </a:rPr>
              <a:t>${percent1}</a:t>
            </a:r>
            <a:r>
              <a:rPr lang="en-US" altLang="ko-KR" sz="1600" dirty="0" smtClean="0"/>
              <a:t>,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회원은 구매금액의 </a:t>
            </a:r>
            <a:r>
              <a:rPr lang="en-US" altLang="ko-KR" sz="1600" dirty="0" smtClean="0">
                <a:solidFill>
                  <a:srgbClr val="FF0000"/>
                </a:solidFill>
              </a:rPr>
              <a:t>${percent2}</a:t>
            </a:r>
            <a:r>
              <a:rPr lang="ko-KR" altLang="en-US" sz="1600" dirty="0" smtClean="0"/>
              <a:t>의 포인트를 받을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포인트는 다음 영화 </a:t>
            </a:r>
            <a:r>
              <a:rPr lang="ko-KR" altLang="en-US" sz="1600" dirty="0" err="1" smtClean="0"/>
              <a:t>예매시</a:t>
            </a:r>
            <a:r>
              <a:rPr lang="ko-KR" altLang="en-US" sz="1600" dirty="0" smtClean="0"/>
              <a:t> 사용할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영화를 보고 난 후 평점과 </a:t>
            </a:r>
            <a:r>
              <a:rPr lang="ko-KR" altLang="en-US" sz="1600" dirty="0" err="1" smtClean="0"/>
              <a:t>한줄평을</a:t>
            </a:r>
            <a:r>
              <a:rPr lang="ko-KR" altLang="en-US" sz="1600" dirty="0" smtClean="0"/>
              <a:t> 남길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공지사항과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QnA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 페이지를 이용할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공지사항에서는 관리자가 올려놓은 글을 확인할 수 있고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QnA</a:t>
            </a:r>
            <a:r>
              <a:rPr lang="ko-KR" altLang="en-US" sz="1600" dirty="0" smtClean="0"/>
              <a:t>에서는 글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수정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글보기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삭제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비밀글</a:t>
            </a:r>
            <a:r>
              <a:rPr lang="ko-KR" altLang="en-US" sz="1600" dirty="0" smtClean="0"/>
              <a:t> 설정 등의 기능이 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이벤트 페이지에서는 현재 진행하고 있는 이벤트를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</a:t>
            </a:r>
            <a:r>
              <a:rPr lang="en-US" altLang="ko-KR" sz="1600" dirty="0" err="1" smtClean="0"/>
              <a:t>QnA</a:t>
            </a:r>
            <a:r>
              <a:rPr lang="ko-KR" altLang="en-US" sz="1600" dirty="0" smtClean="0"/>
              <a:t>에서 파일첨부 기능을 사용할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나의 페이지에서 예매내역과 </a:t>
            </a:r>
            <a:r>
              <a:rPr lang="en-US" altLang="ko-KR" sz="1600" dirty="0" smtClean="0"/>
              <a:t>My </a:t>
            </a:r>
            <a:r>
              <a:rPr lang="en-US" altLang="ko-KR" sz="1600" dirty="0" err="1" smtClean="0"/>
              <a:t>QnA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작성한 평점 리스트를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회원은 </a:t>
            </a:r>
            <a:r>
              <a:rPr lang="en-US" altLang="ko-KR" sz="1600" dirty="0" smtClean="0"/>
              <a:t>ID&amp;PW</a:t>
            </a:r>
            <a:r>
              <a:rPr lang="ko-KR" altLang="en-US" sz="1600" dirty="0" smtClean="0"/>
              <a:t>찾기를 수행할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8726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10"/>
            <a:ext cx="9144000" cy="65299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3528" y="1433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요구사항분석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772816"/>
            <a:ext cx="8424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관리자는 관리자모드로 전환 가능한 버튼을 통해 관리자모드로 진입할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영화등록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영화수정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영화상세보기 등의 기능을 넣을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상영하고 있는 영화의 상영정보등록과 상영정보 수정 및 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상영정보 상세보기 등의 기능을 넣을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상영영화는 극장과 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시간을 선택해서 넣을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회원관리를 할 수 있는데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회원을 검색하고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불량회원의 블록처리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레벨별</a:t>
            </a:r>
            <a:r>
              <a:rPr lang="ko-KR" altLang="en-US" sz="1600" dirty="0" smtClean="0"/>
              <a:t> 회원목록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일반회원과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회원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리스트를 확인할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매점에 상품을 등록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 상세보기를 가능하게 하여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회원이 영화를 예매할 시 매점을 같이 이용할 수 있도록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</a:t>
            </a:r>
            <a:r>
              <a:rPr lang="en-US" altLang="ko-KR" sz="1600" dirty="0" err="1" smtClean="0"/>
              <a:t>QnA</a:t>
            </a:r>
            <a:r>
              <a:rPr lang="ko-KR" altLang="en-US" sz="1600" dirty="0" smtClean="0"/>
              <a:t>페이지에 있는 회원의 글에 </a:t>
            </a:r>
            <a:r>
              <a:rPr lang="ko-KR" altLang="en-US" sz="1600" dirty="0" err="1" smtClean="0"/>
              <a:t>답글을</a:t>
            </a:r>
            <a:r>
              <a:rPr lang="ko-KR" altLang="en-US" sz="1600" dirty="0" smtClean="0"/>
              <a:t> 달아줄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공지사항과 이벤트페이지를 통해 관리자는 글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삭제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글 상세보기 등의 기능을 넣을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관리자는 </a:t>
            </a:r>
            <a:r>
              <a:rPr lang="ko-KR" altLang="en-US" sz="1600" dirty="0" err="1" smtClean="0"/>
              <a:t>회원가입시</a:t>
            </a:r>
            <a:r>
              <a:rPr lang="ko-KR" altLang="en-US" sz="1600" dirty="0" smtClean="0"/>
              <a:t> 등록한 회원의 </a:t>
            </a:r>
            <a:r>
              <a:rPr lang="ko-KR" altLang="en-US" sz="1600" dirty="0" err="1" smtClean="0"/>
              <a:t>이메일과</a:t>
            </a:r>
            <a:r>
              <a:rPr lang="ko-KR" altLang="en-US" sz="1600" dirty="0" smtClean="0"/>
              <a:t> 전화번호를 통해 자동으로 가입축하인사를 보낼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매점구매내역을 통해 관리자는 회원의 구매내역과 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총 가격과 구매날짜를 확인할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382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47564" y="1124744"/>
            <a:ext cx="1044116" cy="40814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블랙회원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877002" y="143498"/>
            <a:ext cx="443999" cy="281464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461087" y="-1440588"/>
            <a:ext cx="443998" cy="5982811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요구사항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분석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18968" y="4581128"/>
            <a:ext cx="5822730" cy="18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용어정리</a:t>
            </a:r>
            <a:endParaRPr lang="ko-KR" altLang="en-US" sz="13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이용자 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영화 예매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시스템을 이용하고자 하는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모든 사람들</a:t>
            </a:r>
            <a:endParaRPr lang="en-US" altLang="ko-KR" sz="13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관리자 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관리자 권한을 부여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받은 사람</a:t>
            </a:r>
            <a:endParaRPr lang="en-US" altLang="ko-KR" sz="13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회원 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시스템 내에서 회원가입 절차를 거쳐 가입한 이용자로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구매금액에 따라 일반회원과 </a:t>
            </a:r>
            <a:r>
              <a:rPr lang="en-US" altLang="ko-KR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VIP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회원으로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구분된다</a:t>
            </a:r>
            <a:r>
              <a:rPr lang="en-US" altLang="ko-KR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비회원 </a:t>
            </a:r>
            <a:r>
              <a:rPr lang="en-US" altLang="ko-KR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회원가입 절차를 거치지 않고 시스템을 이용하는 </a:t>
            </a:r>
            <a:r>
              <a:rPr lang="ko-KR" altLang="en-US" sz="13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이용자</a:t>
            </a:r>
            <a:endParaRPr lang="ko-KR" altLang="en-US" sz="13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7044" y="1772817"/>
            <a:ext cx="8233630" cy="3210599"/>
            <a:chOff x="317044" y="1772817"/>
            <a:chExt cx="8233630" cy="3210599"/>
          </a:xfrm>
        </p:grpSpPr>
        <p:grpSp>
          <p:nvGrpSpPr>
            <p:cNvPr id="24" name="그룹 23"/>
            <p:cNvGrpSpPr/>
            <p:nvPr/>
          </p:nvGrpSpPr>
          <p:grpSpPr>
            <a:xfrm>
              <a:off x="332650" y="1772817"/>
              <a:ext cx="8218024" cy="2032019"/>
              <a:chOff x="332650" y="1772817"/>
              <a:chExt cx="8218024" cy="2032019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332650" y="1772817"/>
                <a:ext cx="8218024" cy="2032019"/>
                <a:chOff x="977035" y="1556793"/>
                <a:chExt cx="4896559" cy="1769822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1079612" y="1556794"/>
                  <a:ext cx="1044116" cy="539390"/>
                </a:xfrm>
                <a:prstGeom prst="roundRect">
                  <a:avLst/>
                </a:prstGeom>
                <a:solidFill>
                  <a:srgbClr val="FFFFC8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  <a:cs typeface="Segoe UI Black" panose="020B0A02040204020203" pitchFamily="34" charset="0"/>
                    </a:rPr>
                    <a:t>비회원</a:t>
                  </a:r>
                  <a:endParaRPr lang="ko-KR" alt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4" name="모서리가 둥근 직사각형 3"/>
                <p:cNvSpPr/>
                <p:nvPr/>
              </p:nvSpPr>
              <p:spPr>
                <a:xfrm>
                  <a:off x="2941783" y="1556794"/>
                  <a:ext cx="1044116" cy="539390"/>
                </a:xfrm>
                <a:prstGeom prst="roundRect">
                  <a:avLst/>
                </a:prstGeom>
                <a:solidFill>
                  <a:srgbClr val="FFFFC8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  <a:cs typeface="Segoe UI Black" panose="020B0A02040204020203" pitchFamily="34" charset="0"/>
                    </a:rPr>
                    <a:t>회원</a:t>
                  </a:r>
                  <a:endParaRPr lang="ko-KR" alt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5" name="모서리가 둥근 직사각형 4"/>
                <p:cNvSpPr/>
                <p:nvPr/>
              </p:nvSpPr>
              <p:spPr>
                <a:xfrm>
                  <a:off x="4829478" y="1556793"/>
                  <a:ext cx="1044116" cy="539390"/>
                </a:xfrm>
                <a:prstGeom prst="roundRect">
                  <a:avLst/>
                </a:prstGeom>
                <a:solidFill>
                  <a:srgbClr val="FFFFC8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  <a:cs typeface="Segoe UI Black" panose="020B0A02040204020203" pitchFamily="34" charset="0"/>
                    </a:rPr>
                    <a:t>VIP</a:t>
                  </a:r>
                  <a:r>
                    <a:rPr lang="ko-KR" altLang="en-US" sz="14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  <a:cs typeface="Segoe UI Black" panose="020B0A02040204020203" pitchFamily="34" charset="0"/>
                    </a:rPr>
                    <a:t>회원</a:t>
                  </a:r>
                  <a:endParaRPr lang="ko-KR" alt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1080939" y="2589023"/>
                  <a:ext cx="864096" cy="539390"/>
                </a:xfrm>
                <a:prstGeom prst="roundRect">
                  <a:avLst/>
                </a:prstGeom>
                <a:solidFill>
                  <a:srgbClr val="FFFFC8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+mn-ea"/>
                    </a:rPr>
                    <a:t>관리자</a:t>
                  </a:r>
                  <a:endParaRPr lang="ko-KR" altLang="en-US" sz="1200" b="1" dirty="0">
                    <a:solidFill>
                      <a:schemeClr val="accent3">
                        <a:lumMod val="7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240862" y="1768939"/>
                  <a:ext cx="627787" cy="167843"/>
                </a:xfrm>
                <a:prstGeom prst="rightArrow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0" name="덧셈 기호 9"/>
                <p:cNvSpPr/>
                <p:nvPr/>
              </p:nvSpPr>
              <p:spPr>
                <a:xfrm>
                  <a:off x="2400207" y="2097863"/>
                  <a:ext cx="262113" cy="335687"/>
                </a:xfrm>
                <a:prstGeom prst="mathPlus">
                  <a:avLst/>
                </a:prstGeom>
                <a:solidFill>
                  <a:srgbClr val="464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977035" y="2120330"/>
                  <a:ext cx="1368152" cy="428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>
                      <a:solidFill>
                        <a:srgbClr val="464646"/>
                      </a:solidFill>
                      <a:latin typeface="+mn-ea"/>
                    </a:rPr>
                    <a:t>∙ </a:t>
                  </a:r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영화검색</a:t>
                  </a:r>
                  <a:endParaRPr lang="en-US" altLang="ko-KR" sz="13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300" dirty="0" smtClean="0">
                      <a:solidFill>
                        <a:srgbClr val="464646"/>
                      </a:solidFill>
                      <a:latin typeface="+mn-ea"/>
                    </a:rPr>
                    <a:t>∙ 영화정보확인</a:t>
                  </a:r>
                  <a:endParaRPr lang="ko-KR" altLang="en-US" sz="1300" dirty="0">
                    <a:solidFill>
                      <a:srgbClr val="464646"/>
                    </a:solidFill>
                    <a:latin typeface="+mn-ea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62320" y="2120330"/>
                  <a:ext cx="1638102" cy="1206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∙ 영화예매가능</a:t>
                  </a:r>
                  <a:endParaRPr lang="en-US" altLang="ko-KR" sz="12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∙ 매점이용가능</a:t>
                  </a:r>
                  <a:endParaRPr lang="en-US" altLang="ko-KR" sz="12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∙ 공지사항과 </a:t>
                  </a:r>
                  <a:r>
                    <a:rPr lang="en-US" altLang="ko-KR" sz="1200" dirty="0" smtClean="0">
                      <a:solidFill>
                        <a:srgbClr val="464646"/>
                      </a:solidFill>
                      <a:latin typeface="+mn-ea"/>
                    </a:rPr>
                    <a:t>Q&amp;A</a:t>
                  </a:r>
                  <a:r>
                    <a:rPr lang="en-US" altLang="ko-KR" sz="1200" dirty="0" smtClean="0">
                      <a:solidFill>
                        <a:srgbClr val="464646"/>
                      </a:solidFill>
                      <a:latin typeface="+mn-ea"/>
                    </a:rPr>
                    <a:t>, </a:t>
                  </a:r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이벤트페이지</a:t>
                  </a:r>
                  <a:endParaRPr lang="en-US" altLang="ko-KR" sz="12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en-US" altLang="ko-KR" sz="1200" dirty="0">
                      <a:solidFill>
                        <a:srgbClr val="464646"/>
                      </a:solidFill>
                      <a:latin typeface="+mn-ea"/>
                    </a:rPr>
                    <a:t> </a:t>
                  </a:r>
                  <a:r>
                    <a:rPr lang="en-US" altLang="ko-KR" sz="1200" dirty="0" smtClean="0">
                      <a:solidFill>
                        <a:srgbClr val="464646"/>
                      </a:solidFill>
                      <a:latin typeface="+mn-ea"/>
                    </a:rPr>
                    <a:t> </a:t>
                  </a:r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이용가능</a:t>
                  </a:r>
                  <a:endParaRPr lang="en-US" altLang="ko-KR" sz="12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200" dirty="0">
                      <a:solidFill>
                        <a:srgbClr val="464646"/>
                      </a:solidFill>
                      <a:latin typeface="+mn-ea"/>
                    </a:rPr>
                    <a:t>∙ </a:t>
                  </a:r>
                  <a:r>
                    <a:rPr lang="en-US" altLang="ko-KR" sz="1200" dirty="0" smtClean="0">
                      <a:solidFill>
                        <a:srgbClr val="464646"/>
                      </a:solidFill>
                      <a:latin typeface="+mn-ea"/>
                    </a:rPr>
                    <a:t>Q&amp;A</a:t>
                  </a:r>
                  <a:r>
                    <a:rPr lang="ko-KR" altLang="en-US" sz="1200" dirty="0">
                      <a:solidFill>
                        <a:srgbClr val="464646"/>
                      </a:solidFill>
                      <a:latin typeface="+mn-ea"/>
                    </a:rPr>
                    <a:t>에서 파일첨부기능 </a:t>
                  </a:r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사용가능</a:t>
                  </a:r>
                  <a:endParaRPr lang="en-US" altLang="ko-KR" sz="12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∙ 영화평점 및 </a:t>
                  </a:r>
                  <a:r>
                    <a:rPr lang="ko-KR" altLang="en-US" sz="1200" dirty="0" err="1" smtClean="0">
                      <a:solidFill>
                        <a:srgbClr val="464646"/>
                      </a:solidFill>
                      <a:latin typeface="+mn-ea"/>
                    </a:rPr>
                    <a:t>한줄평</a:t>
                  </a:r>
                  <a:r>
                    <a:rPr lang="ko-KR" altLang="en-US" sz="1200" dirty="0">
                      <a:solidFill>
                        <a:srgbClr val="464646"/>
                      </a:solidFill>
                      <a:latin typeface="+mn-ea"/>
                    </a:rPr>
                    <a:t> </a:t>
                  </a:r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등록가능</a:t>
                  </a:r>
                  <a:endParaRPr lang="en-US" altLang="ko-KR" sz="1200" dirty="0" smtClean="0">
                    <a:solidFill>
                      <a:srgbClr val="464646"/>
                    </a:solidFill>
                    <a:latin typeface="+mn-ea"/>
                  </a:endParaRPr>
                </a:p>
                <a:p>
                  <a:r>
                    <a:rPr lang="ko-KR" altLang="en-US" sz="1200" dirty="0" smtClean="0">
                      <a:solidFill>
                        <a:srgbClr val="464646"/>
                      </a:solidFill>
                      <a:latin typeface="+mn-ea"/>
                    </a:rPr>
                    <a:t>∙ </a:t>
                  </a:r>
                  <a:r>
                    <a:rPr lang="en-US" altLang="ko-KR" sz="1200" dirty="0" smtClean="0">
                      <a:solidFill>
                        <a:srgbClr val="464646"/>
                      </a:solidFill>
                      <a:latin typeface="+mn-ea"/>
                    </a:rPr>
                    <a:t>ID&amp;PW </a:t>
                  </a:r>
                  <a:r>
                    <a:rPr lang="ko-KR" altLang="en-US" sz="1200" dirty="0" err="1" smtClean="0">
                      <a:solidFill>
                        <a:srgbClr val="464646"/>
                      </a:solidFill>
                      <a:latin typeface="+mn-ea"/>
                    </a:rPr>
                    <a:t>찾기기능</a:t>
                  </a:r>
                  <a:endParaRPr lang="en-US" altLang="ko-KR" sz="1200" dirty="0">
                    <a:solidFill>
                      <a:srgbClr val="464646"/>
                    </a:solidFill>
                    <a:latin typeface="+mn-ea"/>
                  </a:endParaRPr>
                </a:p>
              </p:txBody>
            </p:sp>
            <p:sp>
              <p:nvSpPr>
                <p:cNvPr id="15" name="오른쪽 화살표 14"/>
                <p:cNvSpPr/>
                <p:nvPr/>
              </p:nvSpPr>
              <p:spPr>
                <a:xfrm>
                  <a:off x="4117586" y="1777323"/>
                  <a:ext cx="627787" cy="167843"/>
                </a:xfrm>
                <a:prstGeom prst="rightArrow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7" name="덧셈 기호 16"/>
                <p:cNvSpPr/>
                <p:nvPr/>
              </p:nvSpPr>
              <p:spPr>
                <a:xfrm>
                  <a:off x="4300422" y="2116593"/>
                  <a:ext cx="262113" cy="335687"/>
                </a:xfrm>
                <a:prstGeom prst="mathPlus">
                  <a:avLst/>
                </a:prstGeom>
                <a:solidFill>
                  <a:srgbClr val="464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480212" y="2438020"/>
                <a:ext cx="205003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solidFill>
                      <a:srgbClr val="464646"/>
                    </a:solidFill>
                    <a:latin typeface="+mn-ea"/>
                  </a:rPr>
                  <a:t>∙ </a:t>
                </a:r>
                <a:r>
                  <a:rPr lang="ko-KR" altLang="en-US" sz="1300" dirty="0" smtClean="0">
                    <a:solidFill>
                      <a:srgbClr val="464646"/>
                    </a:solidFill>
                    <a:latin typeface="+mn-ea"/>
                  </a:rPr>
                  <a:t>포인트 </a:t>
                </a:r>
                <a:r>
                  <a:rPr lang="ko-KR" altLang="en-US" sz="1300" dirty="0" smtClean="0">
                    <a:solidFill>
                      <a:srgbClr val="464646"/>
                    </a:solidFill>
                    <a:latin typeface="+mn-ea"/>
                  </a:rPr>
                  <a:t>적립 률 </a:t>
                </a:r>
                <a:r>
                  <a:rPr lang="ko-KR" altLang="en-US" sz="1300" dirty="0" smtClean="0">
                    <a:solidFill>
                      <a:srgbClr val="464646"/>
                    </a:solidFill>
                    <a:latin typeface="+mn-ea"/>
                  </a:rPr>
                  <a:t>높음</a:t>
                </a:r>
                <a:endParaRPr lang="ko-KR" altLang="en-US" sz="1300" dirty="0">
                  <a:solidFill>
                    <a:srgbClr val="464646"/>
                  </a:solidFill>
                  <a:latin typeface="+mn-ea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17044" y="3690754"/>
              <a:ext cx="27492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∙ 영화정보</a:t>
              </a:r>
              <a:r>
                <a:rPr lang="en-US" altLang="ko-KR" sz="1300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및 상영정보관리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매점상품관리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∙ 공지사항관리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en-US" altLang="ko-KR" sz="1300" dirty="0" smtClean="0">
                  <a:solidFill>
                    <a:srgbClr val="464646"/>
                  </a:solidFill>
                  <a:latin typeface="+mn-ea"/>
                </a:rPr>
                <a:t>Q&amp;A</a:t>
              </a:r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답변가능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∙ 회원관리가능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300" dirty="0" smtClean="0">
                  <a:solidFill>
                    <a:srgbClr val="464646"/>
                  </a:solidFill>
                  <a:latin typeface="+mn-ea"/>
                </a:rPr>
                <a:t>∙ 이벤트페이지 관리</a:t>
              </a:r>
              <a:endParaRPr lang="en-US" altLang="ko-KR" sz="1300" dirty="0" smtClean="0">
                <a:solidFill>
                  <a:srgbClr val="464646"/>
                </a:solidFill>
                <a:latin typeface="+mn-ea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7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3238" y="3014069"/>
            <a:ext cx="428322" cy="70296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</a:t>
              </a:r>
              <a:r>
                <a:rPr lang="en-US" altLang="ko-KR" sz="1000" dirty="0" smtClean="0"/>
                <a:t>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54471" y="1861941"/>
            <a:ext cx="893193" cy="702963"/>
            <a:chOff x="692060" y="2362099"/>
            <a:chExt cx="893193" cy="702963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4875" y="4166197"/>
            <a:ext cx="668773" cy="702963"/>
            <a:chOff x="810398" y="2362099"/>
            <a:chExt cx="668773" cy="702963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56376" y="2860180"/>
            <a:ext cx="732893" cy="856852"/>
            <a:chOff x="789320" y="2362099"/>
            <a:chExt cx="732893" cy="856852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</a:p>
            <a:p>
              <a:r>
                <a:rPr lang="en-US" altLang="ko-KR" sz="1000" dirty="0" smtClean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368477" flipH="1">
            <a:off x="492151" y="2270963"/>
            <a:ext cx="289430" cy="634322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  <a:endCxn id="16" idx="3"/>
          </p:cNvCxnSpPr>
          <p:nvPr/>
        </p:nvCxnSpPr>
        <p:spPr>
          <a:xfrm flipH="1">
            <a:off x="1547664" y="1221609"/>
            <a:ext cx="1296144" cy="12201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110244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4067944" y="1750521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endParaRPr lang="ko-KR" altLang="en-US" sz="1000" b="1" dirty="0"/>
          </a:p>
        </p:txBody>
      </p:sp>
      <p:sp>
        <p:nvSpPr>
          <p:cNvPr id="42" name="타원 41"/>
          <p:cNvSpPr/>
          <p:nvPr/>
        </p:nvSpPr>
        <p:spPr>
          <a:xfrm>
            <a:off x="2663788" y="4558833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정보수정</a:t>
            </a:r>
            <a:endParaRPr lang="ko-KR" altLang="en-US" sz="1000" b="1" dirty="0"/>
          </a:p>
        </p:txBody>
      </p:sp>
      <p:sp>
        <p:nvSpPr>
          <p:cNvPr id="43" name="타원 42"/>
          <p:cNvSpPr/>
          <p:nvPr/>
        </p:nvSpPr>
        <p:spPr>
          <a:xfrm>
            <a:off x="2735796" y="5566945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회원탈퇴</a:t>
            </a:r>
            <a:endParaRPr lang="ko-KR" altLang="en-US" sz="1000" b="1" dirty="0"/>
          </a:p>
        </p:txBody>
      </p:sp>
      <p:sp>
        <p:nvSpPr>
          <p:cNvPr id="44" name="타원 43"/>
          <p:cNvSpPr/>
          <p:nvPr/>
        </p:nvSpPr>
        <p:spPr>
          <a:xfrm>
            <a:off x="2879812" y="1534497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887924" y="387752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 n A</a:t>
            </a:r>
            <a:endParaRPr lang="en-US" altLang="ko-KR" sz="1000" b="1" dirty="0"/>
          </a:p>
          <a:p>
            <a:pPr algn="ctr"/>
            <a:r>
              <a:rPr lang="ko-KR" altLang="en-US" sz="1000" b="1" dirty="0" smtClean="0"/>
              <a:t>게시판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3995936" y="4813633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매점</a:t>
            </a:r>
            <a:endParaRPr lang="en-US" altLang="ko-KR" sz="1000" b="1" dirty="0" smtClean="0"/>
          </a:p>
        </p:txBody>
      </p:sp>
      <p:sp>
        <p:nvSpPr>
          <p:cNvPr id="48" name="타원 47"/>
          <p:cNvSpPr/>
          <p:nvPr/>
        </p:nvSpPr>
        <p:spPr>
          <a:xfrm>
            <a:off x="2915816" y="3661505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결제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4716017" y="4171030"/>
            <a:ext cx="576063" cy="33809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Q n A </a:t>
            </a:r>
            <a:r>
              <a:rPr lang="ko-KR" altLang="en-US" sz="1000" b="1" dirty="0" smtClean="0"/>
              <a:t>답변</a:t>
            </a:r>
            <a:endParaRPr lang="en-US" altLang="ko-KR" sz="1000" b="1" dirty="0" smtClean="0"/>
          </a:p>
        </p:txBody>
      </p:sp>
      <p:sp>
        <p:nvSpPr>
          <p:cNvPr id="55" name="타원 54"/>
          <p:cNvSpPr/>
          <p:nvPr/>
        </p:nvSpPr>
        <p:spPr>
          <a:xfrm>
            <a:off x="5148064" y="531768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매점상품등록</a:t>
            </a:r>
            <a:endParaRPr lang="en-US" altLang="ko-KR" sz="1000" b="1" dirty="0" smtClean="0"/>
          </a:p>
        </p:txBody>
      </p:sp>
      <p:sp>
        <p:nvSpPr>
          <p:cNvPr id="58" name="타원 57"/>
          <p:cNvSpPr/>
          <p:nvPr/>
        </p:nvSpPr>
        <p:spPr>
          <a:xfrm>
            <a:off x="2735796" y="502965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내가본 영화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4319972" y="2963191"/>
            <a:ext cx="756084" cy="3938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등록관리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  <a:endCxn id="32" idx="1"/>
          </p:cNvCxnSpPr>
          <p:nvPr/>
        </p:nvCxnSpPr>
        <p:spPr>
          <a:xfrm flipV="1">
            <a:off x="5292080" y="3516977"/>
            <a:ext cx="2664296" cy="82309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696708" flipH="1">
            <a:off x="515149" y="3615451"/>
            <a:ext cx="235972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3167844" y="2420888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3059832" y="315744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영화예약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4896036" y="344548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예약가능확인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887911" y="326026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815916" y="3329229"/>
            <a:ext cx="1080120" cy="2880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4" idx="3"/>
            <a:endCxn id="47" idx="2"/>
          </p:cNvCxnSpPr>
          <p:nvPr/>
        </p:nvCxnSpPr>
        <p:spPr>
          <a:xfrm flipV="1">
            <a:off x="1403648" y="2592668"/>
            <a:ext cx="1764196" cy="21533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6" idx="3"/>
            <a:endCxn id="47" idx="2"/>
          </p:cNvCxnSpPr>
          <p:nvPr/>
        </p:nvCxnSpPr>
        <p:spPr>
          <a:xfrm>
            <a:off x="1547664" y="2441794"/>
            <a:ext cx="1620180" cy="15087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4" idx="3"/>
            <a:endCxn id="49" idx="2"/>
          </p:cNvCxnSpPr>
          <p:nvPr/>
        </p:nvCxnSpPr>
        <p:spPr>
          <a:xfrm flipV="1">
            <a:off x="1403648" y="3329229"/>
            <a:ext cx="1656184" cy="141682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4" idx="3"/>
            <a:endCxn id="45" idx="2"/>
          </p:cNvCxnSpPr>
          <p:nvPr/>
        </p:nvCxnSpPr>
        <p:spPr>
          <a:xfrm flipV="1">
            <a:off x="1403648" y="4049309"/>
            <a:ext cx="2484276" cy="69674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6" idx="3"/>
            <a:endCxn id="44" idx="3"/>
          </p:cNvCxnSpPr>
          <p:nvPr/>
        </p:nvCxnSpPr>
        <p:spPr>
          <a:xfrm flipV="1">
            <a:off x="1547664" y="1737915"/>
            <a:ext cx="1442874" cy="70387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32" idx="1"/>
            <a:endCxn id="41" idx="6"/>
          </p:cNvCxnSpPr>
          <p:nvPr/>
        </p:nvCxnSpPr>
        <p:spPr>
          <a:xfrm flipH="1" flipV="1">
            <a:off x="4824028" y="1869681"/>
            <a:ext cx="3132348" cy="164729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24" idx="3"/>
            <a:endCxn id="58" idx="2"/>
          </p:cNvCxnSpPr>
          <p:nvPr/>
        </p:nvCxnSpPr>
        <p:spPr>
          <a:xfrm>
            <a:off x="1403648" y="4746050"/>
            <a:ext cx="1332148" cy="45538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45" idx="5"/>
            <a:endCxn id="50" idx="2"/>
          </p:cNvCxnSpPr>
          <p:nvPr/>
        </p:nvCxnSpPr>
        <p:spPr>
          <a:xfrm>
            <a:off x="4533282" y="4170775"/>
            <a:ext cx="182735" cy="1693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24" idx="3"/>
            <a:endCxn id="46" idx="2"/>
          </p:cNvCxnSpPr>
          <p:nvPr/>
        </p:nvCxnSpPr>
        <p:spPr>
          <a:xfrm>
            <a:off x="1403648" y="4746050"/>
            <a:ext cx="2592288" cy="23936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42" idx="2"/>
            <a:endCxn id="24" idx="3"/>
          </p:cNvCxnSpPr>
          <p:nvPr/>
        </p:nvCxnSpPr>
        <p:spPr>
          <a:xfrm flipH="1">
            <a:off x="1403648" y="4677993"/>
            <a:ext cx="1260140" cy="680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32" idx="1"/>
            <a:endCxn id="45" idx="6"/>
          </p:cNvCxnSpPr>
          <p:nvPr/>
        </p:nvCxnSpPr>
        <p:spPr>
          <a:xfrm flipH="1">
            <a:off x="4644008" y="3516977"/>
            <a:ext cx="3312368" cy="5323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32" idx="1"/>
            <a:endCxn id="59" idx="6"/>
          </p:cNvCxnSpPr>
          <p:nvPr/>
        </p:nvCxnSpPr>
        <p:spPr>
          <a:xfrm flipH="1" flipV="1">
            <a:off x="5076056" y="3160092"/>
            <a:ext cx="2880320" cy="3568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24" idx="3"/>
            <a:endCxn id="48" idx="2"/>
          </p:cNvCxnSpPr>
          <p:nvPr/>
        </p:nvCxnSpPr>
        <p:spPr>
          <a:xfrm flipV="1">
            <a:off x="1403648" y="3833285"/>
            <a:ext cx="1512168" cy="91276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32" idx="1"/>
            <a:endCxn id="149" idx="5"/>
          </p:cNvCxnSpPr>
          <p:nvPr/>
        </p:nvCxnSpPr>
        <p:spPr>
          <a:xfrm flipH="1" flipV="1">
            <a:off x="6009446" y="1866519"/>
            <a:ext cx="1946930" cy="165045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2" idx="1"/>
            <a:endCxn id="147" idx="4"/>
          </p:cNvCxnSpPr>
          <p:nvPr/>
        </p:nvCxnSpPr>
        <p:spPr>
          <a:xfrm flipH="1" flipV="1">
            <a:off x="6750242" y="1772816"/>
            <a:ext cx="1206134" cy="174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699792" y="224644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</a:rPr>
              <a:t>usecase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</a:rPr>
              <a:t> diagram)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</a:rPr>
              <a:t>유스케이스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다이어그램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9" name="직선 화살표 연결선 98"/>
          <p:cNvCxnSpPr>
            <a:stCxn id="55" idx="2"/>
            <a:endCxn id="46" idx="5"/>
          </p:cNvCxnSpPr>
          <p:nvPr/>
        </p:nvCxnSpPr>
        <p:spPr>
          <a:xfrm flipH="1" flipV="1">
            <a:off x="4771382" y="5106879"/>
            <a:ext cx="376682" cy="3825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004048" y="501317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stCxn id="16" idx="3"/>
            <a:endCxn id="41" idx="2"/>
          </p:cNvCxnSpPr>
          <p:nvPr/>
        </p:nvCxnSpPr>
        <p:spPr>
          <a:xfrm flipV="1">
            <a:off x="1547664" y="1869681"/>
            <a:ext cx="2520280" cy="57211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6372200" y="142925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/>
          </a:p>
        </p:txBody>
      </p:sp>
      <p:sp>
        <p:nvSpPr>
          <p:cNvPr id="149" name="타원 148"/>
          <p:cNvSpPr/>
          <p:nvPr/>
        </p:nvSpPr>
        <p:spPr>
          <a:xfrm>
            <a:off x="5364088" y="1573273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이벤트</a:t>
            </a:r>
            <a:endParaRPr lang="en-US" altLang="ko-KR" sz="1000" b="1" dirty="0"/>
          </a:p>
        </p:txBody>
      </p:sp>
      <p:cxnSp>
        <p:nvCxnSpPr>
          <p:cNvPr id="173" name="직선 연결선 172"/>
          <p:cNvCxnSpPr>
            <a:stCxn id="46" idx="6"/>
            <a:endCxn id="32" idx="1"/>
          </p:cNvCxnSpPr>
          <p:nvPr/>
        </p:nvCxnSpPr>
        <p:spPr>
          <a:xfrm flipV="1">
            <a:off x="4904427" y="3516977"/>
            <a:ext cx="3051949" cy="146843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32" idx="1"/>
            <a:endCxn id="55" idx="7"/>
          </p:cNvCxnSpPr>
          <p:nvPr/>
        </p:nvCxnSpPr>
        <p:spPr>
          <a:xfrm flipH="1">
            <a:off x="5793422" y="3516977"/>
            <a:ext cx="2162954" cy="18510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59" idx="2"/>
            <a:endCxn id="49" idx="6"/>
          </p:cNvCxnSpPr>
          <p:nvPr/>
        </p:nvCxnSpPr>
        <p:spPr>
          <a:xfrm flipH="1">
            <a:off x="3815916" y="3160092"/>
            <a:ext cx="504056" cy="16913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913560" y="4241993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588519" y="2225769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772467" y="2631773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0" name="직선 연결선 229"/>
          <p:cNvCxnSpPr>
            <a:stCxn id="32" idx="1"/>
            <a:endCxn id="47" idx="6"/>
          </p:cNvCxnSpPr>
          <p:nvPr/>
        </p:nvCxnSpPr>
        <p:spPr>
          <a:xfrm flipH="1" flipV="1">
            <a:off x="3923928" y="2592668"/>
            <a:ext cx="4032448" cy="92430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40" idx="6"/>
            <a:endCxn id="237" idx="2"/>
          </p:cNvCxnSpPr>
          <p:nvPr/>
        </p:nvCxnSpPr>
        <p:spPr>
          <a:xfrm>
            <a:off x="4860032" y="2467867"/>
            <a:ext cx="463868" cy="148199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/>
          <p:cNvSpPr/>
          <p:nvPr/>
        </p:nvSpPr>
        <p:spPr>
          <a:xfrm>
            <a:off x="5323900" y="2379196"/>
            <a:ext cx="616252" cy="47374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한줄평</a:t>
            </a:r>
            <a:r>
              <a:rPr lang="en-US" altLang="ko-KR" sz="1000" b="1" dirty="0" smtClean="0"/>
              <a:t>&amp; </a:t>
            </a:r>
            <a:r>
              <a:rPr lang="ko-KR" altLang="en-US" sz="1000" b="1" dirty="0" smtClean="0"/>
              <a:t>평점주기</a:t>
            </a:r>
            <a:endParaRPr lang="en-US" altLang="ko-KR" sz="1000" b="1" dirty="0" smtClean="0"/>
          </a:p>
        </p:txBody>
      </p:sp>
      <p:sp>
        <p:nvSpPr>
          <p:cNvPr id="240" name="타원 239"/>
          <p:cNvSpPr/>
          <p:nvPr/>
        </p:nvSpPr>
        <p:spPr>
          <a:xfrm>
            <a:off x="4283969" y="2298822"/>
            <a:ext cx="576063" cy="33809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영화</a:t>
            </a:r>
            <a:endParaRPr lang="en-US" altLang="ko-KR" sz="1000" b="1" dirty="0" smtClean="0"/>
          </a:p>
        </p:txBody>
      </p:sp>
      <p:cxnSp>
        <p:nvCxnSpPr>
          <p:cNvPr id="246" name="직선 화살표 연결선 245"/>
          <p:cNvCxnSpPr>
            <a:stCxn id="47" idx="7"/>
            <a:endCxn id="240" idx="2"/>
          </p:cNvCxnSpPr>
          <p:nvPr/>
        </p:nvCxnSpPr>
        <p:spPr>
          <a:xfrm flipV="1">
            <a:off x="3813202" y="2467867"/>
            <a:ext cx="470767" cy="3334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24" idx="3"/>
            <a:endCxn id="43" idx="2"/>
          </p:cNvCxnSpPr>
          <p:nvPr/>
        </p:nvCxnSpPr>
        <p:spPr>
          <a:xfrm>
            <a:off x="1403648" y="4746050"/>
            <a:ext cx="1332148" cy="94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16632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클래스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다이어그램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235677"/>
            <a:ext cx="302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</a:rPr>
              <a:t>(user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mode sequence diagram)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순차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다이어그램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  <a:solidFill>
            <a:srgbClr val="FFFFC8"/>
          </a:solidFill>
        </p:grpSpPr>
        <p:cxnSp>
          <p:nvCxnSpPr>
            <p:cNvPr id="8" name="직선 화살표 연결선 7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사용자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로그인</a:t>
              </a: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</a:rPr>
                <a:t>/</a:t>
              </a: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아웃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회원관리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회원정보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</a:rPr>
                <a:t>QnA</a:t>
              </a: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매점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영화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0071" y="1958643"/>
              <a:ext cx="71019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 </a:t>
              </a:r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331640" y="2205344"/>
              <a:ext cx="13163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정보 확인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6672" y="2458724"/>
              <a:ext cx="31341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회원정보 수정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회원탈퇴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 ID&amp;PW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찾기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4253" y="2924793"/>
              <a:ext cx="34644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회원정보 수정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회원탈퇴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 ID&amp;PW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찾기 확인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84539" y="3216044"/>
              <a:ext cx="35012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예매내역 조회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MY QnA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조회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작성한 평점 리스트 보기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43679" y="3630093"/>
              <a:ext cx="37245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예매내역 조회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MY QnA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조회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작성한 평점 리스트 보기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확인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457505" y="4150207"/>
              <a:ext cx="399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393014" y="4365993"/>
              <a:ext cx="399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5453505" y="4150207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384804" y="4836216"/>
              <a:ext cx="507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403648" y="5049346"/>
              <a:ext cx="5076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6516216" y="4833322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8026" y="4589995"/>
              <a:ext cx="23535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9. QnA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글 작성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수정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삭제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상세보기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55776" y="5049346"/>
              <a:ext cx="26805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10. QnA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글 작성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수정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삭제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상세보기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확인</a:t>
              </a: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5796136" y="5509502"/>
              <a:ext cx="1782936" cy="1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5778476" y="5677275"/>
              <a:ext cx="1763512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596336" y="5502974"/>
              <a:ext cx="288032" cy="21602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94231" y="5253964"/>
              <a:ext cx="95731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11.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상품 구매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58265" y="5718998"/>
              <a:ext cx="12586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12. </a:t>
              </a:r>
              <a:r>
                <a: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상품 구매 확인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48026" y="3919375"/>
              <a:ext cx="23631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7.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영화 검색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예매하기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상세보기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한 줄 평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45852" y="4366231"/>
              <a:ext cx="26340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8.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영화 검색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예매하기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상세보기</a:t>
              </a:r>
              <a:r>
                <a:rPr lang="en-US" altLang="ko-KR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sz="9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한 줄 평 확인</a:t>
              </a:r>
            </a:p>
          </p:txBody>
        </p:sp>
      </p:grpSp>
      <p:sp>
        <p:nvSpPr>
          <p:cNvPr id="5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54" name="직사각형 53"/>
          <p:cNvSpPr/>
          <p:nvPr/>
        </p:nvSpPr>
        <p:spPr>
          <a:xfrm>
            <a:off x="1085558" y="2404882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85558" y="1823918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96772" y="3097889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94629" y="3861695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23123" y="5184265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94629" y="4544810"/>
            <a:ext cx="288032" cy="216024"/>
          </a:xfrm>
          <a:prstGeom prst="rect">
            <a:avLst/>
          </a:prstGeom>
          <a:solidFill>
            <a:srgbClr val="FFFFC8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순차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다이어그램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82902" y="839173"/>
            <a:ext cx="8208912" cy="5328592"/>
            <a:chOff x="395536" y="836712"/>
            <a:chExt cx="8208912" cy="5328592"/>
          </a:xfrm>
          <a:solidFill>
            <a:schemeClr val="accent1">
              <a:lumMod val="70000"/>
            </a:schemeClr>
          </a:solidFill>
        </p:grpSpPr>
        <p:sp>
          <p:nvSpPr>
            <p:cNvPr id="78" name="직사각형 77"/>
            <p:cNvSpPr/>
            <p:nvPr/>
          </p:nvSpPr>
          <p:spPr>
            <a:xfrm>
              <a:off x="7884368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이벤트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8244408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6948264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공지사항</a:t>
              </a:r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flipH="1">
              <a:off x="878605" y="1884933"/>
              <a:ext cx="679692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395536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100" b="1">
                  <a:solidFill>
                    <a:schemeClr val="accent3">
                      <a:lumMod val="50000"/>
                    </a:schemeClr>
                  </a:solidFill>
                </a:rPr>
                <a:t>관리자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56106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로그인</a:t>
              </a: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</a:rPr>
                <a:t>/</a:t>
              </a: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아웃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267744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영화정보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203848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상영정보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076056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매점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12160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</a:rPr>
                <a:t>QnA</a:t>
              </a: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139952" y="836712"/>
              <a:ext cx="720080" cy="504056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회원관리</a:t>
              </a: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716146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2627784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563888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755576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499992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7308304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436096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372200" y="1340768"/>
              <a:ext cx="0" cy="4824536"/>
            </a:xfrm>
            <a:prstGeom prst="line">
              <a:avLst/>
            </a:prstGeom>
            <a:grpFill/>
            <a:ln w="254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600927" y="1700808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>
              <a:off x="908359" y="1772816"/>
              <a:ext cx="639305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1608134" y="1700808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3568" y="1526595"/>
              <a:ext cx="7159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>
              <a:off x="888959" y="2268662"/>
              <a:ext cx="1594809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9776" y="1844824"/>
              <a:ext cx="10983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/>
                <a:t>2. </a:t>
              </a:r>
              <a:r>
                <a:rPr lang="ko-KR" altLang="en-US" sz="1000" dirty="0"/>
                <a:t>회원정보확인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11560" y="2204864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H="1">
              <a:off x="869534" y="2370146"/>
              <a:ext cx="1614234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2483768" y="2204864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3568" y="2035414"/>
              <a:ext cx="2373256" cy="23669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dirty="0"/>
                <a:t>3. </a:t>
              </a:r>
              <a:r>
                <a:rPr lang="ko-KR" altLang="en-US" sz="1000" dirty="0"/>
                <a:t>영화정보 등록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수정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삭제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상세보기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2495" y="2375161"/>
              <a:ext cx="26677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4. </a:t>
              </a:r>
              <a:r>
                <a:rPr lang="ko-KR" altLang="en-US" sz="1000"/>
                <a:t>영화정보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 확인</a:t>
              </a:r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>
              <a:off x="899872" y="2823460"/>
              <a:ext cx="252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611560" y="2759662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H="1">
              <a:off x="880448" y="2924944"/>
              <a:ext cx="252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419872" y="2759662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00581" y="2569721"/>
              <a:ext cx="2365793" cy="2357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5. </a:t>
              </a:r>
              <a:r>
                <a:rPr lang="ko-KR" altLang="en-US" sz="1000"/>
                <a:t>상영정보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정보보기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7472" y="2924944"/>
              <a:ext cx="26613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6. </a:t>
              </a:r>
              <a:r>
                <a:rPr lang="ko-KR" altLang="en-US" sz="1000"/>
                <a:t>상영정보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정보보기 확인</a:t>
              </a:r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>
              <a:off x="908359" y="3404059"/>
              <a:ext cx="3447617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590573" y="3345337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28" name="직선 화살표 연결선 127"/>
            <p:cNvCxnSpPr/>
            <p:nvPr/>
          </p:nvCxnSpPr>
          <p:spPr>
            <a:xfrm flipH="1">
              <a:off x="898268" y="3458725"/>
              <a:ext cx="3391262" cy="12685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4362886" y="3345337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>
              <a:off x="937608" y="3999257"/>
              <a:ext cx="4347825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600927" y="3980022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2" name="직선 화살표 연결선 131"/>
            <p:cNvCxnSpPr/>
            <p:nvPr/>
          </p:nvCxnSpPr>
          <p:spPr>
            <a:xfrm flipH="1">
              <a:off x="918617" y="4191443"/>
              <a:ext cx="4310698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5271357" y="3975419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228968" y="3753036"/>
              <a:ext cx="21137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9. </a:t>
              </a:r>
              <a:r>
                <a:rPr lang="ko-KR" altLang="en-US" sz="1000"/>
                <a:t>상품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28968" y="4214417"/>
              <a:ext cx="24852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10. </a:t>
              </a:r>
              <a:r>
                <a:rPr lang="ko-KR" altLang="en-US" sz="1000"/>
                <a:t>상품 등록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 확인</a:t>
              </a: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>
              <a:off x="898268" y="4581663"/>
              <a:ext cx="5339225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610236" y="4572051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 flipH="1">
              <a:off x="918600" y="4757073"/>
              <a:ext cx="5290576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6218842" y="4566390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39591" y="4357193"/>
              <a:ext cx="257948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11. QnA </a:t>
              </a:r>
              <a:r>
                <a:rPr lang="ko-KR" altLang="en-US" sz="1000"/>
                <a:t>답변글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 상세보기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73896" y="4781875"/>
              <a:ext cx="2878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12. QnA </a:t>
              </a:r>
              <a:r>
                <a:rPr lang="ko-KR" altLang="en-US" sz="1000"/>
                <a:t>답변글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 상세보기 확인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547664" y="3173227"/>
              <a:ext cx="22806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7. </a:t>
              </a:r>
              <a:r>
                <a:rPr lang="ko-KR" altLang="en-US" sz="900"/>
                <a:t>회원 검색</a:t>
              </a:r>
              <a:r>
                <a:rPr lang="en-US" altLang="ko-KR" sz="900"/>
                <a:t>, </a:t>
              </a:r>
              <a:r>
                <a:rPr lang="ko-KR" altLang="en-US" sz="900"/>
                <a:t>블록처리</a:t>
              </a:r>
              <a:r>
                <a:rPr lang="en-US" altLang="ko-KR" sz="900"/>
                <a:t>, </a:t>
              </a:r>
              <a:r>
                <a:rPr lang="ko-KR" altLang="en-US" sz="900"/>
                <a:t>등급별 목록 보기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90013" y="3522204"/>
              <a:ext cx="2509786" cy="2167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8. </a:t>
              </a:r>
              <a:r>
                <a:rPr lang="ko-KR" altLang="en-US" sz="900"/>
                <a:t>회원 검색</a:t>
              </a:r>
              <a:r>
                <a:rPr lang="en-US" altLang="ko-KR" sz="900"/>
                <a:t>, </a:t>
              </a:r>
              <a:r>
                <a:rPr lang="ko-KR" altLang="en-US" sz="900"/>
                <a:t>블록처리</a:t>
              </a:r>
              <a:r>
                <a:rPr lang="en-US" altLang="ko-KR" sz="900"/>
                <a:t>, </a:t>
              </a:r>
              <a:r>
                <a:rPr lang="ko-KR" altLang="en-US" sz="900"/>
                <a:t>등급별 목록보기 확인</a:t>
              </a:r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>
              <a:off x="899872" y="5195043"/>
              <a:ext cx="630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600927" y="5161880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6" name="직선 화살표 연결선 145"/>
            <p:cNvCxnSpPr/>
            <p:nvPr/>
          </p:nvCxnSpPr>
          <p:spPr>
            <a:xfrm flipH="1">
              <a:off x="864288" y="5382932"/>
              <a:ext cx="630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7164288" y="5209752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3560" y="4948822"/>
              <a:ext cx="260573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13. </a:t>
              </a:r>
              <a:r>
                <a:rPr lang="ko-KR" altLang="en-US" sz="1000"/>
                <a:t>공지사항 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244716" y="5382932"/>
              <a:ext cx="28979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14. </a:t>
              </a:r>
              <a:r>
                <a:rPr lang="ko-KR" altLang="en-US" sz="1000"/>
                <a:t>공지사항 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상세보기 확인</a:t>
              </a:r>
            </a:p>
          </p:txBody>
        </p:sp>
        <p:cxnSp>
          <p:nvCxnSpPr>
            <p:cNvPr id="150" name="직선 화살표 연결선 149"/>
            <p:cNvCxnSpPr/>
            <p:nvPr/>
          </p:nvCxnSpPr>
          <p:spPr>
            <a:xfrm>
              <a:off x="899872" y="5725046"/>
              <a:ext cx="720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611560" y="5661248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2" name="직선 화살표 연결선 151"/>
            <p:cNvCxnSpPr/>
            <p:nvPr/>
          </p:nvCxnSpPr>
          <p:spPr>
            <a:xfrm flipH="1">
              <a:off x="880448" y="5826530"/>
              <a:ext cx="7200000" cy="0"/>
            </a:xfrm>
            <a:prstGeom prst="straightConnector1">
              <a:avLst/>
            </a:prstGeom>
            <a:grpFill/>
            <a:ln w="12700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>
            <a:xfrm>
              <a:off x="8100392" y="5661248"/>
              <a:ext cx="288032" cy="216024"/>
            </a:xfrm>
            <a:prstGeom prst="rect">
              <a:avLst/>
            </a:prstGeom>
            <a:solidFill>
              <a:srgbClr val="FFFFC8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0448" y="5470662"/>
              <a:ext cx="26530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15. </a:t>
              </a:r>
              <a:r>
                <a:rPr lang="ko-KR" altLang="en-US" sz="1000"/>
                <a:t>이벤트 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글 상세보기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72017" y="5893316"/>
              <a:ext cx="2947257" cy="23641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16. </a:t>
              </a:r>
              <a:r>
                <a:rPr lang="ko-KR" altLang="en-US" sz="1000"/>
                <a:t>이벤트 글 작성</a:t>
              </a:r>
              <a:r>
                <a:rPr lang="en-US" altLang="ko-KR" sz="1000"/>
                <a:t>, </a:t>
              </a:r>
              <a:r>
                <a:rPr lang="ko-KR" altLang="en-US" sz="1000"/>
                <a:t>수정</a:t>
              </a:r>
              <a:r>
                <a:rPr lang="en-US" altLang="ko-KR" sz="1000"/>
                <a:t>, </a:t>
              </a:r>
              <a:r>
                <a:rPr lang="ko-KR" altLang="en-US" sz="1000"/>
                <a:t>삭제</a:t>
              </a:r>
              <a:r>
                <a:rPr lang="en-US" altLang="ko-KR" sz="1000"/>
                <a:t>, </a:t>
              </a:r>
              <a:r>
                <a:rPr lang="ko-KR" altLang="en-US" sz="1000"/>
                <a:t>글 상세보기 확인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979712" y="224644"/>
            <a:ext cx="302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(admin mode sequence diagram)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기능정의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및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설계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사용자측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050" name="Picture 2" descr="E:\팀프팀프팀프팀프팀프\기능정의 및 설계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070"/>
            <a:ext cx="9144000" cy="31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16632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기능정의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및 설계 관리자 측  </a:t>
            </a:r>
          </a:p>
        </p:txBody>
      </p:sp>
      <p:pic>
        <p:nvPicPr>
          <p:cNvPr id="3074" name="Picture 2" descr="E:\팀프팀프팀프팀프팀프\기능정의 및 설계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8446"/>
            <a:ext cx="9144000" cy="34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핵심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기능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DFD –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영화 예매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E:\팀프팀프팀프팀프팀프\Cacoo-D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2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08" y="118357"/>
            <a:ext cx="5982660" cy="6523827"/>
          </a:xfrm>
          <a:prstGeom prst="rect">
            <a:avLst/>
          </a:prstGeom>
        </p:spPr>
      </p:pic>
      <p:sp>
        <p:nvSpPr>
          <p:cNvPr id="4" name="제목 1"/>
          <p:cNvSpPr txBox="1"/>
          <p:nvPr/>
        </p:nvSpPr>
        <p:spPr>
          <a:xfrm>
            <a:off x="323528" y="260648"/>
            <a:ext cx="2052228" cy="59807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200" b="1" dirty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INDEX</a:t>
            </a:r>
            <a:endParaRPr lang="ko-KR" altLang="en-US" sz="3200" b="1" dirty="0">
              <a:ln w="952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2801808" y="118356"/>
            <a:ext cx="5982660" cy="6523827"/>
          </a:xfrm>
          <a:prstGeom prst="rect">
            <a:avLst/>
          </a:prstGeom>
          <a:ln w="12700" cap="rnd">
            <a:solidFill>
              <a:schemeClr val="tx1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200" b="1" dirty="0" smtClean="0">
                <a:latin typeface="+mn-ea"/>
              </a:rPr>
              <a:t>계획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1.</a:t>
            </a:r>
            <a:r>
              <a:rPr lang="ko-KR" altLang="en-US" sz="1000" b="1" dirty="0" smtClean="0">
                <a:latin typeface="+mn-ea"/>
              </a:rPr>
              <a:t>주제 및 목적</a:t>
            </a:r>
            <a:endParaRPr lang="en-US" altLang="ko-KR" sz="1000" b="1" dirty="0" smtClean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2.</a:t>
            </a:r>
            <a:r>
              <a:rPr lang="ko-KR" altLang="en-US" sz="1000" b="1" dirty="0" smtClean="0">
                <a:latin typeface="+mn-ea"/>
              </a:rPr>
              <a:t>개발환경 </a:t>
            </a:r>
            <a:r>
              <a:rPr lang="en-US" altLang="ko-KR" sz="1000" b="1" dirty="0" smtClean="0">
                <a:latin typeface="+mn-ea"/>
              </a:rPr>
              <a:t>( </a:t>
            </a:r>
            <a:r>
              <a:rPr lang="ko-KR" altLang="en-US" sz="1000" b="1" dirty="0" smtClean="0">
                <a:latin typeface="+mn-ea"/>
              </a:rPr>
              <a:t>개발 리소스 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3. </a:t>
            </a:r>
            <a:r>
              <a:rPr lang="ko-KR" altLang="en-US" sz="1000" b="1" dirty="0" smtClean="0">
                <a:latin typeface="+mn-ea"/>
              </a:rPr>
              <a:t>작업 분할 구조도</a:t>
            </a:r>
            <a:r>
              <a:rPr lang="en-US" altLang="ko-KR" sz="1000" b="1" dirty="0" smtClean="0">
                <a:latin typeface="+mn-ea"/>
              </a:rPr>
              <a:t>( WBS 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4. </a:t>
            </a:r>
            <a:r>
              <a:rPr lang="ko-KR" altLang="en-US" sz="1000" b="1" dirty="0" smtClean="0">
                <a:latin typeface="+mn-ea"/>
              </a:rPr>
              <a:t>업무 분장</a:t>
            </a:r>
            <a:endParaRPr lang="en-US" altLang="ko-KR" sz="1000" b="1" dirty="0" smtClean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5. </a:t>
            </a:r>
            <a:r>
              <a:rPr lang="ko-KR" altLang="en-US" sz="1000" b="1" dirty="0" smtClean="0">
                <a:latin typeface="+mn-ea"/>
              </a:rPr>
              <a:t>작업일정</a:t>
            </a:r>
          </a:p>
          <a:p>
            <a:pPr>
              <a:lnSpc>
                <a:spcPct val="180000"/>
              </a:lnSpc>
              <a:defRPr/>
            </a:pPr>
            <a:r>
              <a:rPr lang="ko-KR" altLang="en-US" sz="1000" b="1" dirty="0" smtClean="0">
                <a:latin typeface="+mn-ea"/>
              </a:rPr>
              <a:t>분석 및</a:t>
            </a:r>
            <a:r>
              <a:rPr lang="en-US" altLang="ko-KR" sz="1000" b="1" dirty="0" smtClean="0">
                <a:latin typeface="+mn-ea"/>
              </a:rPr>
              <a:t/>
            </a:r>
            <a:br>
              <a:rPr lang="en-US" altLang="ko-KR" sz="1000" b="1" dirty="0" smtClean="0">
                <a:latin typeface="+mn-ea"/>
              </a:rPr>
            </a:br>
            <a:r>
              <a:rPr lang="ko-KR" altLang="en-US" sz="1000" b="1" dirty="0" smtClean="0">
                <a:latin typeface="+mn-ea"/>
              </a:rPr>
              <a:t> 설계</a:t>
            </a:r>
            <a:endParaRPr lang="ko-KR" altLang="en-US" sz="1000" b="1" dirty="0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6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요구사항 분석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7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 err="1">
                <a:latin typeface="+mn-ea"/>
              </a:rPr>
              <a:t>유스케이스</a:t>
            </a:r>
            <a:r>
              <a:rPr lang="ko-KR" altLang="en-US" sz="1000" b="1" dirty="0">
                <a:latin typeface="+mn-ea"/>
              </a:rPr>
              <a:t> 다이어그램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en-US" altLang="ko-KR" sz="1000" b="1" dirty="0" err="1">
                <a:latin typeface="+mn-ea"/>
              </a:rPr>
              <a:t>Usecase</a:t>
            </a:r>
            <a:r>
              <a:rPr lang="en-US" altLang="ko-KR" sz="1000" b="1" dirty="0"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8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클래스 다이어그램</a:t>
            </a:r>
            <a:r>
              <a:rPr lang="en-US" altLang="ko-KR" sz="1000" b="1" dirty="0">
                <a:latin typeface="+mn-ea"/>
              </a:rPr>
              <a:t>(Class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9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순차다이어그램 </a:t>
            </a:r>
            <a:r>
              <a:rPr lang="en-US" altLang="ko-KR" sz="1000" b="1" dirty="0"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10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기능정의 및 설계 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11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주요</a:t>
            </a:r>
            <a:r>
              <a:rPr lang="en-US" altLang="ko-KR" sz="1000" b="1" dirty="0">
                <a:latin typeface="+mn-ea"/>
              </a:rPr>
              <a:t> DFD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12</a:t>
            </a:r>
            <a:r>
              <a:rPr lang="en-US" altLang="ko-KR" sz="1000" b="1" dirty="0">
                <a:latin typeface="+mn-ea"/>
              </a:rPr>
              <a:t>. DB</a:t>
            </a:r>
            <a:r>
              <a:rPr lang="ko-KR" altLang="en-US" sz="1000" b="1" dirty="0">
                <a:latin typeface="+mn-ea"/>
              </a:rPr>
              <a:t>설계</a:t>
            </a:r>
            <a:r>
              <a:rPr lang="en-US" altLang="ko-KR" sz="1000" b="1" dirty="0"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13</a:t>
            </a:r>
            <a:r>
              <a:rPr lang="en-US" altLang="ko-KR" sz="1000" b="1" dirty="0">
                <a:latin typeface="+mn-ea"/>
              </a:rPr>
              <a:t>. Project Explorer</a:t>
            </a: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000" b="1" dirty="0">
                <a:latin typeface="+mn-ea"/>
              </a:rPr>
              <a:t>구현 </a:t>
            </a:r>
            <a:r>
              <a:rPr lang="ko-KR" altLang="en-US" sz="1000" b="1" dirty="0" smtClean="0">
                <a:latin typeface="+mn-ea"/>
              </a:rPr>
              <a:t>및</a:t>
            </a:r>
            <a:r>
              <a:rPr lang="en-US" altLang="ko-KR" sz="1000" b="1" dirty="0" smtClean="0">
                <a:latin typeface="+mn-ea"/>
              </a:rPr>
              <a:t/>
            </a:r>
            <a:br>
              <a:rPr lang="en-US" altLang="ko-KR" sz="1000" b="1" dirty="0" smtClean="0">
                <a:latin typeface="+mn-ea"/>
              </a:rPr>
            </a:br>
            <a:r>
              <a:rPr lang="ko-KR" altLang="en-US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테스트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14</a:t>
            </a:r>
            <a:r>
              <a:rPr lang="en-US" altLang="ko-KR" sz="1000" b="1" dirty="0">
                <a:latin typeface="+mn-ea"/>
              </a:rPr>
              <a:t>. UI </a:t>
            </a:r>
            <a:r>
              <a:rPr lang="ko-KR" altLang="en-US" sz="1000" b="1" dirty="0">
                <a:latin typeface="+mn-ea"/>
              </a:rPr>
              <a:t>시연 및 핵심코드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15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차후 개발 내용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 smtClean="0">
                <a:latin typeface="+mn-ea"/>
              </a:rPr>
              <a:t>	16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후기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098" name="Picture 2" descr="E:\팀프팀프팀프팀프팀프\project 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676"/>
            <a:ext cx="9144000" cy="59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7" y="116632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Project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Explorer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14. UI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시연 및 핵심 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핵심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코드 및 시연 화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면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16632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핵심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코드 및 시연 화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면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차후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개발 내용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후기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26513" y="3609020"/>
            <a:ext cx="8187516" cy="793616"/>
            <a:chOff x="426513" y="3197953"/>
            <a:chExt cx="8187516" cy="793616"/>
          </a:xfrm>
          <a:solidFill>
            <a:srgbClr val="FFFFC8"/>
          </a:solidFill>
        </p:grpSpPr>
        <p:sp>
          <p:nvSpPr>
            <p:cNvPr id="5" name="L 도형 4"/>
            <p:cNvSpPr/>
            <p:nvPr/>
          </p:nvSpPr>
          <p:spPr>
            <a:xfrm>
              <a:off x="437580" y="3202092"/>
              <a:ext cx="8176449" cy="789477"/>
            </a:xfrm>
            <a:prstGeom prst="corner">
              <a:avLst>
                <a:gd name="adj1" fmla="val 140870"/>
                <a:gd name="adj2" fmla="val 100000"/>
              </a:avLst>
            </a:prstGeom>
            <a:grpFill/>
            <a:ln cap="rnd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513" y="3197953"/>
              <a:ext cx="1049142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cap="rnd" cmpd="dbl">
              <a:solidFill>
                <a:schemeClr val="accent3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전승희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7580" y="1124744"/>
            <a:ext cx="8176449" cy="793245"/>
            <a:chOff x="437580" y="1182100"/>
            <a:chExt cx="8176449" cy="793245"/>
          </a:xfrm>
          <a:solidFill>
            <a:srgbClr val="FFFFC8"/>
          </a:solidFill>
        </p:grpSpPr>
        <p:sp>
          <p:nvSpPr>
            <p:cNvPr id="4" name="L 도형 3"/>
            <p:cNvSpPr/>
            <p:nvPr/>
          </p:nvSpPr>
          <p:spPr>
            <a:xfrm>
              <a:off x="437580" y="1185868"/>
              <a:ext cx="8176449" cy="789477"/>
            </a:xfrm>
            <a:prstGeom prst="corner">
              <a:avLst>
                <a:gd name="adj1" fmla="val 140870"/>
                <a:gd name="adj2" fmla="val 100000"/>
              </a:avLst>
            </a:prstGeom>
            <a:grpFill/>
            <a:ln cap="rnd" cmpd="dbl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7580" y="1182100"/>
              <a:ext cx="1038076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강지훈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26512" y="2348880"/>
            <a:ext cx="8180681" cy="800080"/>
            <a:chOff x="426512" y="2189841"/>
            <a:chExt cx="8180681" cy="800080"/>
          </a:xfrm>
          <a:solidFill>
            <a:srgbClr val="FFFFC8"/>
          </a:solidFill>
        </p:grpSpPr>
        <p:sp>
          <p:nvSpPr>
            <p:cNvPr id="7" name="L 도형 6"/>
            <p:cNvSpPr/>
            <p:nvPr/>
          </p:nvSpPr>
          <p:spPr>
            <a:xfrm>
              <a:off x="430744" y="2200444"/>
              <a:ext cx="8176449" cy="789477"/>
            </a:xfrm>
            <a:prstGeom prst="corner">
              <a:avLst>
                <a:gd name="adj1" fmla="val 140870"/>
                <a:gd name="adj2" fmla="val 100000"/>
              </a:avLst>
            </a:prstGeom>
            <a:grpFill/>
            <a:ln cap="rnd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512" y="2189841"/>
              <a:ext cx="1049143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cap="rnd" cmpd="dbl">
              <a:solidFill>
                <a:schemeClr val="accent3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 smtClean="0">
                  <a:solidFill>
                    <a:schemeClr val="bg1"/>
                  </a:solidFill>
                </a:rPr>
                <a:t>김찬년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2341" y="4905164"/>
            <a:ext cx="8176449" cy="792088"/>
            <a:chOff x="422341" y="4761148"/>
            <a:chExt cx="8176449" cy="792088"/>
          </a:xfrm>
          <a:solidFill>
            <a:srgbClr val="FFFFC8"/>
          </a:solidFill>
        </p:grpSpPr>
        <p:sp>
          <p:nvSpPr>
            <p:cNvPr id="6" name="L 도형 5"/>
            <p:cNvSpPr/>
            <p:nvPr/>
          </p:nvSpPr>
          <p:spPr>
            <a:xfrm>
              <a:off x="422341" y="4763759"/>
              <a:ext cx="8176449" cy="789477"/>
            </a:xfrm>
            <a:prstGeom prst="corner">
              <a:avLst>
                <a:gd name="adj1" fmla="val 140870"/>
                <a:gd name="adj2" fmla="val 100000"/>
              </a:avLst>
            </a:prstGeom>
            <a:grpFill/>
            <a:ln cap="rnd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2341" y="4761148"/>
              <a:ext cx="1053314" cy="3385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cap="rnd" cmpd="dbl">
              <a:solidFill>
                <a:schemeClr val="accent3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최현근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3592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3592" y="2456892"/>
            <a:ext cx="35525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경청해 주셔서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  <a:sym typeface="Wingdings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375920" y="3548734"/>
            <a:ext cx="1044116" cy="780366"/>
          </a:xfrm>
          <a:prstGeom prst="flowChartAlternateProcess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Good</a:t>
            </a:r>
            <a:endParaRPr lang="en-US" altLang="ko-KR" sz="28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10" name="순서도: 대체 처리 8"/>
          <p:cNvSpPr/>
          <p:nvPr/>
        </p:nvSpPr>
        <p:spPr>
          <a:xfrm rot="2520044">
            <a:off x="6594331" y="3621374"/>
            <a:ext cx="811066" cy="614990"/>
          </a:xfrm>
          <a:prstGeom prst="flowChartAlternateProcess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By</a:t>
            </a:r>
            <a:r>
              <a:rPr lang="en-US" altLang="ko-KR" sz="2800" b="1" baseline="30000" dirty="0">
                <a:solidFill>
                  <a:schemeClr val="accent3">
                    <a:lumMod val="50000"/>
                  </a:schemeClr>
                </a:solidFill>
              </a:rPr>
              <a:t>*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874550" y="572314"/>
            <a:ext cx="3120516" cy="1938992"/>
            <a:chOff x="3347864" y="574734"/>
            <a:chExt cx="2448272" cy="191717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03939" y="574734"/>
              <a:ext cx="2160240" cy="19171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dirty="0">
                  <a:solidFill>
                    <a:schemeClr val="accent3">
                      <a:lumMod val="75000"/>
                    </a:schemeClr>
                  </a:solidFill>
                  <a:latin typeface="Bebas Neue"/>
                </a:rPr>
                <a:t>Themes and objectives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612" y="2708920"/>
            <a:ext cx="6564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본 시스템은 </a:t>
            </a:r>
            <a:r>
              <a:rPr lang="en-US" altLang="ko-KR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3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대 영화 페이지를 모티브로 </a:t>
            </a:r>
            <a:b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</a:b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각 페이지의 장점들을 취합하여 만들어진 웹 페이지입니다</a:t>
            </a:r>
            <a:r>
              <a:rPr lang="en-US" altLang="ko-KR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.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 예매 및 </a:t>
            </a:r>
            <a:r>
              <a:rPr lang="ko-KR" altLang="en-US" b="0" spc="10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커뮤니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 </a:t>
            </a:r>
            <a:r>
              <a:rPr lang="ko-KR" altLang="en-US" b="0" spc="10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케이션이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ellya"/>
                <a:ea typeface="HGPHeiseiKakugothictaiW5"/>
                <a:cs typeface="Cul De Sac"/>
              </a:rPr>
              <a:t> 가능합니다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152528" y="3686010"/>
            <a:ext cx="65645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lvl="0" indent="-333000">
              <a:buAutoNum type="arabicPeriod"/>
              <a:defRPr/>
            </a:pP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이용자</a:t>
            </a:r>
            <a:b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</a:br>
            <a:r>
              <a:rPr lang="en-US" altLang="ko-KR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-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모든 이용자는 영화 예매와 매점이용 등 결제와</a:t>
            </a:r>
            <a:b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</a:b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커뮤니티 글쓰기</a:t>
            </a:r>
            <a:r>
              <a:rPr lang="en-US" altLang="ko-KR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,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 고객문의가 가능하다</a:t>
            </a:r>
            <a:r>
              <a:rPr lang="en-US" altLang="ko-KR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.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/>
            </a:r>
            <a:b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</a:b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공지사항 및 이벤트 글 확인가능</a:t>
            </a:r>
            <a:b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</a:br>
            <a:endParaRPr lang="ko-KR" altLang="en-US" b="0" spc="100" dirty="0">
              <a:ln w="9525">
                <a:solidFill>
                  <a:schemeClr val="accent1">
                    <a:alpha val="0"/>
                  </a:schemeClr>
                </a:solidFill>
              </a:ln>
              <a:latin typeface="Ahellya"/>
              <a:ea typeface="HGPHeiseiKakugothictaiW5"/>
              <a:cs typeface="Cul De Sac"/>
            </a:endParaRPr>
          </a:p>
          <a:p>
            <a:pPr marL="333000" lvl="0" indent="-333000">
              <a:buAutoNum type="arabicPeriod"/>
              <a:defRPr/>
            </a:pP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관리자</a:t>
            </a:r>
            <a:b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</a:br>
            <a:r>
              <a:rPr lang="en-US" altLang="ko-KR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-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관리자는 회원 블록처리</a:t>
            </a:r>
            <a:b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</a:br>
            <a:r>
              <a:rPr lang="en-US" altLang="ko-KR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-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영화 예매 관리 및 영화 등록 및 상영 가능</a:t>
            </a:r>
            <a:b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</a:br>
            <a:r>
              <a:rPr lang="en-US" altLang="ko-KR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-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매점 상품 등록과 </a:t>
            </a:r>
            <a:r>
              <a:rPr lang="ko-KR" altLang="en-US" b="0" spc="10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음란글</a:t>
            </a:r>
            <a:r>
              <a:rPr lang="ko-KR" altLang="en-US" b="0" spc="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Ahellya"/>
                <a:ea typeface="HGPHeiseiKakugothictaiW5"/>
                <a:cs typeface="Cul De Sac"/>
              </a:rPr>
              <a:t> 및 삭제 수정이 가능하다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7" y="2649106"/>
            <a:ext cx="8428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기존에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운용되고 있는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3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대 영화관인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/>
            </a:r>
            <a:b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</a:br>
            <a:r>
              <a:rPr lang="en-US" altLang="ko-KR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CGV , MEGA BOX, </a:t>
            </a:r>
            <a:r>
              <a:rPr lang="ko-KR" altLang="en-US" sz="2000" dirty="0" err="1" smtClean="0">
                <a:solidFill>
                  <a:srgbClr val="464646"/>
                </a:solidFill>
                <a:latin typeface="한컴 윤고딕 230"/>
                <a:ea typeface="한컴 윤고딕 230"/>
              </a:rPr>
              <a:t>롯데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 시네마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를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/>
                <a:ea typeface="한컴 윤고딕 230"/>
              </a:rPr>
              <a:t>참조하였습니다</a:t>
            </a:r>
            <a:endParaRPr lang="ko-KR" altLang="en-US" sz="2000" dirty="0" smtClean="0">
              <a:solidFill>
                <a:srgbClr val="4646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94" y="4213472"/>
            <a:ext cx="3968660" cy="2059844"/>
          </a:xfrm>
          <a:prstGeom prst="rect">
            <a:avLst/>
          </a:prstGeom>
          <a:ln>
            <a:solidFill>
              <a:schemeClr val="accent1">
                <a:lumMod val="50000"/>
                <a:alpha val="81000"/>
              </a:schemeClr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889436"/>
            <a:ext cx="4211960" cy="2167856"/>
          </a:xfrm>
          <a:prstGeom prst="rect">
            <a:avLst/>
          </a:prstGeom>
          <a:ln>
            <a:solidFill>
              <a:schemeClr val="accent1">
                <a:lumMod val="50000"/>
                <a:alpha val="81000"/>
              </a:schemeClr>
            </a:solidFill>
          </a:ln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4" y="3745420"/>
            <a:ext cx="3837849" cy="1988356"/>
          </a:xfrm>
          <a:prstGeom prst="rect">
            <a:avLst/>
          </a:prstGeom>
          <a:ln>
            <a:solidFill>
              <a:schemeClr val="accent1">
                <a:lumMod val="50000"/>
                <a:alpha val="81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807805" y="656692"/>
            <a:ext cx="30414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schemeClr val="accent3">
                    <a:lumMod val="75000"/>
                  </a:schemeClr>
                </a:solidFill>
                <a:latin typeface="Bebas Neue"/>
              </a:rPr>
              <a:t>Reference site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807805" y="1448780"/>
            <a:ext cx="312051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/>
          <p:nvPr/>
        </p:nvGrpSpPr>
        <p:grpSpPr>
          <a:xfrm>
            <a:off x="841375" y="980728"/>
            <a:ext cx="7345363" cy="431800"/>
            <a:chOff x="841375" y="1056481"/>
            <a:chExt cx="7344730" cy="432000"/>
          </a:xfrm>
          <a:solidFill>
            <a:srgbClr val="FFFFC8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500" b="1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rgbClr val="3F3F48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841375" y="1545878"/>
            <a:ext cx="7345362" cy="431800"/>
            <a:chOff x="841375" y="1704180"/>
            <a:chExt cx="7344729" cy="432000"/>
          </a:xfrm>
          <a:solidFill>
            <a:srgbClr val="FFFFC8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0"/>
              <a:ext cx="1079407" cy="4320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rgbClr val="3F3F48"/>
                  </a:solidFill>
                  <a:latin typeface="+mn-ea"/>
                </a:rPr>
                <a:t>Apache Tomcat 8.5</a:t>
              </a:r>
            </a:p>
          </p:txBody>
        </p:sp>
      </p:grpSp>
      <p:grpSp>
        <p:nvGrpSpPr>
          <p:cNvPr id="8" name="그룹 21"/>
          <p:cNvGrpSpPr/>
          <p:nvPr/>
        </p:nvGrpSpPr>
        <p:grpSpPr>
          <a:xfrm>
            <a:off x="838199" y="2112615"/>
            <a:ext cx="7346951" cy="431800"/>
            <a:chOff x="838199" y="2352675"/>
            <a:chExt cx="7346318" cy="432000"/>
          </a:xfrm>
          <a:solidFill>
            <a:srgbClr val="FFFFC8"/>
          </a:solidFill>
        </p:grpSpPr>
        <p:sp>
          <p:nvSpPr>
            <p:cNvPr id="9" name="직사각형 8"/>
            <p:cNvSpPr/>
            <p:nvPr/>
          </p:nvSpPr>
          <p:spPr>
            <a:xfrm>
              <a:off x="838199" y="2352675"/>
              <a:ext cx="1080995" cy="4320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5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grpFill/>
            <a:ln w="19050"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/>
          <p:nvPr/>
        </p:nvGrpSpPr>
        <p:grpSpPr>
          <a:xfrm>
            <a:off x="827087" y="2677765"/>
            <a:ext cx="7345362" cy="433388"/>
            <a:chOff x="827088" y="2964656"/>
            <a:chExt cx="7344730" cy="432000"/>
          </a:xfrm>
          <a:solidFill>
            <a:srgbClr val="FFFFC8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500" b="1" spc="-1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grpFill/>
            <a:ln w="19050"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b="1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b="1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/>
          <p:nvPr/>
        </p:nvGrpSpPr>
        <p:grpSpPr>
          <a:xfrm>
            <a:off x="826554" y="3811240"/>
            <a:ext cx="7345362" cy="431800"/>
            <a:chOff x="827087" y="4174331"/>
            <a:chExt cx="7344730" cy="432000"/>
          </a:xfrm>
          <a:solidFill>
            <a:srgbClr val="FFFFC8"/>
          </a:solidFill>
        </p:grpSpPr>
        <p:sp>
          <p:nvSpPr>
            <p:cNvPr id="15" name="직사각형 14"/>
            <p:cNvSpPr/>
            <p:nvPr/>
          </p:nvSpPr>
          <p:spPr>
            <a:xfrm>
              <a:off x="827087" y="4174331"/>
              <a:ext cx="1080994" cy="4320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500" b="1" spc="-10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grpFill/>
            <a:ln w="19050"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b="1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b="1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/>
          <p:nvPr/>
        </p:nvGrpSpPr>
        <p:grpSpPr>
          <a:xfrm>
            <a:off x="827087" y="3244503"/>
            <a:ext cx="7345363" cy="431800"/>
            <a:chOff x="827087" y="3576636"/>
            <a:chExt cx="7344731" cy="432000"/>
          </a:xfrm>
          <a:solidFill>
            <a:srgbClr val="FFFFC8"/>
          </a:solidFill>
        </p:grpSpPr>
        <p:sp>
          <p:nvSpPr>
            <p:cNvPr id="18" name="직사각형 17"/>
            <p:cNvSpPr/>
            <p:nvPr/>
          </p:nvSpPr>
          <p:spPr>
            <a:xfrm>
              <a:off x="827087" y="3576636"/>
              <a:ext cx="1080994" cy="4320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500" b="1" spc="-1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Framework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grpFill/>
            <a:ln w="19050"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b="1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b="1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b="1">
                  <a:solidFill>
                    <a:srgbClr val="3F3F48"/>
                  </a:solidFill>
                  <a:latin typeface="+mn-ea"/>
                </a:rPr>
                <a:t>Spring framework), Mybatis framework</a:t>
              </a:r>
            </a:p>
          </p:txBody>
        </p:sp>
      </p:grpSp>
      <p:grpSp>
        <p:nvGrpSpPr>
          <p:cNvPr id="20" name="그룹 26"/>
          <p:cNvGrpSpPr/>
          <p:nvPr/>
        </p:nvGrpSpPr>
        <p:grpSpPr>
          <a:xfrm>
            <a:off x="827088" y="4943130"/>
            <a:ext cx="7364412" cy="718117"/>
            <a:chOff x="827088" y="5229200"/>
            <a:chExt cx="7364600" cy="431946"/>
          </a:xfrm>
          <a:solidFill>
            <a:srgbClr val="FFFFC8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grpFill/>
            <a:ln w="19050"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kumimoji="0" lang="en-US" altLang="ko-KR" sz="1200" b="1" dirty="0">
                  <a:solidFill>
                    <a:srgbClr val="3F3F48"/>
                  </a:solidFill>
                  <a:latin typeface="+mn-ea"/>
                </a:rPr>
                <a:t>JavaScript jquery-1.12.4,   jquery-ui-1.11.4,   jquery-easyui-1.4.5</a:t>
              </a:r>
              <a:r>
                <a:rPr lang="en-US" altLang="ko-KR" sz="1200" b="1" dirty="0">
                  <a:solidFill>
                    <a:srgbClr val="3F3F48"/>
                  </a:solidFill>
                  <a:latin typeface="+mn-ea"/>
                </a:rPr>
                <a:t>,</a:t>
              </a:r>
              <a:br>
                <a:rPr lang="en-US" altLang="ko-KR" sz="1200" b="1" dirty="0">
                  <a:solidFill>
                    <a:srgbClr val="3F3F48"/>
                  </a:solidFill>
                  <a:latin typeface="+mn-ea"/>
                </a:rPr>
              </a:br>
              <a:r>
                <a:rPr lang="en-US" altLang="ko-KR" sz="1200" b="1" dirty="0" err="1">
                  <a:solidFill>
                    <a:srgbClr val="3F3F48"/>
                  </a:solidFill>
                  <a:latin typeface="+mn-ea"/>
                </a:rPr>
                <a:t>Sementic</a:t>
              </a:r>
              <a:r>
                <a:rPr lang="en-US" altLang="ko-KR" sz="1200" b="1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rgbClr val="3F3F48"/>
                  </a:solidFill>
                  <a:latin typeface="+mn-ea"/>
                </a:rPr>
                <a:t>ui</a:t>
              </a:r>
              <a:r>
                <a:rPr lang="en-US" altLang="ko-KR" sz="1200" b="1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 b="1" dirty="0">
                  <a:solidFill>
                    <a:srgbClr val="3F3F48"/>
                  </a:solidFill>
                  <a:latin typeface="+mn-ea"/>
                </a:rPr>
                <a:t>다음지도 </a:t>
              </a:r>
              <a:r>
                <a:rPr lang="en-US" altLang="ko-KR" sz="1200" b="1" dirty="0" smtClean="0">
                  <a:solidFill>
                    <a:srgbClr val="3F3F48"/>
                  </a:solidFill>
                  <a:latin typeface="+mn-ea"/>
                </a:rPr>
                <a:t>API</a:t>
              </a:r>
              <a:endParaRPr lang="en-US" altLang="ko-KR" sz="1200" b="1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Open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/>
          <p:nvPr/>
        </p:nvGrpSpPr>
        <p:grpSpPr>
          <a:xfrm>
            <a:off x="827088" y="4376390"/>
            <a:ext cx="7345362" cy="433388"/>
            <a:chOff x="827088" y="4800599"/>
            <a:chExt cx="7344730" cy="432000"/>
          </a:xfrm>
          <a:solidFill>
            <a:srgbClr val="FFFFC8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599"/>
              <a:ext cx="1080994" cy="4320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500" b="1" spc="-1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grpFill/>
            <a:ln w="19050">
              <a:solidFill>
                <a:schemeClr val="accent1">
                  <a:lumMod val="75000"/>
                  <a:alpha val="8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rgbClr val="3F3F48"/>
                  </a:solidFill>
                  <a:latin typeface="+mn-ea"/>
                </a:rPr>
                <a:t>Spring tool suite 3.9.5, </a:t>
              </a:r>
              <a:r>
                <a:rPr kumimoji="0" lang="en-US" altLang="ko-KR" sz="1200" b="1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b="1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95636" y="199673"/>
            <a:ext cx="2160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(Resources)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111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개발환경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87108" y="647873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작업분할구조도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5716" y="199673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</a:rPr>
              <a:t>WBS)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6224" y="980728"/>
            <a:ext cx="670528" cy="32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MAC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3489" y="1867566"/>
            <a:ext cx="576000" cy="32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용자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62471" y="3360101"/>
            <a:ext cx="396064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QnA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8776" y="3353756"/>
            <a:ext cx="586988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71947" y="471146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글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작성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845674" y="4694561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글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58776" y="466614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79712" y="468478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6292" y="4643906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예매내역조회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00503" y="471146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글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13666" y="470901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글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840996" y="4694560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한줄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</a:rPr>
              <a:t>평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781327" y="4115205"/>
            <a:ext cx="808393" cy="293494"/>
          </a:xfrm>
          <a:prstGeom prst="bentConnector3">
            <a:avLst>
              <a:gd name="adj1" fmla="val 50943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1332475" y="3857551"/>
            <a:ext cx="827033" cy="82744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2335785" y="1188052"/>
            <a:ext cx="1162190" cy="316921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7277858" y="3946745"/>
            <a:ext cx="830460" cy="665171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632541" y="3983507"/>
            <a:ext cx="847368" cy="608556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054625" y="4169978"/>
            <a:ext cx="844918" cy="233163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846819" y="4197785"/>
            <a:ext cx="847368" cy="180000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431" idx="2"/>
            <a:endCxn id="30" idx="0"/>
          </p:cNvCxnSpPr>
          <p:nvPr/>
        </p:nvCxnSpPr>
        <p:spPr>
          <a:xfrm rot="16200000" flipH="1">
            <a:off x="5193173" y="3866737"/>
            <a:ext cx="844042" cy="811603"/>
          </a:xfrm>
          <a:prstGeom prst="bentConnector3">
            <a:avLst>
              <a:gd name="adj1" fmla="val 47743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" idx="2"/>
            <a:endCxn id="9" idx="0"/>
          </p:cNvCxnSpPr>
          <p:nvPr/>
        </p:nvCxnSpPr>
        <p:spPr>
          <a:xfrm rot="16200000" flipH="1">
            <a:off x="4220069" y="1586146"/>
            <a:ext cx="562838" cy="1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2"/>
            <a:endCxn id="482" idx="0"/>
          </p:cNvCxnSpPr>
          <p:nvPr/>
        </p:nvCxnSpPr>
        <p:spPr>
          <a:xfrm rot="5400000">
            <a:off x="3282743" y="2135008"/>
            <a:ext cx="1162189" cy="127530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482" idx="2"/>
            <a:endCxn id="25" idx="0"/>
          </p:cNvCxnSpPr>
          <p:nvPr/>
        </p:nvCxnSpPr>
        <p:spPr>
          <a:xfrm rot="5400000">
            <a:off x="2598164" y="4015884"/>
            <a:ext cx="786151" cy="469893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31" idx="2"/>
            <a:endCxn id="442" idx="0"/>
          </p:cNvCxnSpPr>
          <p:nvPr/>
        </p:nvCxnSpPr>
        <p:spPr>
          <a:xfrm rot="5400000">
            <a:off x="4697642" y="4154397"/>
            <a:ext cx="815630" cy="20787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1" idx="0"/>
            <a:endCxn id="9" idx="2"/>
          </p:cNvCxnSpPr>
          <p:nvPr/>
        </p:nvCxnSpPr>
        <p:spPr>
          <a:xfrm rot="16200000" flipV="1">
            <a:off x="5346729" y="1346327"/>
            <a:ext cx="1168535" cy="285901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482" idx="2"/>
            <a:endCxn id="114" idx="0"/>
          </p:cNvCxnSpPr>
          <p:nvPr/>
        </p:nvCxnSpPr>
        <p:spPr>
          <a:xfrm rot="16200000" flipH="1">
            <a:off x="2833110" y="4250829"/>
            <a:ext cx="7861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046186" y="4643906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MY</a:t>
            </a:r>
          </a:p>
          <a:p>
            <a:pPr algn="ctr"/>
            <a:r>
              <a:rPr lang="en-US" altLang="ko-KR" sz="1000" b="1" dirty="0" err="1" smtClean="0">
                <a:solidFill>
                  <a:schemeClr val="tx2">
                    <a:lumMod val="75000"/>
                  </a:schemeClr>
                </a:solidFill>
              </a:rPr>
              <a:t>QnA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보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기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7" name="꺾인 연결선 116"/>
          <p:cNvCxnSpPr>
            <a:stCxn id="482" idx="2"/>
            <a:endCxn id="118" idx="0"/>
          </p:cNvCxnSpPr>
          <p:nvPr/>
        </p:nvCxnSpPr>
        <p:spPr>
          <a:xfrm rot="16200000" flipH="1">
            <a:off x="3102448" y="3981491"/>
            <a:ext cx="786151" cy="538677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540256" y="4643906"/>
            <a:ext cx="449211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작성한 평점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리스트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535265" y="3353596"/>
            <a:ext cx="396064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매</a:t>
            </a:r>
            <a:r>
              <a:rPr lang="ko-KR" altLang="en-US" sz="1000" b="1" dirty="0">
                <a:solidFill>
                  <a:schemeClr val="tx1"/>
                </a:solidFill>
              </a:rPr>
              <a:t>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553298" y="4684400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상품구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매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1" name="꺾인 연결선 130"/>
          <p:cNvCxnSpPr>
            <a:stCxn id="125" idx="2"/>
            <a:endCxn id="126" idx="0"/>
          </p:cNvCxnSpPr>
          <p:nvPr/>
        </p:nvCxnSpPr>
        <p:spPr>
          <a:xfrm rot="16200000" flipH="1">
            <a:off x="8319895" y="4270997"/>
            <a:ext cx="826804" cy="1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125" idx="0"/>
            <a:endCxn id="9" idx="2"/>
          </p:cNvCxnSpPr>
          <p:nvPr/>
        </p:nvCxnSpPr>
        <p:spPr>
          <a:xfrm rot="16200000" flipV="1">
            <a:off x="6036378" y="656677"/>
            <a:ext cx="1162030" cy="423180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431" idx="2"/>
            <a:endCxn id="169" idx="0"/>
          </p:cNvCxnSpPr>
          <p:nvPr/>
        </p:nvCxnSpPr>
        <p:spPr>
          <a:xfrm rot="16200000" flipH="1">
            <a:off x="4941889" y="4118021"/>
            <a:ext cx="835796" cy="300789"/>
          </a:xfrm>
          <a:prstGeom prst="bentConnector3">
            <a:avLst>
              <a:gd name="adj1" fmla="val 4886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5330182" y="4686314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예매하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기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159813" y="4684400"/>
            <a:ext cx="540062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ID&amp;PW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찾기</a:t>
            </a:r>
          </a:p>
        </p:txBody>
      </p:sp>
      <p:cxnSp>
        <p:nvCxnSpPr>
          <p:cNvPr id="208" name="꺾인 연결선 207"/>
          <p:cNvCxnSpPr>
            <a:stCxn id="12" idx="2"/>
            <a:endCxn id="207" idx="0"/>
          </p:cNvCxnSpPr>
          <p:nvPr/>
        </p:nvCxnSpPr>
        <p:spPr>
          <a:xfrm rot="5400000">
            <a:off x="467735" y="3819865"/>
            <a:ext cx="826644" cy="902426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1445764" y="4666148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회원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정보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수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정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7" name="꺾인 연결선 266"/>
          <p:cNvCxnSpPr>
            <a:stCxn id="12" idx="2"/>
            <a:endCxn id="266" idx="0"/>
          </p:cNvCxnSpPr>
          <p:nvPr/>
        </p:nvCxnSpPr>
        <p:spPr>
          <a:xfrm rot="16200000" flipH="1">
            <a:off x="1074821" y="4115205"/>
            <a:ext cx="808392" cy="293494"/>
          </a:xfrm>
          <a:prstGeom prst="bentConnector3">
            <a:avLst>
              <a:gd name="adj1" fmla="val 50943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직사각형 430"/>
          <p:cNvSpPr/>
          <p:nvPr/>
        </p:nvSpPr>
        <p:spPr>
          <a:xfrm>
            <a:off x="4907708" y="3346518"/>
            <a:ext cx="603370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4292622" y="4666149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상세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기</a:t>
            </a:r>
          </a:p>
        </p:txBody>
      </p:sp>
      <p:cxnSp>
        <p:nvCxnSpPr>
          <p:cNvPr id="439" name="꺾인 연결선 438"/>
          <p:cNvCxnSpPr>
            <a:stCxn id="431" idx="2"/>
            <a:endCxn id="438" idx="0"/>
          </p:cNvCxnSpPr>
          <p:nvPr/>
        </p:nvCxnSpPr>
        <p:spPr>
          <a:xfrm rot="5400000">
            <a:off x="4433193" y="3889948"/>
            <a:ext cx="815631" cy="73677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직사각형 441"/>
          <p:cNvSpPr/>
          <p:nvPr/>
        </p:nvSpPr>
        <p:spPr>
          <a:xfrm>
            <a:off x="4821521" y="4666148"/>
            <a:ext cx="360000" cy="504000"/>
          </a:xfrm>
          <a:prstGeom prst="rect">
            <a:avLst/>
          </a:prstGeom>
          <a:solidFill>
            <a:srgbClr val="FFFFC8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영화검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</a:rPr>
              <a:t>색</a:t>
            </a:r>
            <a:endParaRPr lang="ko-KR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56" name="꺾인 연결선 455"/>
          <p:cNvCxnSpPr>
            <a:stCxn id="9" idx="2"/>
            <a:endCxn id="431" idx="0"/>
          </p:cNvCxnSpPr>
          <p:nvPr/>
        </p:nvCxnSpPr>
        <p:spPr>
          <a:xfrm rot="16200000" flipH="1">
            <a:off x="4277965" y="2415090"/>
            <a:ext cx="1154952" cy="70790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직사각형 481"/>
          <p:cNvSpPr/>
          <p:nvPr/>
        </p:nvSpPr>
        <p:spPr>
          <a:xfrm>
            <a:off x="2932691" y="3353755"/>
            <a:ext cx="586988" cy="504000"/>
          </a:xfrm>
          <a:prstGeom prst="rect">
            <a:avLst/>
          </a:prstGeom>
          <a:solidFill>
            <a:srgbClr val="FFFF3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회원정보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0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199673"/>
            <a:ext cx="165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</a:rPr>
              <a:t>관리자 모드 측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WBS)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165741" y="552261"/>
            <a:ext cx="8764420" cy="5851793"/>
            <a:chOff x="165741" y="552261"/>
            <a:chExt cx="8764420" cy="5851793"/>
          </a:xfrm>
          <a:solidFill>
            <a:srgbClr val="FFFFC8"/>
          </a:solidFill>
        </p:grpSpPr>
        <p:sp>
          <p:nvSpPr>
            <p:cNvPr id="5" name="직사각형 4"/>
            <p:cNvSpPr/>
            <p:nvPr/>
          </p:nvSpPr>
          <p:spPr>
            <a:xfrm>
              <a:off x="4124699" y="552261"/>
              <a:ext cx="792128" cy="324000"/>
            </a:xfrm>
            <a:prstGeom prst="rect">
              <a:avLst/>
            </a:prstGeom>
            <a:solidFill>
              <a:srgbClr val="FFFF37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chemeClr val="accent3">
                      <a:lumMod val="50000"/>
                    </a:schemeClr>
                  </a:solidFill>
                </a:rPr>
                <a:t>MAC</a:t>
              </a:r>
              <a:endParaRPr lang="ko-KR" altLang="en-US" sz="1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00370" y="1299148"/>
              <a:ext cx="640787" cy="256293"/>
            </a:xfrm>
            <a:prstGeom prst="rect">
              <a:avLst/>
            </a:prstGeom>
            <a:solidFill>
              <a:srgbClr val="FFFF37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accent3">
                      <a:lumMod val="50000"/>
                    </a:schemeClr>
                  </a:solidFill>
                </a:rPr>
                <a:t>관리자</a:t>
              </a:r>
            </a:p>
          </p:txBody>
        </p:sp>
        <p:cxnSp>
          <p:nvCxnSpPr>
            <p:cNvPr id="73" name="꺾인 연결선 72"/>
            <p:cNvCxnSpPr/>
            <p:nvPr/>
          </p:nvCxnSpPr>
          <p:spPr>
            <a:xfrm rot="5400000">
              <a:off x="2655054" y="337597"/>
              <a:ext cx="647866" cy="3083555"/>
            </a:xfrm>
            <a:prstGeom prst="bentConnector3">
              <a:avLst>
                <a:gd name="adj1" fmla="val 50000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3156231" y="4798960"/>
              <a:ext cx="2079489" cy="1591720"/>
              <a:chOff x="5818593" y="2954348"/>
              <a:chExt cx="1633727" cy="2012220"/>
            </a:xfrm>
            <a:grpFill/>
          </p:grpSpPr>
          <p:sp>
            <p:nvSpPr>
              <p:cNvPr id="11" name="직사각형 10"/>
              <p:cNvSpPr/>
              <p:nvPr/>
            </p:nvSpPr>
            <p:spPr>
              <a:xfrm>
                <a:off x="6395363" y="2954347"/>
                <a:ext cx="540700" cy="504001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공지사항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작성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092320" y="4445660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보기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수정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삭제</a:t>
                </a:r>
              </a:p>
            </p:txBody>
          </p:sp>
          <p:cxnSp>
            <p:nvCxnSpPr>
              <p:cNvPr id="100" name="꺾인 연결선 99"/>
              <p:cNvCxnSpPr/>
              <p:nvPr/>
            </p:nvCxnSpPr>
            <p:spPr>
              <a:xfrm rot="16200000" flipH="1">
                <a:off x="6475360" y="3648700"/>
                <a:ext cx="987312" cy="606607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꺾인 연결선 101"/>
              <p:cNvCxnSpPr/>
              <p:nvPr/>
            </p:nvCxnSpPr>
            <p:spPr>
              <a:xfrm rot="5400000">
                <a:off x="5830044" y="3626898"/>
                <a:ext cx="1004219" cy="667120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꺾인 연결선 103"/>
              <p:cNvCxnSpPr/>
              <p:nvPr/>
            </p:nvCxnSpPr>
            <p:spPr>
              <a:xfrm rot="16200000" flipH="1">
                <a:off x="6252128" y="3871933"/>
                <a:ext cx="1001769" cy="174599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꺾인 연결선 105"/>
              <p:cNvCxnSpPr/>
              <p:nvPr/>
            </p:nvCxnSpPr>
            <p:spPr>
              <a:xfrm rot="5400000">
                <a:off x="6044322" y="3841176"/>
                <a:ext cx="1004219" cy="23856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933137" y="4812334"/>
              <a:ext cx="2038979" cy="1591720"/>
              <a:chOff x="5818593" y="2954348"/>
              <a:chExt cx="1633727" cy="2012220"/>
            </a:xfrm>
            <a:grpFill/>
          </p:grpSpPr>
          <p:sp>
            <p:nvSpPr>
              <p:cNvPr id="58" name="직사각형 57"/>
              <p:cNvSpPr/>
              <p:nvPr/>
            </p:nvSpPr>
            <p:spPr>
              <a:xfrm>
                <a:off x="6444248" y="2954348"/>
                <a:ext cx="360000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US" altLang="ko-KR" sz="1000" b="1">
                    <a:solidFill>
                      <a:schemeClr val="accent3">
                        <a:lumMod val="50000"/>
                      </a:schemeClr>
                    </a:solidFill>
                  </a:rPr>
                  <a:t>Q n A</a:t>
                </a:r>
              </a:p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답변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작성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7092320" y="4445660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보기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수정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삭제</a:t>
                </a:r>
              </a:p>
            </p:txBody>
          </p:sp>
          <p:cxnSp>
            <p:nvCxnSpPr>
              <p:cNvPr id="65" name="꺾인 연결선 64"/>
              <p:cNvCxnSpPr/>
              <p:nvPr/>
            </p:nvCxnSpPr>
            <p:spPr>
              <a:xfrm rot="16200000" flipH="1">
                <a:off x="6454628" y="3627968"/>
                <a:ext cx="987312" cy="648072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꺾인 연결선 65"/>
              <p:cNvCxnSpPr/>
              <p:nvPr/>
            </p:nvCxnSpPr>
            <p:spPr>
              <a:xfrm rot="5400000">
                <a:off x="5809311" y="3647631"/>
                <a:ext cx="1004220" cy="62565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꺾인 연결선 67"/>
              <p:cNvCxnSpPr/>
              <p:nvPr/>
            </p:nvCxnSpPr>
            <p:spPr>
              <a:xfrm rot="16200000" flipH="1">
                <a:off x="6231395" y="3851201"/>
                <a:ext cx="1001770" cy="21606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꺾인 연결선 68"/>
              <p:cNvCxnSpPr/>
              <p:nvPr/>
            </p:nvCxnSpPr>
            <p:spPr>
              <a:xfrm rot="5400000">
                <a:off x="6023589" y="3861909"/>
                <a:ext cx="1004220" cy="197099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165741" y="2203307"/>
              <a:ext cx="2390039" cy="1591721"/>
              <a:chOff x="5818593" y="2954347"/>
              <a:chExt cx="1633727" cy="2012221"/>
            </a:xfrm>
            <a:grpFill/>
          </p:grpSpPr>
          <p:sp>
            <p:nvSpPr>
              <p:cNvPr id="103" name="직사각형 102"/>
              <p:cNvSpPr/>
              <p:nvPr/>
            </p:nvSpPr>
            <p:spPr>
              <a:xfrm>
                <a:off x="6427149" y="2954347"/>
                <a:ext cx="521135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영화정보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818593" y="4462567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영화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등록</a:t>
                </a: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092320" y="4445660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영화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상세보기</a:t>
                </a: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영화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수정</a:t>
                </a: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영화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삭제</a:t>
                </a:r>
              </a:p>
            </p:txBody>
          </p:sp>
          <p:cxnSp>
            <p:nvCxnSpPr>
              <p:cNvPr id="113" name="꺾인 연결선 112"/>
              <p:cNvCxnSpPr/>
              <p:nvPr/>
            </p:nvCxnSpPr>
            <p:spPr>
              <a:xfrm rot="16200000" flipH="1">
                <a:off x="6486362" y="3659702"/>
                <a:ext cx="987312" cy="584603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꺾인 연결선 113"/>
              <p:cNvCxnSpPr/>
              <p:nvPr/>
            </p:nvCxnSpPr>
            <p:spPr>
              <a:xfrm rot="5400000">
                <a:off x="5841045" y="3615896"/>
                <a:ext cx="1004220" cy="68912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꺾인 연결선 114"/>
              <p:cNvCxnSpPr/>
              <p:nvPr/>
            </p:nvCxnSpPr>
            <p:spPr>
              <a:xfrm rot="16200000" flipH="1">
                <a:off x="6263129" y="3882935"/>
                <a:ext cx="1001770" cy="15259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꺾인 연결선 116"/>
              <p:cNvCxnSpPr/>
              <p:nvPr/>
            </p:nvCxnSpPr>
            <p:spPr>
              <a:xfrm rot="5400000">
                <a:off x="6055323" y="3830174"/>
                <a:ext cx="1004220" cy="260568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/>
            <p:cNvGrpSpPr/>
            <p:nvPr/>
          </p:nvGrpSpPr>
          <p:grpSpPr>
            <a:xfrm>
              <a:off x="2681117" y="2184093"/>
              <a:ext cx="2438230" cy="1591719"/>
              <a:chOff x="5818593" y="2954349"/>
              <a:chExt cx="1633727" cy="2012219"/>
            </a:xfrm>
            <a:grpFill/>
          </p:grpSpPr>
          <p:sp>
            <p:nvSpPr>
              <p:cNvPr id="119" name="직사각형 118"/>
              <p:cNvSpPr/>
              <p:nvPr/>
            </p:nvSpPr>
            <p:spPr>
              <a:xfrm>
                <a:off x="6427149" y="2954349"/>
                <a:ext cx="521135" cy="504001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상영정보</a:t>
                </a: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상영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정보등록</a:t>
                </a: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7092320" y="4445660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상영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정보보기</a:t>
                </a: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상영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정보수정</a:t>
                </a: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상영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정보삭제</a:t>
                </a:r>
              </a:p>
            </p:txBody>
          </p:sp>
          <p:cxnSp>
            <p:nvCxnSpPr>
              <p:cNvPr id="126" name="꺾인 연결선 125"/>
              <p:cNvCxnSpPr/>
              <p:nvPr/>
            </p:nvCxnSpPr>
            <p:spPr>
              <a:xfrm rot="16200000" flipH="1">
                <a:off x="6486362" y="3659702"/>
                <a:ext cx="987312" cy="584603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꺾인 연결선 126"/>
              <p:cNvCxnSpPr/>
              <p:nvPr/>
            </p:nvCxnSpPr>
            <p:spPr>
              <a:xfrm rot="5400000">
                <a:off x="5841045" y="3615896"/>
                <a:ext cx="1004220" cy="68912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꺾인 연결선 127"/>
              <p:cNvCxnSpPr/>
              <p:nvPr/>
            </p:nvCxnSpPr>
            <p:spPr>
              <a:xfrm rot="16200000" flipH="1">
                <a:off x="6263129" y="3882935"/>
                <a:ext cx="1001770" cy="15259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꺾인 연결선 128"/>
              <p:cNvCxnSpPr/>
              <p:nvPr/>
            </p:nvCxnSpPr>
            <p:spPr>
              <a:xfrm rot="5400000">
                <a:off x="6055323" y="3830174"/>
                <a:ext cx="1004220" cy="260568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꺾인 연결선 129"/>
            <p:cNvCxnSpPr/>
            <p:nvPr/>
          </p:nvCxnSpPr>
          <p:spPr>
            <a:xfrm rot="5400000">
              <a:off x="3935170" y="1598499"/>
              <a:ext cx="628652" cy="542537"/>
            </a:xfrm>
            <a:prstGeom prst="bentConnector3">
              <a:avLst>
                <a:gd name="adj1" fmla="val 51372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/>
            <p:nvPr/>
          </p:nvCxnSpPr>
          <p:spPr>
            <a:xfrm rot="16200000" flipH="1">
              <a:off x="5036914" y="1039291"/>
              <a:ext cx="586266" cy="1618566"/>
            </a:xfrm>
            <a:prstGeom prst="bentConnector3">
              <a:avLst>
                <a:gd name="adj1" fmla="val 55886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5217946" y="2141707"/>
              <a:ext cx="1962599" cy="1645648"/>
              <a:chOff x="1907744" y="2987421"/>
              <a:chExt cx="1282498" cy="1973406"/>
            </a:xfrm>
            <a:grpFill/>
          </p:grpSpPr>
          <p:sp>
            <p:nvSpPr>
              <p:cNvPr id="13" name="직사각형 12"/>
              <p:cNvSpPr/>
              <p:nvPr/>
            </p:nvSpPr>
            <p:spPr>
              <a:xfrm>
                <a:off x="2329840" y="2987421"/>
                <a:ext cx="360000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회원</a:t>
                </a:r>
              </a:p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관리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328069" y="4456827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회원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블록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처리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07744" y="4446354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회원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검색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45447" y="4450862"/>
                <a:ext cx="444795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레벨 별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목록</a:t>
                </a:r>
              </a:p>
            </p:txBody>
          </p:sp>
          <p:cxnSp>
            <p:nvCxnSpPr>
              <p:cNvPr id="112" name="꺾인 연결선 111"/>
              <p:cNvCxnSpPr/>
              <p:nvPr/>
            </p:nvCxnSpPr>
            <p:spPr>
              <a:xfrm rot="16200000" flipH="1">
                <a:off x="2259122" y="3742138"/>
                <a:ext cx="959441" cy="45800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꺾인 연결선 115"/>
              <p:cNvCxnSpPr/>
              <p:nvPr/>
            </p:nvCxnSpPr>
            <p:spPr>
              <a:xfrm rot="5400000">
                <a:off x="1821326" y="3757839"/>
                <a:ext cx="954933" cy="422096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꺾인 연결선 6"/>
              <p:cNvCxnSpPr/>
              <p:nvPr/>
            </p:nvCxnSpPr>
            <p:spPr>
              <a:xfrm rot="5400000">
                <a:off x="2026252" y="3973239"/>
                <a:ext cx="965406" cy="1771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7296434" y="2107723"/>
              <a:ext cx="1633727" cy="1687304"/>
              <a:chOff x="5818593" y="2954348"/>
              <a:chExt cx="1633727" cy="2051851"/>
            </a:xfrm>
            <a:grpFill/>
          </p:grpSpPr>
          <p:sp>
            <p:nvSpPr>
              <p:cNvPr id="72" name="직사각형 71"/>
              <p:cNvSpPr/>
              <p:nvPr/>
            </p:nvSpPr>
            <p:spPr>
              <a:xfrm>
                <a:off x="6427149" y="2954348"/>
                <a:ext cx="521135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매점</a:t>
                </a: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상품등록</a:t>
                </a: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092319" y="4445658"/>
                <a:ext cx="360000" cy="560541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상품상세보기</a:t>
                </a: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상품수정</a:t>
                </a: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상품삭제</a:t>
                </a:r>
              </a:p>
            </p:txBody>
          </p:sp>
          <p:cxnSp>
            <p:nvCxnSpPr>
              <p:cNvPr id="78" name="꺾인 연결선 77"/>
              <p:cNvCxnSpPr/>
              <p:nvPr/>
            </p:nvCxnSpPr>
            <p:spPr>
              <a:xfrm rot="16200000" flipH="1">
                <a:off x="6486364" y="3659701"/>
                <a:ext cx="987310" cy="584603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꺾인 연결선 78"/>
              <p:cNvCxnSpPr/>
              <p:nvPr/>
            </p:nvCxnSpPr>
            <p:spPr>
              <a:xfrm rot="5400000">
                <a:off x="5841045" y="3615896"/>
                <a:ext cx="1004220" cy="68912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꺾인 연결선 79"/>
              <p:cNvCxnSpPr/>
              <p:nvPr/>
            </p:nvCxnSpPr>
            <p:spPr>
              <a:xfrm rot="16200000" flipH="1">
                <a:off x="6263129" y="3882935"/>
                <a:ext cx="1001770" cy="15259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꺾인 연결선 80"/>
              <p:cNvCxnSpPr/>
              <p:nvPr/>
            </p:nvCxnSpPr>
            <p:spPr>
              <a:xfrm rot="5400000">
                <a:off x="6055323" y="3830174"/>
                <a:ext cx="1004220" cy="260568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5434955" y="4775005"/>
              <a:ext cx="2991170" cy="1591720"/>
              <a:chOff x="5818593" y="2954348"/>
              <a:chExt cx="1623524" cy="2012220"/>
            </a:xfrm>
            <a:grpFill/>
          </p:grpSpPr>
          <p:sp>
            <p:nvSpPr>
              <p:cNvPr id="89" name="직사각형 88"/>
              <p:cNvSpPr/>
              <p:nvPr/>
            </p:nvSpPr>
            <p:spPr>
              <a:xfrm>
                <a:off x="6427149" y="2954348"/>
                <a:ext cx="521135" cy="504000"/>
              </a:xfrm>
              <a:prstGeom prst="rect">
                <a:avLst/>
              </a:prstGeom>
              <a:solidFill>
                <a:srgbClr val="FFFF37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accent3">
                        <a:lumMod val="50000"/>
                      </a:schemeClr>
                    </a:solidFill>
                  </a:rPr>
                  <a:t>이벤트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818593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이벤트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 작성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7092320" y="4347811"/>
                <a:ext cx="349797" cy="601849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이벤트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 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/>
                </a:r>
                <a:br>
                  <a:rPr lang="en-US" altLang="ko-KR" sz="1000">
                    <a:solidFill>
                      <a:schemeClr val="tx1"/>
                    </a:solidFill>
                  </a:rPr>
                </a:br>
                <a:r>
                  <a:rPr lang="ko-KR" altLang="en-US" sz="1000">
                    <a:solidFill>
                      <a:schemeClr val="tx1"/>
                    </a:solidFill>
                  </a:rPr>
                  <a:t>상세보기</a:t>
                </a:r>
                <a:endParaRPr lang="en-US" altLang="ko-K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6247149" y="446256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이벤트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 수정</a:t>
                </a: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660312" y="4460118"/>
                <a:ext cx="360000" cy="5040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0" tIns="0" rIns="0" bIns="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이벤트</a:t>
                </a:r>
              </a:p>
              <a:p>
                <a:pPr algn="ctr">
                  <a:defRPr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글 삭제</a:t>
                </a:r>
              </a:p>
            </p:txBody>
          </p:sp>
          <p:cxnSp>
            <p:nvCxnSpPr>
              <p:cNvPr id="95" name="꺾인 연결선 94"/>
              <p:cNvCxnSpPr/>
              <p:nvPr/>
            </p:nvCxnSpPr>
            <p:spPr>
              <a:xfrm rot="16200000" flipH="1">
                <a:off x="6532736" y="3613329"/>
                <a:ext cx="889463" cy="579502"/>
              </a:xfrm>
              <a:prstGeom prst="bentConnector3">
                <a:avLst>
                  <a:gd name="adj1" fmla="val 57571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꺾인 연결선 96"/>
              <p:cNvCxnSpPr/>
              <p:nvPr/>
            </p:nvCxnSpPr>
            <p:spPr>
              <a:xfrm rot="5400000">
                <a:off x="5841045" y="3615896"/>
                <a:ext cx="1004220" cy="689124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꺾인 연결선 97"/>
              <p:cNvCxnSpPr/>
              <p:nvPr/>
            </p:nvCxnSpPr>
            <p:spPr>
              <a:xfrm rot="16200000" flipH="1">
                <a:off x="6263129" y="3882935"/>
                <a:ext cx="1001770" cy="152595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꺾인 연결선 98"/>
              <p:cNvCxnSpPr/>
              <p:nvPr/>
            </p:nvCxnSpPr>
            <p:spPr>
              <a:xfrm rot="5400000">
                <a:off x="6055323" y="3830174"/>
                <a:ext cx="1004220" cy="260568"/>
              </a:xfrm>
              <a:prstGeom prst="bentConnector3">
                <a:avLst>
                  <a:gd name="adj1" fmla="val 50000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꺾인 연결선 221"/>
            <p:cNvCxnSpPr/>
            <p:nvPr/>
          </p:nvCxnSpPr>
          <p:spPr>
            <a:xfrm rot="16200000" flipH="1">
              <a:off x="4309320" y="1087703"/>
              <a:ext cx="422887" cy="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꺾인 연결선 266"/>
            <p:cNvCxnSpPr/>
            <p:nvPr/>
          </p:nvCxnSpPr>
          <p:spPr>
            <a:xfrm rot="16200000" flipH="1">
              <a:off x="6067020" y="9185"/>
              <a:ext cx="552282" cy="3644794"/>
            </a:xfrm>
            <a:prstGeom prst="bentConnector3">
              <a:avLst>
                <a:gd name="adj1" fmla="val 57810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꺾인 연결선 273"/>
            <p:cNvCxnSpPr/>
            <p:nvPr/>
          </p:nvCxnSpPr>
          <p:spPr>
            <a:xfrm rot="16200000" flipH="1">
              <a:off x="3401493" y="2748072"/>
              <a:ext cx="2880322" cy="641778"/>
            </a:xfrm>
            <a:prstGeom prst="bentConnector3">
              <a:avLst>
                <a:gd name="adj1" fmla="val 8553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꺾인 연결선 288"/>
            <p:cNvCxnSpPr/>
            <p:nvPr/>
          </p:nvCxnSpPr>
          <p:spPr>
            <a:xfrm rot="10800000" flipV="1">
              <a:off x="1938639" y="4509122"/>
              <a:ext cx="3223907" cy="303212"/>
            </a:xfrm>
            <a:prstGeom prst="bentConnector2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꺾인 연결선 291"/>
            <p:cNvCxnSpPr/>
            <p:nvPr/>
          </p:nvCxnSpPr>
          <p:spPr>
            <a:xfrm rot="10800000" flipV="1">
              <a:off x="4234489" y="4509122"/>
              <a:ext cx="884859" cy="289838"/>
            </a:xfrm>
            <a:prstGeom prst="bentConnector2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꺾인 연결선 294"/>
            <p:cNvCxnSpPr/>
            <p:nvPr/>
          </p:nvCxnSpPr>
          <p:spPr>
            <a:xfrm>
              <a:off x="5162546" y="4509124"/>
              <a:ext cx="1873677" cy="265881"/>
            </a:xfrm>
            <a:prstGeom prst="bentConnector2">
              <a:avLst/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grpSp>
        <p:nvGrpSpPr>
          <p:cNvPr id="3" name="그룹 8"/>
          <p:cNvGrpSpPr/>
          <p:nvPr/>
        </p:nvGrpSpPr>
        <p:grpSpPr>
          <a:xfrm>
            <a:off x="935104" y="717376"/>
            <a:ext cx="3276855" cy="2880321"/>
            <a:chOff x="683568" y="908719"/>
            <a:chExt cx="3420000" cy="3023144"/>
          </a:xfrm>
          <a:solidFill>
            <a:srgbClr val="FFFFC8"/>
          </a:solidFill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grpFill/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강지훈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grpFill/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35105" y="1135484"/>
            <a:ext cx="3276855" cy="24468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소프트웨어 설계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프로젝트 전반적 설계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UML</a:t>
            </a:r>
          </a:p>
          <a:p>
            <a:pPr>
              <a:defRPr/>
            </a:pPr>
            <a:endParaRPr lang="en-US" altLang="ko-KR" sz="11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매점 관리</a:t>
            </a:r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관리자 측</a:t>
            </a:r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-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상품등록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/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상품판매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/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상품 삭제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/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상품 구매</a:t>
            </a:r>
            <a:endParaRPr lang="en-US" altLang="ko-KR" sz="11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-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이미지파일 업로드</a:t>
            </a:r>
          </a:p>
          <a:p>
            <a:pPr>
              <a:defRPr/>
            </a:pP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매점 이용 </a:t>
            </a:r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사용자 측</a:t>
            </a:r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상품선택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상품구매</a:t>
            </a:r>
            <a:endParaRPr lang="en-US" altLang="ko-KR" sz="11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이벤트 게시판</a:t>
            </a:r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관리자 측</a:t>
            </a:r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-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이벤트 등록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이벤트 수정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이벤트 삭제</a:t>
            </a:r>
          </a:p>
          <a:p>
            <a:pPr>
              <a:defRPr/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-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이미지파일 업로드</a:t>
            </a:r>
            <a:endParaRPr lang="en-US" altLang="ko-KR" sz="11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</a:t>
            </a:r>
            <a:r>
              <a:rPr lang="ko-KR" altLang="en-US" sz="1100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팀프로젝트</a:t>
            </a:r>
            <a:r>
              <a:rPr lang="ko-KR" altLang="en-US" sz="11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발표</a:t>
            </a:r>
            <a:endParaRPr lang="en-US" altLang="ko-KR" sz="11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en-US" altLang="ko-KR" sz="11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Prezi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를 사용한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PPT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발표</a:t>
            </a:r>
            <a:endParaRPr lang="en-US" altLang="ko-KR" sz="11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3048" y="717378"/>
            <a:ext cx="3275337" cy="336283"/>
          </a:xfrm>
          <a:prstGeom prst="rect">
            <a:avLst/>
          </a:prstGeom>
          <a:solidFill>
            <a:srgbClr val="FFFFC8"/>
          </a:solidFill>
          <a:ln w="381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김찬년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3049" y="1127790"/>
            <a:ext cx="3275335" cy="2508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소프트웨어 설계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프로젝트 전반적 설계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UML</a:t>
            </a:r>
          </a:p>
          <a:p>
            <a:pPr>
              <a:defRPr/>
            </a:pPr>
            <a:endParaRPr lang="en-US" altLang="ko-KR" sz="105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회원 관리 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사용자 측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 </a:t>
            </a:r>
            <a:b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</a:b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로그인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로그아웃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회원가입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  ID&amp;PW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찾기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</a:b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개인정보 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사용자 측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예매내역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구매내역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en-US" altLang="ko-KR" sz="10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QnA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내역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정보수정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회원탈퇴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관리자 페이지 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관리자 측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-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로그인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로그아웃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회원 관리 </a:t>
            </a:r>
          </a:p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공지사항 게시판</a:t>
            </a:r>
          </a:p>
          <a:p>
            <a:pPr>
              <a:defRPr/>
            </a:pP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공지등록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공지수정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공지삭제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파일 </a:t>
            </a:r>
            <a:r>
              <a:rPr lang="ko-KR" altLang="en-US" sz="105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업로드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</a:br>
            <a:endParaRPr lang="en-US" altLang="ko-KR" sz="10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1224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업무분장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105" y="3777436"/>
            <a:ext cx="3276855" cy="324317"/>
          </a:xfrm>
          <a:prstGeom prst="rect">
            <a:avLst/>
          </a:prstGeom>
          <a:solidFill>
            <a:srgbClr val="FFFFC8"/>
          </a:solidFill>
          <a:ln w="381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전승희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104" y="4173761"/>
            <a:ext cx="3276855" cy="235449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소프트웨어 설계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프로젝트 전반적 설계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e-r diagram</a:t>
            </a:r>
          </a:p>
          <a:p>
            <a:pPr>
              <a:defRPr/>
            </a:pPr>
            <a:endParaRPr lang="en-US" altLang="ko-KR" sz="105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영화 예매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사용자 측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영화예매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인원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&amp;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좌석선택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영화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결제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포인트사용</a:t>
            </a:r>
          </a:p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영화 관리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관리자 측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영화등록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영화수정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상세보기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이미지파일 업로드</a:t>
            </a:r>
            <a:endParaRPr lang="en-US" altLang="ko-KR" sz="105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평점 및 </a:t>
            </a:r>
            <a:r>
              <a:rPr lang="ko-KR" altLang="en-US" sz="1050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한줄평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사용자 측</a:t>
            </a:r>
            <a:r>
              <a:rPr lang="en-US" altLang="ko-KR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한줄평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등록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/  </a:t>
            </a:r>
            <a:r>
              <a:rPr lang="ko-KR" altLang="en-US" sz="10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한줄평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수정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/ </a:t>
            </a:r>
            <a:r>
              <a:rPr lang="ko-KR" altLang="en-US" sz="10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한줄평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삭제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평점 등록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평균평점</a:t>
            </a:r>
            <a:endParaRPr lang="en-US" altLang="ko-KR" sz="10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프로젝트 통합</a:t>
            </a:r>
            <a:endParaRPr lang="en-US" altLang="ko-KR" sz="105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분할된 프로젝트 </a:t>
            </a:r>
            <a:r>
              <a:rPr lang="ko-KR" altLang="en-US" sz="105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통합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- </a:t>
            </a:r>
            <a:endParaRPr lang="en-US" altLang="ko-KR" sz="10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54240" y="3777436"/>
            <a:ext cx="3275335" cy="324317"/>
          </a:xfrm>
          <a:prstGeom prst="rect">
            <a:avLst/>
          </a:prstGeom>
          <a:solidFill>
            <a:srgbClr val="FFFFC8"/>
          </a:solidFill>
          <a:ln w="381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최현근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8025" y="4154884"/>
            <a:ext cx="3240360" cy="233910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소프트웨어 설계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프로젝트 전반적 설계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e-r diagram</a:t>
            </a:r>
          </a:p>
          <a:p>
            <a:pPr>
              <a:defRPr/>
            </a:pPr>
            <a:endParaRPr lang="en-US" altLang="ko-KR" sz="10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메인 페이지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(header, footer, main) 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제작</a:t>
            </a:r>
            <a:endParaRPr lang="en-US" altLang="ko-KR" sz="10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- CGV, </a:t>
            </a:r>
            <a:r>
              <a:rPr lang="ko-KR" altLang="en-US" sz="10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롯데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시네마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메가 박스</a:t>
            </a:r>
            <a:endParaRPr lang="en-US" altLang="ko-KR" sz="10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대 영화예매 사이트 참조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</a:t>
            </a:r>
            <a:r>
              <a:rPr lang="en-US" altLang="ko-KR" sz="1000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QnA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게시판 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사용자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관리자 양측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게시판 글쓰기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게시판 </a:t>
            </a:r>
            <a:r>
              <a:rPr lang="ko-KR" altLang="en-US" sz="10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글수정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게시판 </a:t>
            </a:r>
            <a:r>
              <a:rPr lang="ko-KR" altLang="en-US" sz="10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글삭제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</a:b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0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게시글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답변글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/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파일업로드 및 </a:t>
            </a:r>
            <a:r>
              <a:rPr lang="ko-KR" altLang="en-US" sz="10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비밀글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가능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■ 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CSS 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통합 및 전체 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View Page 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디테일 및 작업</a:t>
            </a:r>
            <a:endParaRPr lang="en-US" altLang="ko-KR" sz="10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CSS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와 </a:t>
            </a:r>
            <a:r>
              <a:rPr lang="ko-KR" altLang="en-US" sz="10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자바스크립을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통한 동적인 연출</a:t>
            </a:r>
            <a:endParaRPr lang="en-US" altLang="ko-KR" sz="10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전체적인 디자인</a:t>
            </a:r>
            <a:endParaRPr lang="en-US" altLang="ko-KR" sz="10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PowerPoint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를 이용한 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PPT </a:t>
            </a: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디자인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테마별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8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</a:br>
            <a:endParaRPr lang="en-US" altLang="ko-KR" sz="8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9512" y="476672"/>
            <a:ext cx="8712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9" y="107340"/>
            <a:ext cx="34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Gantt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Chart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를 이용한 일정관리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501-05\Desktop\Gantt 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602865"/>
            <a:ext cx="5358170" cy="6101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1393</Words>
  <Application>Microsoft Office PowerPoint</Application>
  <PresentationFormat>화면 슬라이드 쇼(4:3)</PresentationFormat>
  <Paragraphs>363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501-10</cp:lastModifiedBy>
  <cp:revision>463</cp:revision>
  <dcterms:created xsi:type="dcterms:W3CDTF">2016-06-22T05:17:17Z</dcterms:created>
  <dcterms:modified xsi:type="dcterms:W3CDTF">2019-04-29T02:14:54Z</dcterms:modified>
  <cp:version>0906.0100.01</cp:version>
</cp:coreProperties>
</file>