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21067700" cx="374634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636" orient="horz"/>
        <p:guide pos="11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b6a5a85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46b6a5a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b6a5a85f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46b6a5a8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b6a5a85f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46b6a5a8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b6a5a85f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46b6a5a8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b6a5a85f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b6a5a8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b6a5a85f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46b6a5a85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b6a5a85f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46b6a5a85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77083" y="3049770"/>
            <a:ext cx="34909312" cy="8407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1299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77050" y="11608541"/>
            <a:ext cx="34909312" cy="324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469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77050" y="4530674"/>
            <a:ext cx="34909312" cy="80424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915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77050" y="12911475"/>
            <a:ext cx="34909312" cy="53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77050" y="8809856"/>
            <a:ext cx="34909312" cy="344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746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77050" y="1822817"/>
            <a:ext cx="34909312" cy="23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7050" y="4720523"/>
            <a:ext cx="34909312" cy="1399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77050" y="1822817"/>
            <a:ext cx="34909312" cy="23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77050" y="4720523"/>
            <a:ext cx="16387785" cy="1399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734"/>
            </a:lvl1pPr>
            <a:lvl2pPr indent="-304800" lvl="1" marL="914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2pPr>
            <a:lvl3pPr indent="-304800" lvl="2" marL="1371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3pPr>
            <a:lvl4pPr indent="-304800" lvl="3" marL="18288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4pPr>
            <a:lvl5pPr indent="-304800" lvl="4" marL="22860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5pPr>
            <a:lvl6pPr indent="-304800" lvl="5" marL="27432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6pPr>
            <a:lvl7pPr indent="-304800" lvl="6" marL="3200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7pPr>
            <a:lvl8pPr indent="-304800" lvl="7" marL="3657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8pPr>
            <a:lvl9pPr indent="-304800" lvl="8" marL="4114800" algn="l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200"/>
              <a:buChar char="■"/>
              <a:defRPr sz="4915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798578" y="4720523"/>
            <a:ext cx="16387785" cy="1399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734"/>
            </a:lvl1pPr>
            <a:lvl2pPr indent="-304800" lvl="1" marL="914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2pPr>
            <a:lvl3pPr indent="-304800" lvl="2" marL="1371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3pPr>
            <a:lvl4pPr indent="-304800" lvl="3" marL="18288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4pPr>
            <a:lvl5pPr indent="-304800" lvl="4" marL="22860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5pPr>
            <a:lvl6pPr indent="-304800" lvl="5" marL="27432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6pPr>
            <a:lvl7pPr indent="-304800" lvl="6" marL="3200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7pPr>
            <a:lvl8pPr indent="-304800" lvl="7" marL="3657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8pPr>
            <a:lvl9pPr indent="-304800" lvl="8" marL="4114800" algn="l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200"/>
              <a:buChar char="■"/>
              <a:defRPr sz="4915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77050" y="1822817"/>
            <a:ext cx="34909312" cy="23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77050" y="2275731"/>
            <a:ext cx="11504513" cy="30953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983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77050" y="5691785"/>
            <a:ext cx="11504513" cy="1302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915"/>
            </a:lvl1pPr>
            <a:lvl2pPr indent="-304800" lvl="1" marL="914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2pPr>
            <a:lvl3pPr indent="-304800" lvl="2" marL="1371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3pPr>
            <a:lvl4pPr indent="-304800" lvl="3" marL="18288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4pPr>
            <a:lvl5pPr indent="-304800" lvl="4" marL="22860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5pPr>
            <a:lvl6pPr indent="-304800" lvl="5" marL="27432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■"/>
              <a:defRPr sz="4915"/>
            </a:lvl6pPr>
            <a:lvl7pPr indent="-304800" lvl="6" marL="3200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●"/>
              <a:defRPr sz="4915"/>
            </a:lvl7pPr>
            <a:lvl8pPr indent="-304800" lvl="7" marL="3657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200"/>
              <a:buChar char="○"/>
              <a:defRPr sz="4915"/>
            </a:lvl8pPr>
            <a:lvl9pPr indent="-304800" lvl="8" marL="4114800" algn="l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200"/>
              <a:buChar char="■"/>
              <a:defRPr sz="4915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008578" y="1843809"/>
            <a:ext cx="26089185" cy="1675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9661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731706" y="-512"/>
            <a:ext cx="18731707" cy="210677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74475" lIns="374475" spcFirstLastPara="1" rIns="374475" wrap="square" tIns="37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91"/>
              <a:buFont typeface="Arial"/>
              <a:buNone/>
            </a:pPr>
            <a:r>
              <a:t/>
            </a:r>
            <a:endParaRPr b="0" i="0" sz="2349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87767" y="5051070"/>
            <a:ext cx="16573381" cy="60714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7203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87767" y="11481361"/>
            <a:ext cx="16573381" cy="5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8602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0237372" y="2965803"/>
            <a:ext cx="15720376" cy="151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6554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6554"/>
              </a:spcBef>
              <a:spcAft>
                <a:spcPts val="6554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77050" y="17328383"/>
            <a:ext cx="24577377" cy="2478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96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7050" y="1822817"/>
            <a:ext cx="34909312" cy="234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7050" y="4720523"/>
            <a:ext cx="34909312" cy="1399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57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4712072" y="19100480"/>
            <a:ext cx="2248051" cy="161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96"/>
              <a:buFont typeface="Arial"/>
              <a:buNone/>
              <a:defRPr b="0" i="0" sz="40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ergy.ca.gov/almanac/electricity_data/us_per_capita_electricity.html" TargetMode="External"/><Relationship Id="rId10" Type="http://schemas.openxmlformats.org/officeDocument/2006/relationships/hyperlink" Target="https://www.electricitylocal.com/states/maine/" TargetMode="External"/><Relationship Id="rId13" Type="http://schemas.openxmlformats.org/officeDocument/2006/relationships/hyperlink" Target="https://www.eia.gov/analysis/studies/electricity/batterystorage/pdf/battery_storage.pdf" TargetMode="External"/><Relationship Id="rId12" Type="http://schemas.openxmlformats.org/officeDocument/2006/relationships/hyperlink" Target="https://composites.umaine.edu/offshorewind/resourcemapwhiteb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pectrum.ieee.org/energywise/energy/renewables/underwater-energy-bags-for-the-london-array" TargetMode="External"/><Relationship Id="rId9" Type="http://schemas.openxmlformats.org/officeDocument/2006/relationships/hyperlink" Target="https://www.electricitylocal.com/states/maine/" TargetMode="External"/><Relationship Id="rId15" Type="http://schemas.openxmlformats.org/officeDocument/2006/relationships/hyperlink" Target="https://www-sciencedirect-com.stanford.idm.oclc.org/science/article/pii/S0306261918304811" TargetMode="External"/><Relationship Id="rId14" Type="http://schemas.openxmlformats.org/officeDocument/2006/relationships/hyperlink" Target="https://www-sciencedirect-com.ezp-prod1.hul.harvard.edu/science/article/pii/S0196890413005517" TargetMode="External"/><Relationship Id="rId17" Type="http://schemas.openxmlformats.org/officeDocument/2006/relationships/hyperlink" Target="https://pdfs.semanticscholar.org/1750/7c614c7d5379c6698dd61d3fcb7f28e10f9f.pdf" TargetMode="External"/><Relationship Id="rId16" Type="http://schemas.openxmlformats.org/officeDocument/2006/relationships/hyperlink" Target="https://onlinelibrary-wiley-com.ezp-prod1.hul.harvard.edu/doi/epdf/10.1002/er.3858" TargetMode="External"/><Relationship Id="rId5" Type="http://schemas.openxmlformats.org/officeDocument/2006/relationships/hyperlink" Target="http://www.ipsnews.net/2018/06/masdar-equinor-inaugurate-worlds-first-battery-storage-facility-connected-offshore-wind-farm/" TargetMode="External"/><Relationship Id="rId6" Type="http://schemas.openxmlformats.org/officeDocument/2006/relationships/hyperlink" Target="https://ieeexplore-ieee-org.ezp-prod1.hul.harvard.edu/document/6981515" TargetMode="External"/><Relationship Id="rId7" Type="http://schemas.openxmlformats.org/officeDocument/2006/relationships/hyperlink" Target="https://www.eia.gov/electricity/state/maine/" TargetMode="External"/><Relationship Id="rId8" Type="http://schemas.openxmlformats.org/officeDocument/2006/relationships/hyperlink" Target="https://www.electricitylocal.com/states/ma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60000" y="5327550"/>
            <a:ext cx="313434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Optimization of</a:t>
            </a: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 Offshore Wind Farm Installations in the Gulf of Maine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60000" y="9940150"/>
            <a:ext cx="313434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0">
                <a:latin typeface="Montserrat"/>
                <a:ea typeface="Montserrat"/>
                <a:cs typeface="Montserrat"/>
                <a:sym typeface="Montserrat"/>
              </a:rPr>
              <a:t>Team BADAS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7210" y="13675525"/>
            <a:ext cx="2630575" cy="37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42350" y="196027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Case Study: Gulf of Maine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65600" y="4572125"/>
            <a:ext cx="329322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Region: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Sparsely populated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 but </a:t>
            </a: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intermittent 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winds offshore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Wind Farm: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600 MW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65600" y="16548775"/>
            <a:ext cx="2054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Pledged 5,000 MW by 2030 </a:t>
            </a:r>
            <a:endParaRPr i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350" y="10534650"/>
            <a:ext cx="32980290" cy="51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31516" y="7316500"/>
            <a:ext cx="4913884" cy="33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106925" y="7155100"/>
            <a:ext cx="95730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500"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b="1"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>
                <a:latin typeface="Montserrat"/>
                <a:ea typeface="Montserrat"/>
                <a:cs typeface="Montserrat"/>
                <a:sym typeface="Montserrat"/>
              </a:rPr>
              <a:t>30.5%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>
                <a:latin typeface="Montserrat"/>
                <a:ea typeface="Montserrat"/>
                <a:cs typeface="Montserrat"/>
                <a:sym typeface="Montserrat"/>
              </a:rPr>
              <a:t>24.4%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>
                <a:latin typeface="Montserrat"/>
                <a:ea typeface="Montserrat"/>
                <a:cs typeface="Montserrat"/>
                <a:sym typeface="Montserrat"/>
              </a:rPr>
              <a:t>15.3%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242350" y="196027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Energy Storage Strategy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200" y="4561150"/>
            <a:ext cx="22235449" cy="129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266400" y="5373850"/>
            <a:ext cx="14690400" cy="10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Advantages</a:t>
            </a: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&amp; energy are </a:t>
            </a: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independent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Quick discharge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Fast reaction 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 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maintenance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costs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3000" y="2314050"/>
            <a:ext cx="18497500" cy="1322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242350" y="196027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Redox Flow Batteries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266400" y="16361925"/>
            <a:ext cx="1549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Battery: 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1MW (0.5MWh)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800" y="3192850"/>
            <a:ext cx="26865797" cy="161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972550" y="116612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49" l="0" r="0" t="49"/>
          <a:stretch/>
        </p:blipFill>
        <p:spPr>
          <a:xfrm>
            <a:off x="800" y="13300"/>
            <a:ext cx="37463400" cy="210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242350" y="196027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Financial Model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608700" y="4454450"/>
            <a:ext cx="32922300" cy="10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Annual Revenue: ~$127 Million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i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~$62 Million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annual revenue from sales to Central Maine Power</a:t>
            </a:r>
            <a:endParaRPr i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i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~$65 Million</a:t>
            </a: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annual revenue from battery-based sales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Annual Expenditure: ~$77 Million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Capital cost of redox flow battery: </a:t>
            </a:r>
            <a:r>
              <a:rPr i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~$36 Million</a:t>
            </a:r>
            <a:endParaRPr i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Maintenance and operating expenses for battery: </a:t>
            </a:r>
            <a:r>
              <a:rPr i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~$15 Million </a:t>
            </a:r>
            <a:endParaRPr i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731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Char char="●"/>
            </a:pPr>
            <a:r>
              <a:rPr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Maintenance and operating expenses for wind farm: ~</a:t>
            </a:r>
            <a:r>
              <a:rPr i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$62 Million</a:t>
            </a:r>
            <a:endParaRPr i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-UA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 Annual Profit: ~$50 Million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242350" y="1960275"/>
            <a:ext cx="19518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242350" y="4159325"/>
            <a:ext cx="33072900" cy="10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ttps://spectrum.ieee.org/energywise/energy/renewables/underwater-energy-bags-for-the-london-array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http://www.ipsnews.net/2018/06/masdar-equinor-inaugurate-worlds-first-battery-storage-facility-connected-offshore-wind-farm/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https://ieeexplore-ieee-org.ezp-prod1.hul.harvard.edu/document/6981515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https://www.eia.gov/electricity/state/maine/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https://www.electricit</a:t>
            </a: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yl</a:t>
            </a: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ocal.com/states/maine/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https://www.energy.ca.gov/almanac/electricity_data/us_per_capita_electricity.html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https://composites.umaine.edu/offshorewind/resourcemapwhitebg/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3"/>
              </a:rPr>
              <a:t>https://www.eia.gov/analysis/studies/electricity/batterystorage/pdf/battery_storage.pdf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4"/>
              </a:rPr>
              <a:t>https://www-sciencedirect-com.ezp-prod1.hul.harvard.edu/science/article/pii/S0196890413005517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5"/>
              </a:rPr>
              <a:t>https://www-sciencedirect-com.stanford.idm.oclc.org/science/article/pii/S0306261918304811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6"/>
              </a:rPr>
              <a:t>https://onlinelibrary-wiley-com.ezp-prod1.hul.harvard.edu/doi/epdf/10.1002/er.3858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17"/>
              </a:rPr>
              <a:t>https://pdfs.semanticscholar.org/1750/7c614c7d5379c6698dd61d3fcb7f28e10f9f.pdf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