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5F115-917B-982C-5741-9F8729777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FCEDFC-EA7B-A342-946C-D46492E4F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381F9-DFD4-36EC-61A5-96F57DB7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61507-E1A5-833C-C1AE-9C3A8FBD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FA3E3-2AB9-08A1-71B1-38AF40B1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2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14D5B-D715-8427-62F3-F183CA3F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4341B2-F531-45E8-0B1A-86DB3CA4E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83161-F630-59D7-8691-C98E07ED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DE175-94CE-A7BF-B51B-782EE402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89583-D563-6066-C67F-47929F98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5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CB91B5-1555-AD84-5F05-91378908A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1E2528-DFE3-D166-B26E-741041382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32C4B-16ED-D12E-FD13-38E559C7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A28FC-4EF0-7FCB-7363-4C75D963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0E404-9778-07B4-89B8-1C8FB19F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9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E5D96-A5CE-DF68-51BC-0FA3147E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017DF-52C5-9D28-774B-C7F4E5F6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EB216-3EC6-9D97-BD3A-94EF9BCF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0F405-896A-D940-B920-95F9B0CC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EE741-CF01-BBE6-0BEB-821ADEE7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9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73F8A-6101-46A7-DBF9-750BE03E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2486F-E881-80A7-DE98-6F59E84BB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66FCB-541C-6EAD-192A-933BA5D7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4119D-AC20-2279-A65C-B1DE35A9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C66DE-2F17-2577-F37B-B4E4F2AF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5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D4197-3131-DFEB-46B7-E9E24E17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8A4E9-B00F-E1EF-DB5A-01CDE2947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7E43F0-7B27-7917-BC4C-FCF27F3DB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56820-F0A4-C983-0709-D06D4D3A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422EB-59C9-5B7A-8A37-9AA4757F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85962C-940A-DC20-5BE6-23C40C3C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7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380B7-0B96-3AF7-E8D2-BCE93C24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42BE8-D939-99F3-E0DD-078FAC7E0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A6AB0-8F9F-14BC-40AC-463B4E563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95FFBE-321B-03DA-C26C-CEAFA660F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B7F0B7-4881-0B1C-AE1A-6B4837F9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530E8F-1527-A633-8D4E-2A2448DC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89935B-4BC2-53E2-52D9-04791A06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3E47FC-DD93-B8A3-96A0-1EB4DD78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1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BEE24-4C64-31E3-0782-FDD4CDD0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AA8D25-451A-7CAE-1A51-081F4DE7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7CAD21-645B-29B5-B719-84D06AF6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B6EE6F-597A-EE64-7CF1-1BE03323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54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E1BBAA-1E14-4CB1-8200-14D7348B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3C3746-CA58-3C36-B642-AFB8B3BB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4B4B-A9EF-3CC6-5F32-8736D51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9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5C3EA-9992-4C63-11CC-83C953B0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CCAE1-1E90-0DB4-0E23-8081B90F9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F705AD-6DE1-4836-45B1-9EE7E5AC8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0475A-7FC4-6D2E-EAC9-128D7CD7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433D5-6DFD-EC61-7C65-338BF2CB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3A0CA-1F73-2594-71AC-CD05386B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5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3061E-3D71-B139-A2E9-912AEFB1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4B33FD-2DE1-F038-0D45-19BF55078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490CD-2667-0652-BBA7-29AAD5DE8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A86BF4-A0B4-C17B-7B68-580C7B22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C1E46-B8A1-2AC8-F920-AF9114D8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B9B38-D8B3-A3F9-3EC2-9A08FDAF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8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431D59-C9F8-BD7F-E304-930B7278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86CCF-7191-0B86-435B-B80D66912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52334-F827-BF4C-3D7E-7D184717E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370F0-4CC3-41C5-AAE7-003C8EA250C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1F94F-A058-12DE-99F1-D4F3A7ECE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06C84-DF2C-0F5E-52E4-6957BEC3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>
            <a:extLst>
              <a:ext uri="{FF2B5EF4-FFF2-40B4-BE49-F238E27FC236}">
                <a16:creationId xmlns:a16="http://schemas.microsoft.com/office/drawing/2014/main" id="{CC4991CF-76C9-3AF1-4B64-DBE72DD74133}"/>
              </a:ext>
            </a:extLst>
          </p:cNvPr>
          <p:cNvSpPr/>
          <p:nvPr/>
        </p:nvSpPr>
        <p:spPr>
          <a:xfrm rot="5400000">
            <a:off x="2245284" y="2541823"/>
            <a:ext cx="521494" cy="345282"/>
          </a:xfrm>
          <a:prstGeom prst="trapezoi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3B946-75DA-67AF-3BD6-2722F077AFED}"/>
              </a:ext>
            </a:extLst>
          </p:cNvPr>
          <p:cNvSpPr txBox="1"/>
          <p:nvPr/>
        </p:nvSpPr>
        <p:spPr>
          <a:xfrm>
            <a:off x="2003587" y="2970449"/>
            <a:ext cx="1004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VLM</a:t>
            </a:r>
          </a:p>
          <a:p>
            <a:pPr algn="ctr"/>
            <a:r>
              <a:rPr lang="en-US" altLang="ko-KR" sz="700" b="1" dirty="0"/>
              <a:t>(GPT-4V)</a:t>
            </a:r>
            <a:endParaRPr lang="ko-KR" altLang="en-US" sz="700" b="1" dirty="0"/>
          </a:p>
        </p:txBody>
      </p:sp>
      <p:pic>
        <p:nvPicPr>
          <p:cNvPr id="8" name="그림 7" descr="벽, 실내, 배관 설비, 거울이(가) 표시된 사진&#10;&#10;자동 생성된 설명">
            <a:extLst>
              <a:ext uri="{FF2B5EF4-FFF2-40B4-BE49-F238E27FC236}">
                <a16:creationId xmlns:a16="http://schemas.microsoft.com/office/drawing/2014/main" id="{E5328F96-FFC8-DC85-B3A4-0523A1A04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0" y="2385851"/>
            <a:ext cx="720000" cy="7200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AE12E4-9F42-C7E5-8519-58925A4420D2}"/>
              </a:ext>
            </a:extLst>
          </p:cNvPr>
          <p:cNvCxnSpPr/>
          <p:nvPr/>
        </p:nvCxnSpPr>
        <p:spPr>
          <a:xfrm>
            <a:off x="1957151" y="2714464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C00FCAE-8487-315A-D816-D8F692287899}"/>
              </a:ext>
            </a:extLst>
          </p:cNvPr>
          <p:cNvCxnSpPr>
            <a:cxnSpLocks/>
          </p:cNvCxnSpPr>
          <p:nvPr/>
        </p:nvCxnSpPr>
        <p:spPr>
          <a:xfrm flipV="1">
            <a:off x="2778699" y="2358053"/>
            <a:ext cx="2724177" cy="354031"/>
          </a:xfrm>
          <a:prstGeom prst="bentConnector3">
            <a:avLst>
              <a:gd name="adj1" fmla="val 93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4DC79E7-7268-4C31-8B3F-48BBD9F04D73}"/>
              </a:ext>
            </a:extLst>
          </p:cNvPr>
          <p:cNvCxnSpPr>
            <a:cxnSpLocks/>
          </p:cNvCxnSpPr>
          <p:nvPr/>
        </p:nvCxnSpPr>
        <p:spPr>
          <a:xfrm>
            <a:off x="2778699" y="2712084"/>
            <a:ext cx="1754160" cy="808440"/>
          </a:xfrm>
          <a:prstGeom prst="bentConnector3">
            <a:avLst>
              <a:gd name="adj1" fmla="val 148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B3116B5-71F3-6A61-457F-657C2A366A0F}"/>
              </a:ext>
            </a:extLst>
          </p:cNvPr>
          <p:cNvGrpSpPr/>
          <p:nvPr/>
        </p:nvGrpSpPr>
        <p:grpSpPr>
          <a:xfrm>
            <a:off x="5583591" y="2003671"/>
            <a:ext cx="1843293" cy="708410"/>
            <a:chOff x="2060574" y="346279"/>
            <a:chExt cx="1716011" cy="708410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AA2E19A-6D50-1059-B7F4-A6426227C832}"/>
                </a:ext>
              </a:extLst>
            </p:cNvPr>
            <p:cNvSpPr/>
            <p:nvPr/>
          </p:nvSpPr>
          <p:spPr>
            <a:xfrm>
              <a:off x="2060574" y="346279"/>
              <a:ext cx="1638223" cy="70841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0FD0E7-47F0-B217-97C7-A4E1D709F0A0}"/>
                </a:ext>
              </a:extLst>
            </p:cNvPr>
            <p:cNvSpPr txBox="1"/>
            <p:nvPr/>
          </p:nvSpPr>
          <p:spPr>
            <a:xfrm>
              <a:off x="2067505" y="435028"/>
              <a:ext cx="1709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별 수행해야 하는 </a:t>
              </a:r>
              <a:r>
                <a:rPr lang="en-US" altLang="ko-KR" sz="700" dirty="0"/>
                <a:t>Task</a:t>
              </a:r>
            </a:p>
            <a:p>
              <a:r>
                <a:rPr lang="en-US" altLang="ko-KR" sz="700" dirty="0"/>
                <a:t>- Subtask </a:t>
              </a:r>
              <a:r>
                <a:rPr lang="ko-KR" altLang="en-US" sz="700" dirty="0"/>
                <a:t>는 정해져 있음</a:t>
              </a:r>
              <a:endParaRPr lang="en-US" altLang="ko-KR" sz="700" dirty="0"/>
            </a:p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Subtask</a:t>
              </a:r>
              <a:r>
                <a:rPr lang="ko-KR" altLang="en-US" sz="700" dirty="0"/>
                <a:t>를 선택 하기만 하면 됨</a:t>
              </a:r>
              <a:endParaRPr lang="en-US" altLang="ko-KR" sz="700" dirty="0"/>
            </a:p>
            <a:p>
              <a:r>
                <a:rPr lang="en-US" altLang="ko-KR" sz="700" dirty="0"/>
                <a:t>- JSON </a:t>
              </a:r>
              <a:r>
                <a:rPr lang="ko-KR" altLang="en-US" sz="700" dirty="0"/>
                <a:t>형태 맞추기</a:t>
              </a:r>
              <a:endParaRPr lang="en-US" altLang="ko-KR" sz="7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EC85DF-D387-7B74-0B68-A873944D1A7B}"/>
              </a:ext>
            </a:extLst>
          </p:cNvPr>
          <p:cNvGrpSpPr/>
          <p:nvPr/>
        </p:nvGrpSpPr>
        <p:grpSpPr>
          <a:xfrm>
            <a:off x="4616417" y="3149372"/>
            <a:ext cx="1843293" cy="708410"/>
            <a:chOff x="2060574" y="346279"/>
            <a:chExt cx="1716011" cy="70841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6763184-8F21-EC5D-6C99-CF820F85071A}"/>
                </a:ext>
              </a:extLst>
            </p:cNvPr>
            <p:cNvSpPr/>
            <p:nvPr/>
          </p:nvSpPr>
          <p:spPr>
            <a:xfrm>
              <a:off x="2060574" y="346279"/>
              <a:ext cx="1638223" cy="70841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2836F7-6922-AB45-1662-4132C6153400}"/>
                </a:ext>
              </a:extLst>
            </p:cNvPr>
            <p:cNvSpPr txBox="1"/>
            <p:nvPr/>
          </p:nvSpPr>
          <p:spPr>
            <a:xfrm>
              <a:off x="2067505" y="600456"/>
              <a:ext cx="17090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- Grounding </a:t>
              </a:r>
              <a:r>
                <a:rPr lang="ko-KR" altLang="en-US" sz="700" dirty="0"/>
                <a:t>정보</a:t>
              </a:r>
              <a:endParaRPr lang="en-US" altLang="ko-KR" sz="700" dirty="0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8FCCD56-E5AC-9BD3-E524-F1B1F034967B}"/>
              </a:ext>
            </a:extLst>
          </p:cNvPr>
          <p:cNvCxnSpPr>
            <a:cxnSpLocks/>
          </p:cNvCxnSpPr>
          <p:nvPr/>
        </p:nvCxnSpPr>
        <p:spPr>
          <a:xfrm>
            <a:off x="6638775" y="3520524"/>
            <a:ext cx="1628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25423A0-7E9D-ECCA-D020-F7990323CA72}"/>
              </a:ext>
            </a:extLst>
          </p:cNvPr>
          <p:cNvCxnSpPr>
            <a:cxnSpLocks/>
          </p:cNvCxnSpPr>
          <p:nvPr/>
        </p:nvCxnSpPr>
        <p:spPr>
          <a:xfrm>
            <a:off x="7453237" y="2408383"/>
            <a:ext cx="8144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51199CC0-CAE2-9708-3DB2-FBE547612DCF}"/>
              </a:ext>
            </a:extLst>
          </p:cNvPr>
          <p:cNvGrpSpPr/>
          <p:nvPr/>
        </p:nvGrpSpPr>
        <p:grpSpPr>
          <a:xfrm>
            <a:off x="7742186" y="1427846"/>
            <a:ext cx="2620437" cy="3157173"/>
            <a:chOff x="7294511" y="1180196"/>
            <a:chExt cx="2620437" cy="3157173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3E4C5E8E-5DF4-0CB1-EA8D-2D37D2A170D5}"/>
                </a:ext>
              </a:extLst>
            </p:cNvPr>
            <p:cNvSpPr/>
            <p:nvPr/>
          </p:nvSpPr>
          <p:spPr>
            <a:xfrm>
              <a:off x="7921660" y="1868288"/>
              <a:ext cx="1993288" cy="1799205"/>
            </a:xfrm>
            <a:custGeom>
              <a:avLst/>
              <a:gdLst>
                <a:gd name="connsiteX0" fmla="*/ 477794 w 3130378"/>
                <a:gd name="connsiteY0" fmla="*/ 0 h 2825578"/>
                <a:gd name="connsiteX1" fmla="*/ 1631092 w 3130378"/>
                <a:gd name="connsiteY1" fmla="*/ 0 h 2825578"/>
                <a:gd name="connsiteX2" fmla="*/ 1631092 w 3130378"/>
                <a:gd name="connsiteY2" fmla="*/ 1515762 h 2825578"/>
                <a:gd name="connsiteX3" fmla="*/ 2463113 w 3130378"/>
                <a:gd name="connsiteY3" fmla="*/ 1515762 h 2825578"/>
                <a:gd name="connsiteX4" fmla="*/ 2463113 w 3130378"/>
                <a:gd name="connsiteY4" fmla="*/ 8237 h 2825578"/>
                <a:gd name="connsiteX5" fmla="*/ 3130378 w 3130378"/>
                <a:gd name="connsiteY5" fmla="*/ 8237 h 2825578"/>
                <a:gd name="connsiteX6" fmla="*/ 3130378 w 3130378"/>
                <a:gd name="connsiteY6" fmla="*/ 1589902 h 2825578"/>
                <a:gd name="connsiteX7" fmla="*/ 2916194 w 3130378"/>
                <a:gd name="connsiteY7" fmla="*/ 1589902 h 2825578"/>
                <a:gd name="connsiteX8" fmla="*/ 2916194 w 3130378"/>
                <a:gd name="connsiteY8" fmla="*/ 1771135 h 2825578"/>
                <a:gd name="connsiteX9" fmla="*/ 3105665 w 3130378"/>
                <a:gd name="connsiteY9" fmla="*/ 1771135 h 2825578"/>
                <a:gd name="connsiteX10" fmla="*/ 3105665 w 3130378"/>
                <a:gd name="connsiteY10" fmla="*/ 2817340 h 2825578"/>
                <a:gd name="connsiteX11" fmla="*/ 2479589 w 3130378"/>
                <a:gd name="connsiteY11" fmla="*/ 2817340 h 2825578"/>
                <a:gd name="connsiteX12" fmla="*/ 2479589 w 3130378"/>
                <a:gd name="connsiteY12" fmla="*/ 2685535 h 2825578"/>
                <a:gd name="connsiteX13" fmla="*/ 1960605 w 3130378"/>
                <a:gd name="connsiteY13" fmla="*/ 2685535 h 2825578"/>
                <a:gd name="connsiteX14" fmla="*/ 1960605 w 3130378"/>
                <a:gd name="connsiteY14" fmla="*/ 2825578 h 2825578"/>
                <a:gd name="connsiteX15" fmla="*/ 0 w 3130378"/>
                <a:gd name="connsiteY15" fmla="*/ 2825578 h 2825578"/>
                <a:gd name="connsiteX16" fmla="*/ 0 w 3130378"/>
                <a:gd name="connsiteY16" fmla="*/ 1540475 h 2825578"/>
                <a:gd name="connsiteX17" fmla="*/ 502508 w 3130378"/>
                <a:gd name="connsiteY17" fmla="*/ 1540475 h 2825578"/>
                <a:gd name="connsiteX18" fmla="*/ 477794 w 3130378"/>
                <a:gd name="connsiteY18" fmla="*/ 0 h 282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0378" h="2825578">
                  <a:moveTo>
                    <a:pt x="477794" y="0"/>
                  </a:moveTo>
                  <a:lnTo>
                    <a:pt x="1631092" y="0"/>
                  </a:lnTo>
                  <a:lnTo>
                    <a:pt x="1631092" y="1515762"/>
                  </a:lnTo>
                  <a:lnTo>
                    <a:pt x="2463113" y="1515762"/>
                  </a:lnTo>
                  <a:lnTo>
                    <a:pt x="2463113" y="8237"/>
                  </a:lnTo>
                  <a:lnTo>
                    <a:pt x="3130378" y="8237"/>
                  </a:lnTo>
                  <a:lnTo>
                    <a:pt x="3130378" y="1589902"/>
                  </a:lnTo>
                  <a:lnTo>
                    <a:pt x="2916194" y="1589902"/>
                  </a:lnTo>
                  <a:lnTo>
                    <a:pt x="2916194" y="1771135"/>
                  </a:lnTo>
                  <a:lnTo>
                    <a:pt x="3105665" y="1771135"/>
                  </a:lnTo>
                  <a:lnTo>
                    <a:pt x="3105665" y="2817340"/>
                  </a:lnTo>
                  <a:lnTo>
                    <a:pt x="2479589" y="2817340"/>
                  </a:lnTo>
                  <a:lnTo>
                    <a:pt x="2479589" y="2685535"/>
                  </a:lnTo>
                  <a:lnTo>
                    <a:pt x="1960605" y="2685535"/>
                  </a:lnTo>
                  <a:lnTo>
                    <a:pt x="1960605" y="2825578"/>
                  </a:lnTo>
                  <a:lnTo>
                    <a:pt x="0" y="2825578"/>
                  </a:lnTo>
                  <a:lnTo>
                    <a:pt x="0" y="1540475"/>
                  </a:lnTo>
                  <a:lnTo>
                    <a:pt x="502508" y="1540475"/>
                  </a:lnTo>
                  <a:lnTo>
                    <a:pt x="477794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C44DA23-AB04-1E3F-3519-301130F012D7}"/>
                </a:ext>
              </a:extLst>
            </p:cNvPr>
            <p:cNvSpPr/>
            <p:nvPr/>
          </p:nvSpPr>
          <p:spPr>
            <a:xfrm>
              <a:off x="8120062" y="2149935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DACADF-5515-10DF-AEA3-CCBB832FBEBA}"/>
                </a:ext>
              </a:extLst>
            </p:cNvPr>
            <p:cNvSpPr/>
            <p:nvPr/>
          </p:nvSpPr>
          <p:spPr>
            <a:xfrm>
              <a:off x="7903244" y="3064091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08AD0C3-79A1-3761-283B-2576E02F8DE4}"/>
                </a:ext>
              </a:extLst>
            </p:cNvPr>
            <p:cNvSpPr/>
            <p:nvPr/>
          </p:nvSpPr>
          <p:spPr>
            <a:xfrm>
              <a:off x="8495228" y="342900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2B9D15E-535D-6BA0-3383-CAC82A361FD5}"/>
                </a:ext>
              </a:extLst>
            </p:cNvPr>
            <p:cNvSpPr/>
            <p:nvPr/>
          </p:nvSpPr>
          <p:spPr>
            <a:xfrm>
              <a:off x="9683162" y="3327489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EA8F51-2C6D-04EA-1B4D-3A85331AAED6}"/>
                </a:ext>
              </a:extLst>
            </p:cNvPr>
            <p:cNvSpPr/>
            <p:nvPr/>
          </p:nvSpPr>
          <p:spPr>
            <a:xfrm>
              <a:off x="8564613" y="184477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7FDAC62-DBF0-7CE5-3E57-FBE5DEDE218F}"/>
                </a:ext>
              </a:extLst>
            </p:cNvPr>
            <p:cNvSpPr/>
            <p:nvPr/>
          </p:nvSpPr>
          <p:spPr>
            <a:xfrm>
              <a:off x="9728138" y="2263834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A936BBD-D4B3-10AA-3CCC-5E1F16D46BA1}"/>
                </a:ext>
              </a:extLst>
            </p:cNvPr>
            <p:cNvSpPr/>
            <p:nvPr/>
          </p:nvSpPr>
          <p:spPr>
            <a:xfrm>
              <a:off x="9507064" y="1897488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모서리가 접힌 도형 38">
              <a:extLst>
                <a:ext uri="{FF2B5EF4-FFF2-40B4-BE49-F238E27FC236}">
                  <a16:creationId xmlns:a16="http://schemas.microsoft.com/office/drawing/2014/main" id="{A09F32A5-CAEA-CBB8-1C34-BF32412DE7E7}"/>
                </a:ext>
              </a:extLst>
            </p:cNvPr>
            <p:cNvSpPr/>
            <p:nvPr/>
          </p:nvSpPr>
          <p:spPr>
            <a:xfrm>
              <a:off x="7903244" y="1180196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7287AB63-3545-5E26-E98B-9FAC39D12EEF}"/>
                </a:ext>
              </a:extLst>
            </p:cNvPr>
            <p:cNvCxnSpPr>
              <a:stCxn id="39" idx="3"/>
              <a:endCxn id="29" idx="0"/>
            </p:cNvCxnSpPr>
            <p:nvPr/>
          </p:nvCxnSpPr>
          <p:spPr>
            <a:xfrm>
              <a:off x="8428758" y="1481944"/>
              <a:ext cx="216818" cy="362826"/>
            </a:xfrm>
            <a:prstGeom prst="bentConnector2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모서리가 접힌 도형 42">
              <a:extLst>
                <a:ext uri="{FF2B5EF4-FFF2-40B4-BE49-F238E27FC236}">
                  <a16:creationId xmlns:a16="http://schemas.microsoft.com/office/drawing/2014/main" id="{B3FCF347-0EE4-0958-0737-89F8B9A13A6A}"/>
                </a:ext>
              </a:extLst>
            </p:cNvPr>
            <p:cNvSpPr/>
            <p:nvPr/>
          </p:nvSpPr>
          <p:spPr>
            <a:xfrm>
              <a:off x="8345697" y="242581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D9519E5B-7805-FBBD-0D1E-7E3C4326BD5E}"/>
                </a:ext>
              </a:extLst>
            </p:cNvPr>
            <p:cNvCxnSpPr>
              <a:cxnSpLocks/>
              <a:stCxn id="43" idx="1"/>
              <a:endCxn id="11" idx="6"/>
            </p:cNvCxnSpPr>
            <p:nvPr/>
          </p:nvCxnSpPr>
          <p:spPr>
            <a:xfrm rot="10800000">
              <a:off x="8281987" y="2256393"/>
              <a:ext cx="63710" cy="4711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사각형: 모서리가 접힌 도형 55">
              <a:extLst>
                <a:ext uri="{FF2B5EF4-FFF2-40B4-BE49-F238E27FC236}">
                  <a16:creationId xmlns:a16="http://schemas.microsoft.com/office/drawing/2014/main" id="{90DF2430-C421-C8DD-C489-F6A07071129A}"/>
                </a:ext>
              </a:extLst>
            </p:cNvPr>
            <p:cNvSpPr/>
            <p:nvPr/>
          </p:nvSpPr>
          <p:spPr>
            <a:xfrm>
              <a:off x="7294511" y="3477822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F4D4033-D351-C295-080B-8F12F5F5DA1B}"/>
                </a:ext>
              </a:extLst>
            </p:cNvPr>
            <p:cNvCxnSpPr>
              <a:cxnSpLocks/>
              <a:stCxn id="56" idx="3"/>
              <a:endCxn id="26" idx="2"/>
            </p:cNvCxnSpPr>
            <p:nvPr/>
          </p:nvCxnSpPr>
          <p:spPr>
            <a:xfrm flipV="1">
              <a:off x="7820025" y="3170549"/>
              <a:ext cx="83219" cy="6090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사각형: 모서리가 접힌 도형 60">
              <a:extLst>
                <a:ext uri="{FF2B5EF4-FFF2-40B4-BE49-F238E27FC236}">
                  <a16:creationId xmlns:a16="http://schemas.microsoft.com/office/drawing/2014/main" id="{A707B784-D3E7-1976-073D-47764B29865D}"/>
                </a:ext>
              </a:extLst>
            </p:cNvPr>
            <p:cNvSpPr/>
            <p:nvPr/>
          </p:nvSpPr>
          <p:spPr>
            <a:xfrm>
              <a:off x="8382818" y="373387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4511DF69-3BAB-5D51-15CD-F205897D7201}"/>
                </a:ext>
              </a:extLst>
            </p:cNvPr>
            <p:cNvCxnSpPr>
              <a:cxnSpLocks/>
              <a:stCxn id="61" idx="1"/>
              <a:endCxn id="27" idx="2"/>
            </p:cNvCxnSpPr>
            <p:nvPr/>
          </p:nvCxnSpPr>
          <p:spPr>
            <a:xfrm rot="10800000" flipH="1">
              <a:off x="8382818" y="3535459"/>
              <a:ext cx="112410" cy="500163"/>
            </a:xfrm>
            <a:prstGeom prst="bentConnector3">
              <a:avLst>
                <a:gd name="adj1" fmla="val -203363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5441215-9131-DEC8-2EB5-B8048E723CE8}"/>
              </a:ext>
            </a:extLst>
          </p:cNvPr>
          <p:cNvSpPr txBox="1"/>
          <p:nvPr/>
        </p:nvSpPr>
        <p:spPr>
          <a:xfrm>
            <a:off x="1059784" y="267529"/>
            <a:ext cx="5135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VLM</a:t>
            </a:r>
          </a:p>
          <a:p>
            <a:r>
              <a:rPr lang="en-US" altLang="ko-KR" dirty="0"/>
              <a:t>  - Grounding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/>
              <a:t>  - Few-shot </a:t>
            </a:r>
            <a:r>
              <a:rPr lang="ko-KR" altLang="en-US" dirty="0"/>
              <a:t>성능 좋음</a:t>
            </a:r>
            <a:r>
              <a:rPr lang="en-US" altLang="ko-KR" dirty="0"/>
              <a:t>(Object</a:t>
            </a:r>
            <a:r>
              <a:rPr lang="ko-KR" altLang="en-US" dirty="0"/>
              <a:t>별 </a:t>
            </a:r>
            <a:r>
              <a:rPr lang="en-US" altLang="ko-KR" dirty="0"/>
              <a:t>Subtask </a:t>
            </a:r>
            <a:r>
              <a:rPr lang="ko-KR" altLang="en-US" dirty="0"/>
              <a:t>추론</a:t>
            </a:r>
            <a:r>
              <a:rPr lang="en-US" altLang="ko-KR" dirty="0"/>
              <a:t>)</a:t>
            </a:r>
          </a:p>
        </p:txBody>
      </p:sp>
      <p:pic>
        <p:nvPicPr>
          <p:cNvPr id="1039" name="그림 1038">
            <a:extLst>
              <a:ext uri="{FF2B5EF4-FFF2-40B4-BE49-F238E27FC236}">
                <a16:creationId xmlns:a16="http://schemas.microsoft.com/office/drawing/2014/main" id="{1CAB1106-13DC-EF7D-1805-9D59609A5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31" y="3641939"/>
            <a:ext cx="2826444" cy="3066992"/>
          </a:xfrm>
          <a:prstGeom prst="rect">
            <a:avLst/>
          </a:prstGeom>
        </p:spPr>
      </p:pic>
      <p:pic>
        <p:nvPicPr>
          <p:cNvPr id="1041" name="그림 1040">
            <a:extLst>
              <a:ext uri="{FF2B5EF4-FFF2-40B4-BE49-F238E27FC236}">
                <a16:creationId xmlns:a16="http://schemas.microsoft.com/office/drawing/2014/main" id="{8FF5BF37-320B-24AB-70F9-A84C44FB6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514" y="4335490"/>
            <a:ext cx="2928601" cy="2373441"/>
          </a:xfrm>
          <a:prstGeom prst="rect">
            <a:avLst/>
          </a:prstGeom>
        </p:spPr>
      </p:pic>
      <p:sp>
        <p:nvSpPr>
          <p:cNvPr id="1043" name="TextBox 1042">
            <a:extLst>
              <a:ext uri="{FF2B5EF4-FFF2-40B4-BE49-F238E27FC236}">
                <a16:creationId xmlns:a16="http://schemas.microsoft.com/office/drawing/2014/main" id="{14510154-6EEE-67FD-BD35-66F2C36D6256}"/>
              </a:ext>
            </a:extLst>
          </p:cNvPr>
          <p:cNvSpPr txBox="1"/>
          <p:nvPr/>
        </p:nvSpPr>
        <p:spPr>
          <a:xfrm>
            <a:off x="5954941" y="643658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1" dirty="0">
                <a:solidFill>
                  <a:srgbClr val="000000"/>
                </a:solidFill>
                <a:effectLst/>
                <a:latin typeface="Lucida Grande"/>
              </a:rPr>
              <a:t>“The Dawn of LMMs: Preliminary Explorations with GPT-4V(</a:t>
            </a:r>
            <a:r>
              <a:rPr lang="en-US" altLang="ko-KR" sz="1400" b="1" i="1" dirty="0" err="1">
                <a:solidFill>
                  <a:srgbClr val="000000"/>
                </a:solidFill>
                <a:effectLst/>
                <a:latin typeface="Lucida Grande"/>
              </a:rPr>
              <a:t>ision</a:t>
            </a:r>
            <a:r>
              <a:rPr lang="en-US" altLang="ko-KR" sz="1400" b="1" i="1" dirty="0">
                <a:solidFill>
                  <a:srgbClr val="000000"/>
                </a:solidFill>
                <a:effectLst/>
                <a:latin typeface="Lucida Grande"/>
              </a:rPr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331546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>
            <a:extLst>
              <a:ext uri="{FF2B5EF4-FFF2-40B4-BE49-F238E27FC236}">
                <a16:creationId xmlns:a16="http://schemas.microsoft.com/office/drawing/2014/main" id="{CC4991CF-76C9-3AF1-4B64-DBE72DD74133}"/>
              </a:ext>
            </a:extLst>
          </p:cNvPr>
          <p:cNvSpPr/>
          <p:nvPr/>
        </p:nvSpPr>
        <p:spPr>
          <a:xfrm rot="5400000">
            <a:off x="2245284" y="2541823"/>
            <a:ext cx="521494" cy="345282"/>
          </a:xfrm>
          <a:prstGeom prst="trapezoi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3B946-75DA-67AF-3BD6-2722F077AFED}"/>
              </a:ext>
            </a:extLst>
          </p:cNvPr>
          <p:cNvSpPr txBox="1"/>
          <p:nvPr/>
        </p:nvSpPr>
        <p:spPr>
          <a:xfrm>
            <a:off x="2003587" y="2970449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VLM</a:t>
            </a:r>
          </a:p>
        </p:txBody>
      </p:sp>
      <p:pic>
        <p:nvPicPr>
          <p:cNvPr id="8" name="그림 7" descr="벽, 실내, 배관 설비, 거울이(가) 표시된 사진&#10;&#10;자동 생성된 설명">
            <a:extLst>
              <a:ext uri="{FF2B5EF4-FFF2-40B4-BE49-F238E27FC236}">
                <a16:creationId xmlns:a16="http://schemas.microsoft.com/office/drawing/2014/main" id="{E5328F96-FFC8-DC85-B3A4-0523A1A04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0" y="2385851"/>
            <a:ext cx="720000" cy="7200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AE12E4-9F42-C7E5-8519-58925A4420D2}"/>
              </a:ext>
            </a:extLst>
          </p:cNvPr>
          <p:cNvCxnSpPr/>
          <p:nvPr/>
        </p:nvCxnSpPr>
        <p:spPr>
          <a:xfrm>
            <a:off x="1957151" y="2714464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C00FCAE-8487-315A-D816-D8F692287899}"/>
              </a:ext>
            </a:extLst>
          </p:cNvPr>
          <p:cNvCxnSpPr>
            <a:cxnSpLocks/>
          </p:cNvCxnSpPr>
          <p:nvPr/>
        </p:nvCxnSpPr>
        <p:spPr>
          <a:xfrm flipV="1">
            <a:off x="2778699" y="2358053"/>
            <a:ext cx="2724177" cy="354031"/>
          </a:xfrm>
          <a:prstGeom prst="bentConnector3">
            <a:avLst>
              <a:gd name="adj1" fmla="val 93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B3116B5-71F3-6A61-457F-657C2A366A0F}"/>
              </a:ext>
            </a:extLst>
          </p:cNvPr>
          <p:cNvGrpSpPr/>
          <p:nvPr/>
        </p:nvGrpSpPr>
        <p:grpSpPr>
          <a:xfrm>
            <a:off x="5583591" y="2003671"/>
            <a:ext cx="1843293" cy="708410"/>
            <a:chOff x="2060574" y="346279"/>
            <a:chExt cx="1716011" cy="708410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AA2E19A-6D50-1059-B7F4-A6426227C832}"/>
                </a:ext>
              </a:extLst>
            </p:cNvPr>
            <p:cNvSpPr/>
            <p:nvPr/>
          </p:nvSpPr>
          <p:spPr>
            <a:xfrm>
              <a:off x="2060574" y="346279"/>
              <a:ext cx="1638223" cy="70841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0FD0E7-47F0-B217-97C7-A4E1D709F0A0}"/>
                </a:ext>
              </a:extLst>
            </p:cNvPr>
            <p:cNvSpPr txBox="1"/>
            <p:nvPr/>
          </p:nvSpPr>
          <p:spPr>
            <a:xfrm>
              <a:off x="2067505" y="435028"/>
              <a:ext cx="1709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별 수행해야 하는 </a:t>
              </a:r>
              <a:r>
                <a:rPr lang="en-US" altLang="ko-KR" sz="700" dirty="0"/>
                <a:t>Task</a:t>
              </a:r>
            </a:p>
            <a:p>
              <a:r>
                <a:rPr lang="en-US" altLang="ko-KR" sz="700" dirty="0"/>
                <a:t>- Subtask </a:t>
              </a:r>
              <a:r>
                <a:rPr lang="ko-KR" altLang="en-US" sz="700" dirty="0"/>
                <a:t>는 정해져 있음</a:t>
              </a:r>
              <a:endParaRPr lang="en-US" altLang="ko-KR" sz="700" dirty="0"/>
            </a:p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Subtask</a:t>
              </a:r>
              <a:r>
                <a:rPr lang="ko-KR" altLang="en-US" sz="700" dirty="0"/>
                <a:t>를 선택 하기만 하면 됨</a:t>
              </a:r>
              <a:endParaRPr lang="en-US" altLang="ko-KR" sz="700" dirty="0"/>
            </a:p>
            <a:p>
              <a:r>
                <a:rPr lang="en-US" altLang="ko-KR" sz="700" dirty="0"/>
                <a:t>- JSON </a:t>
              </a:r>
              <a:r>
                <a:rPr lang="ko-KR" altLang="en-US" sz="700" dirty="0"/>
                <a:t>형태 맞추기</a:t>
              </a:r>
              <a:endParaRPr lang="en-US" altLang="ko-KR" sz="700" dirty="0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8FCCD56-E5AC-9BD3-E524-F1B1F034967B}"/>
              </a:ext>
            </a:extLst>
          </p:cNvPr>
          <p:cNvCxnSpPr>
            <a:cxnSpLocks/>
          </p:cNvCxnSpPr>
          <p:nvPr/>
        </p:nvCxnSpPr>
        <p:spPr>
          <a:xfrm>
            <a:off x="6638775" y="3520524"/>
            <a:ext cx="1628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25423A0-7E9D-ECCA-D020-F7990323CA72}"/>
              </a:ext>
            </a:extLst>
          </p:cNvPr>
          <p:cNvCxnSpPr>
            <a:cxnSpLocks/>
          </p:cNvCxnSpPr>
          <p:nvPr/>
        </p:nvCxnSpPr>
        <p:spPr>
          <a:xfrm>
            <a:off x="7453237" y="2408383"/>
            <a:ext cx="8144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51199CC0-CAE2-9708-3DB2-FBE547612DCF}"/>
              </a:ext>
            </a:extLst>
          </p:cNvPr>
          <p:cNvGrpSpPr/>
          <p:nvPr/>
        </p:nvGrpSpPr>
        <p:grpSpPr>
          <a:xfrm>
            <a:off x="7742186" y="1427846"/>
            <a:ext cx="2620437" cy="3157173"/>
            <a:chOff x="7294511" y="1180196"/>
            <a:chExt cx="2620437" cy="3157173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3E4C5E8E-5DF4-0CB1-EA8D-2D37D2A170D5}"/>
                </a:ext>
              </a:extLst>
            </p:cNvPr>
            <p:cNvSpPr/>
            <p:nvPr/>
          </p:nvSpPr>
          <p:spPr>
            <a:xfrm>
              <a:off x="7921660" y="1868288"/>
              <a:ext cx="1993288" cy="1799205"/>
            </a:xfrm>
            <a:custGeom>
              <a:avLst/>
              <a:gdLst>
                <a:gd name="connsiteX0" fmla="*/ 477794 w 3130378"/>
                <a:gd name="connsiteY0" fmla="*/ 0 h 2825578"/>
                <a:gd name="connsiteX1" fmla="*/ 1631092 w 3130378"/>
                <a:gd name="connsiteY1" fmla="*/ 0 h 2825578"/>
                <a:gd name="connsiteX2" fmla="*/ 1631092 w 3130378"/>
                <a:gd name="connsiteY2" fmla="*/ 1515762 h 2825578"/>
                <a:gd name="connsiteX3" fmla="*/ 2463113 w 3130378"/>
                <a:gd name="connsiteY3" fmla="*/ 1515762 h 2825578"/>
                <a:gd name="connsiteX4" fmla="*/ 2463113 w 3130378"/>
                <a:gd name="connsiteY4" fmla="*/ 8237 h 2825578"/>
                <a:gd name="connsiteX5" fmla="*/ 3130378 w 3130378"/>
                <a:gd name="connsiteY5" fmla="*/ 8237 h 2825578"/>
                <a:gd name="connsiteX6" fmla="*/ 3130378 w 3130378"/>
                <a:gd name="connsiteY6" fmla="*/ 1589902 h 2825578"/>
                <a:gd name="connsiteX7" fmla="*/ 2916194 w 3130378"/>
                <a:gd name="connsiteY7" fmla="*/ 1589902 h 2825578"/>
                <a:gd name="connsiteX8" fmla="*/ 2916194 w 3130378"/>
                <a:gd name="connsiteY8" fmla="*/ 1771135 h 2825578"/>
                <a:gd name="connsiteX9" fmla="*/ 3105665 w 3130378"/>
                <a:gd name="connsiteY9" fmla="*/ 1771135 h 2825578"/>
                <a:gd name="connsiteX10" fmla="*/ 3105665 w 3130378"/>
                <a:gd name="connsiteY10" fmla="*/ 2817340 h 2825578"/>
                <a:gd name="connsiteX11" fmla="*/ 2479589 w 3130378"/>
                <a:gd name="connsiteY11" fmla="*/ 2817340 h 2825578"/>
                <a:gd name="connsiteX12" fmla="*/ 2479589 w 3130378"/>
                <a:gd name="connsiteY12" fmla="*/ 2685535 h 2825578"/>
                <a:gd name="connsiteX13" fmla="*/ 1960605 w 3130378"/>
                <a:gd name="connsiteY13" fmla="*/ 2685535 h 2825578"/>
                <a:gd name="connsiteX14" fmla="*/ 1960605 w 3130378"/>
                <a:gd name="connsiteY14" fmla="*/ 2825578 h 2825578"/>
                <a:gd name="connsiteX15" fmla="*/ 0 w 3130378"/>
                <a:gd name="connsiteY15" fmla="*/ 2825578 h 2825578"/>
                <a:gd name="connsiteX16" fmla="*/ 0 w 3130378"/>
                <a:gd name="connsiteY16" fmla="*/ 1540475 h 2825578"/>
                <a:gd name="connsiteX17" fmla="*/ 502508 w 3130378"/>
                <a:gd name="connsiteY17" fmla="*/ 1540475 h 2825578"/>
                <a:gd name="connsiteX18" fmla="*/ 477794 w 3130378"/>
                <a:gd name="connsiteY18" fmla="*/ 0 h 282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0378" h="2825578">
                  <a:moveTo>
                    <a:pt x="477794" y="0"/>
                  </a:moveTo>
                  <a:lnTo>
                    <a:pt x="1631092" y="0"/>
                  </a:lnTo>
                  <a:lnTo>
                    <a:pt x="1631092" y="1515762"/>
                  </a:lnTo>
                  <a:lnTo>
                    <a:pt x="2463113" y="1515762"/>
                  </a:lnTo>
                  <a:lnTo>
                    <a:pt x="2463113" y="8237"/>
                  </a:lnTo>
                  <a:lnTo>
                    <a:pt x="3130378" y="8237"/>
                  </a:lnTo>
                  <a:lnTo>
                    <a:pt x="3130378" y="1589902"/>
                  </a:lnTo>
                  <a:lnTo>
                    <a:pt x="2916194" y="1589902"/>
                  </a:lnTo>
                  <a:lnTo>
                    <a:pt x="2916194" y="1771135"/>
                  </a:lnTo>
                  <a:lnTo>
                    <a:pt x="3105665" y="1771135"/>
                  </a:lnTo>
                  <a:lnTo>
                    <a:pt x="3105665" y="2817340"/>
                  </a:lnTo>
                  <a:lnTo>
                    <a:pt x="2479589" y="2817340"/>
                  </a:lnTo>
                  <a:lnTo>
                    <a:pt x="2479589" y="2685535"/>
                  </a:lnTo>
                  <a:lnTo>
                    <a:pt x="1960605" y="2685535"/>
                  </a:lnTo>
                  <a:lnTo>
                    <a:pt x="1960605" y="2825578"/>
                  </a:lnTo>
                  <a:lnTo>
                    <a:pt x="0" y="2825578"/>
                  </a:lnTo>
                  <a:lnTo>
                    <a:pt x="0" y="1540475"/>
                  </a:lnTo>
                  <a:lnTo>
                    <a:pt x="502508" y="1540475"/>
                  </a:lnTo>
                  <a:lnTo>
                    <a:pt x="477794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C44DA23-AB04-1E3F-3519-301130F012D7}"/>
                </a:ext>
              </a:extLst>
            </p:cNvPr>
            <p:cNvSpPr/>
            <p:nvPr/>
          </p:nvSpPr>
          <p:spPr>
            <a:xfrm>
              <a:off x="8120062" y="2149935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DACADF-5515-10DF-AEA3-CCBB832FBEBA}"/>
                </a:ext>
              </a:extLst>
            </p:cNvPr>
            <p:cNvSpPr/>
            <p:nvPr/>
          </p:nvSpPr>
          <p:spPr>
            <a:xfrm>
              <a:off x="7903244" y="3064091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08AD0C3-79A1-3761-283B-2576E02F8DE4}"/>
                </a:ext>
              </a:extLst>
            </p:cNvPr>
            <p:cNvSpPr/>
            <p:nvPr/>
          </p:nvSpPr>
          <p:spPr>
            <a:xfrm>
              <a:off x="8495228" y="342900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2B9D15E-535D-6BA0-3383-CAC82A361FD5}"/>
                </a:ext>
              </a:extLst>
            </p:cNvPr>
            <p:cNvSpPr/>
            <p:nvPr/>
          </p:nvSpPr>
          <p:spPr>
            <a:xfrm>
              <a:off x="9683162" y="3327489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EA8F51-2C6D-04EA-1B4D-3A85331AAED6}"/>
                </a:ext>
              </a:extLst>
            </p:cNvPr>
            <p:cNvSpPr/>
            <p:nvPr/>
          </p:nvSpPr>
          <p:spPr>
            <a:xfrm>
              <a:off x="8564613" y="184477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7FDAC62-DBF0-7CE5-3E57-FBE5DEDE218F}"/>
                </a:ext>
              </a:extLst>
            </p:cNvPr>
            <p:cNvSpPr/>
            <p:nvPr/>
          </p:nvSpPr>
          <p:spPr>
            <a:xfrm>
              <a:off x="9728138" y="2263834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A936BBD-D4B3-10AA-3CCC-5E1F16D46BA1}"/>
                </a:ext>
              </a:extLst>
            </p:cNvPr>
            <p:cNvSpPr/>
            <p:nvPr/>
          </p:nvSpPr>
          <p:spPr>
            <a:xfrm>
              <a:off x="9507064" y="1897488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모서리가 접힌 도형 38">
              <a:extLst>
                <a:ext uri="{FF2B5EF4-FFF2-40B4-BE49-F238E27FC236}">
                  <a16:creationId xmlns:a16="http://schemas.microsoft.com/office/drawing/2014/main" id="{A09F32A5-CAEA-CBB8-1C34-BF32412DE7E7}"/>
                </a:ext>
              </a:extLst>
            </p:cNvPr>
            <p:cNvSpPr/>
            <p:nvPr/>
          </p:nvSpPr>
          <p:spPr>
            <a:xfrm>
              <a:off x="7903244" y="1180196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7287AB63-3545-5E26-E98B-9FAC39D12EEF}"/>
                </a:ext>
              </a:extLst>
            </p:cNvPr>
            <p:cNvCxnSpPr>
              <a:stCxn id="39" idx="3"/>
              <a:endCxn id="29" idx="0"/>
            </p:cNvCxnSpPr>
            <p:nvPr/>
          </p:nvCxnSpPr>
          <p:spPr>
            <a:xfrm>
              <a:off x="8428758" y="1481944"/>
              <a:ext cx="216818" cy="362826"/>
            </a:xfrm>
            <a:prstGeom prst="bentConnector2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모서리가 접힌 도형 42">
              <a:extLst>
                <a:ext uri="{FF2B5EF4-FFF2-40B4-BE49-F238E27FC236}">
                  <a16:creationId xmlns:a16="http://schemas.microsoft.com/office/drawing/2014/main" id="{B3FCF347-0EE4-0958-0737-89F8B9A13A6A}"/>
                </a:ext>
              </a:extLst>
            </p:cNvPr>
            <p:cNvSpPr/>
            <p:nvPr/>
          </p:nvSpPr>
          <p:spPr>
            <a:xfrm>
              <a:off x="8345697" y="242581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D9519E5B-7805-FBBD-0D1E-7E3C4326BD5E}"/>
                </a:ext>
              </a:extLst>
            </p:cNvPr>
            <p:cNvCxnSpPr>
              <a:cxnSpLocks/>
              <a:stCxn id="43" idx="1"/>
              <a:endCxn id="11" idx="6"/>
            </p:cNvCxnSpPr>
            <p:nvPr/>
          </p:nvCxnSpPr>
          <p:spPr>
            <a:xfrm rot="10800000">
              <a:off x="8281987" y="2256393"/>
              <a:ext cx="63710" cy="4711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사각형: 모서리가 접힌 도형 55">
              <a:extLst>
                <a:ext uri="{FF2B5EF4-FFF2-40B4-BE49-F238E27FC236}">
                  <a16:creationId xmlns:a16="http://schemas.microsoft.com/office/drawing/2014/main" id="{90DF2430-C421-C8DD-C489-F6A07071129A}"/>
                </a:ext>
              </a:extLst>
            </p:cNvPr>
            <p:cNvSpPr/>
            <p:nvPr/>
          </p:nvSpPr>
          <p:spPr>
            <a:xfrm>
              <a:off x="7294511" y="3477822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F4D4033-D351-C295-080B-8F12F5F5DA1B}"/>
                </a:ext>
              </a:extLst>
            </p:cNvPr>
            <p:cNvCxnSpPr>
              <a:cxnSpLocks/>
              <a:stCxn id="56" idx="3"/>
              <a:endCxn id="26" idx="2"/>
            </p:cNvCxnSpPr>
            <p:nvPr/>
          </p:nvCxnSpPr>
          <p:spPr>
            <a:xfrm flipV="1">
              <a:off x="7820025" y="3170549"/>
              <a:ext cx="83219" cy="6090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사각형: 모서리가 접힌 도형 60">
              <a:extLst>
                <a:ext uri="{FF2B5EF4-FFF2-40B4-BE49-F238E27FC236}">
                  <a16:creationId xmlns:a16="http://schemas.microsoft.com/office/drawing/2014/main" id="{A707B784-D3E7-1976-073D-47764B29865D}"/>
                </a:ext>
              </a:extLst>
            </p:cNvPr>
            <p:cNvSpPr/>
            <p:nvPr/>
          </p:nvSpPr>
          <p:spPr>
            <a:xfrm>
              <a:off x="8382818" y="373387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4511DF69-3BAB-5D51-15CD-F205897D7201}"/>
                </a:ext>
              </a:extLst>
            </p:cNvPr>
            <p:cNvCxnSpPr>
              <a:cxnSpLocks/>
              <a:stCxn id="61" idx="1"/>
              <a:endCxn id="27" idx="2"/>
            </p:cNvCxnSpPr>
            <p:nvPr/>
          </p:nvCxnSpPr>
          <p:spPr>
            <a:xfrm rot="10800000" flipH="1">
              <a:off x="8382818" y="3535459"/>
              <a:ext cx="112410" cy="500163"/>
            </a:xfrm>
            <a:prstGeom prst="bentConnector3">
              <a:avLst>
                <a:gd name="adj1" fmla="val -203363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5441215-9131-DEC8-2EB5-B8048E723CE8}"/>
              </a:ext>
            </a:extLst>
          </p:cNvPr>
          <p:cNvSpPr txBox="1"/>
          <p:nvPr/>
        </p:nvSpPr>
        <p:spPr>
          <a:xfrm>
            <a:off x="1059784" y="267529"/>
            <a:ext cx="5135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VLM</a:t>
            </a:r>
          </a:p>
          <a:p>
            <a:r>
              <a:rPr lang="en-US" altLang="ko-KR" dirty="0"/>
              <a:t>  - Grounding </a:t>
            </a:r>
            <a:r>
              <a:rPr lang="ko-KR" altLang="en-US" dirty="0"/>
              <a:t>불가능 </a:t>
            </a:r>
            <a:r>
              <a:rPr lang="en-US" altLang="ko-KR" dirty="0">
                <a:sym typeface="Wingdings" panose="05000000000000000000" pitchFamily="2" charset="2"/>
              </a:rPr>
              <a:t> Heat Map</a:t>
            </a:r>
            <a:r>
              <a:rPr lang="ko-KR" altLang="en-US" dirty="0">
                <a:sym typeface="Wingdings" panose="05000000000000000000" pitchFamily="2" charset="2"/>
              </a:rPr>
              <a:t>으로 대체</a:t>
            </a:r>
            <a:endParaRPr lang="en-US" altLang="ko-KR" dirty="0"/>
          </a:p>
          <a:p>
            <a:r>
              <a:rPr lang="en-US" altLang="ko-KR" dirty="0"/>
              <a:t>  - Few-shot </a:t>
            </a:r>
            <a:r>
              <a:rPr lang="ko-KR" altLang="en-US" dirty="0"/>
              <a:t>성능 좋음</a:t>
            </a:r>
            <a:r>
              <a:rPr lang="en-US" altLang="ko-KR" dirty="0"/>
              <a:t>(Object</a:t>
            </a:r>
            <a:r>
              <a:rPr lang="ko-KR" altLang="en-US" dirty="0"/>
              <a:t>별 </a:t>
            </a:r>
            <a:r>
              <a:rPr lang="en-US" altLang="ko-KR" dirty="0"/>
              <a:t>Subtask </a:t>
            </a:r>
            <a:r>
              <a:rPr lang="ko-KR" altLang="en-US" dirty="0"/>
              <a:t>추론</a:t>
            </a:r>
            <a:r>
              <a:rPr lang="en-US" altLang="ko-KR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9C9815-E7E1-D032-C4FB-3E4E2C09F03F}"/>
              </a:ext>
            </a:extLst>
          </p:cNvPr>
          <p:cNvSpPr txBox="1"/>
          <p:nvPr/>
        </p:nvSpPr>
        <p:spPr>
          <a:xfrm>
            <a:off x="3236676" y="3757755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Heat Map</a:t>
            </a:r>
            <a:endParaRPr lang="ko-KR" altLang="en-US" sz="700" b="1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C0FBD61-82B0-C6EE-4E59-9261C7DFD882}"/>
              </a:ext>
            </a:extLst>
          </p:cNvPr>
          <p:cNvGraphicFramePr>
            <a:graphicFrameLocks noGrp="1"/>
          </p:cNvGraphicFramePr>
          <p:nvPr/>
        </p:nvGraphicFramePr>
        <p:xfrm>
          <a:off x="3490883" y="3324049"/>
          <a:ext cx="450315" cy="429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63">
                  <a:extLst>
                    <a:ext uri="{9D8B030D-6E8A-4147-A177-3AD203B41FA5}">
                      <a16:colId xmlns:a16="http://schemas.microsoft.com/office/drawing/2014/main" val="1731809347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2499386264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1472738970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1785126792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3999366934"/>
                    </a:ext>
                  </a:extLst>
                </a:gridCol>
              </a:tblGrid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4111490868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090457762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2910862163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432895098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423784221"/>
                  </a:ext>
                </a:extLst>
              </a:tr>
            </a:tbl>
          </a:graphicData>
        </a:graphic>
      </p:graphicFrame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1D31852-3CF5-9316-2053-87C57A4EC963}"/>
              </a:ext>
            </a:extLst>
          </p:cNvPr>
          <p:cNvCxnSpPr/>
          <p:nvPr/>
        </p:nvCxnSpPr>
        <p:spPr>
          <a:xfrm>
            <a:off x="4241564" y="3525255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9EEAE3E-39E0-84D7-B519-6AE05F819055}"/>
              </a:ext>
            </a:extLst>
          </p:cNvPr>
          <p:cNvGrpSpPr/>
          <p:nvPr/>
        </p:nvGrpSpPr>
        <p:grpSpPr>
          <a:xfrm>
            <a:off x="4616417" y="3149372"/>
            <a:ext cx="1843293" cy="708410"/>
            <a:chOff x="2060574" y="346279"/>
            <a:chExt cx="1716011" cy="708410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4550EA29-5816-137D-7BFD-0DB3922AE5F3}"/>
                </a:ext>
              </a:extLst>
            </p:cNvPr>
            <p:cNvSpPr/>
            <p:nvPr/>
          </p:nvSpPr>
          <p:spPr>
            <a:xfrm>
              <a:off x="2060574" y="346279"/>
              <a:ext cx="1638223" cy="70841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86ED925-8996-2BCF-01B6-37B1F2C8FADC}"/>
                </a:ext>
              </a:extLst>
            </p:cNvPr>
            <p:cNvSpPr txBox="1"/>
            <p:nvPr/>
          </p:nvSpPr>
          <p:spPr>
            <a:xfrm>
              <a:off x="2067505" y="509681"/>
              <a:ext cx="17090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-</a:t>
              </a:r>
              <a:r>
                <a:rPr lang="ko-KR" altLang="en-US" sz="700" dirty="0"/>
                <a:t>연속적인 형태의 </a:t>
              </a:r>
              <a:r>
                <a:rPr lang="en-US" altLang="ko-KR" sz="700" dirty="0"/>
                <a:t>Map</a:t>
              </a:r>
              <a:r>
                <a:rPr lang="ko-KR" altLang="en-US" sz="700" dirty="0"/>
                <a:t>이 있다면 구체적인 형태는 모르지만 대략적인 형태는 구할 수 있을 듯</a:t>
              </a:r>
              <a:endParaRPr lang="en-US" altLang="ko-KR" sz="700" dirty="0"/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18C1CE6A-F224-B7D5-910C-5C8ACF6F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635" y="3915143"/>
            <a:ext cx="1095929" cy="63758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B86005F-F580-0E79-2151-2019679204F9}"/>
              </a:ext>
            </a:extLst>
          </p:cNvPr>
          <p:cNvSpPr txBox="1"/>
          <p:nvPr/>
        </p:nvSpPr>
        <p:spPr>
          <a:xfrm>
            <a:off x="2724726" y="4709464"/>
            <a:ext cx="3033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- VLM</a:t>
            </a:r>
            <a:r>
              <a:rPr lang="ko-KR" altLang="en-US" sz="700" dirty="0"/>
              <a:t>에서 이 </a:t>
            </a:r>
            <a:r>
              <a:rPr lang="en-US" altLang="ko-KR" sz="700" dirty="0"/>
              <a:t>Heat</a:t>
            </a:r>
            <a:r>
              <a:rPr lang="ko-KR" altLang="en-US" sz="700" dirty="0"/>
              <a:t> </a:t>
            </a:r>
            <a:r>
              <a:rPr lang="en-US" altLang="ko-KR" sz="700" dirty="0"/>
              <a:t>Map</a:t>
            </a:r>
            <a:r>
              <a:rPr lang="ko-KR" altLang="en-US" sz="700" dirty="0"/>
              <a:t>을 구할 수 있을까</a:t>
            </a:r>
            <a:r>
              <a:rPr lang="en-US" altLang="ko-KR" sz="700" dirty="0"/>
              <a:t>?</a:t>
            </a:r>
          </a:p>
          <a:p>
            <a:r>
              <a:rPr lang="en-US" altLang="ko-KR" sz="700" dirty="0">
                <a:sym typeface="Wingdings" panose="05000000000000000000" pitchFamily="2" charset="2"/>
              </a:rPr>
              <a:t> </a:t>
            </a:r>
            <a:r>
              <a:rPr lang="en-US" altLang="ko-KR" sz="700" dirty="0"/>
              <a:t>VLM </a:t>
            </a:r>
            <a:r>
              <a:rPr lang="ko-KR" altLang="en-US" sz="700" dirty="0">
                <a:sym typeface="Wingdings" panose="05000000000000000000" pitchFamily="2" charset="2"/>
              </a:rPr>
              <a:t>에서 </a:t>
            </a:r>
            <a:r>
              <a:rPr lang="en-US" altLang="ko-KR" sz="700" dirty="0">
                <a:sym typeface="Wingdings" panose="05000000000000000000" pitchFamily="2" charset="2"/>
              </a:rPr>
              <a:t>heat map </a:t>
            </a:r>
            <a:r>
              <a:rPr lang="ko-KR" altLang="en-US" sz="700" dirty="0">
                <a:sym typeface="Wingdings" panose="05000000000000000000" pitchFamily="2" charset="2"/>
              </a:rPr>
              <a:t>가능</a:t>
            </a:r>
            <a:r>
              <a:rPr lang="en-US" altLang="ko-KR" sz="700" dirty="0">
                <a:sym typeface="Wingdings" panose="05000000000000000000" pitchFamily="2" charset="2"/>
              </a:rPr>
              <a:t>?</a:t>
            </a:r>
            <a:endParaRPr lang="en-US" altLang="ko-KR" sz="7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A91427-C561-665F-91E6-E5893222E760}"/>
              </a:ext>
            </a:extLst>
          </p:cNvPr>
          <p:cNvSpPr txBox="1"/>
          <p:nvPr/>
        </p:nvSpPr>
        <p:spPr>
          <a:xfrm>
            <a:off x="5371264" y="5218853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/>
              <a:t>Object Grounding</a:t>
            </a:r>
            <a:endParaRPr lang="ko-KR" altLang="en-US" sz="700" b="1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D38CD47-3C63-3ECF-D972-B5B90562764A}"/>
              </a:ext>
            </a:extLst>
          </p:cNvPr>
          <p:cNvSpPr/>
          <p:nvPr/>
        </p:nvSpPr>
        <p:spPr>
          <a:xfrm>
            <a:off x="2701581" y="3020838"/>
            <a:ext cx="3867333" cy="2169509"/>
          </a:xfrm>
          <a:prstGeom prst="roundRect">
            <a:avLst>
              <a:gd name="adj" fmla="val 1793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97E77B4C-662F-E110-9080-1D430D90D8F4}"/>
              </a:ext>
            </a:extLst>
          </p:cNvPr>
          <p:cNvCxnSpPr>
            <a:cxnSpLocks/>
          </p:cNvCxnSpPr>
          <p:nvPr/>
        </p:nvCxnSpPr>
        <p:spPr>
          <a:xfrm>
            <a:off x="2778699" y="2712084"/>
            <a:ext cx="507968" cy="8084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8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>
            <a:extLst>
              <a:ext uri="{FF2B5EF4-FFF2-40B4-BE49-F238E27FC236}">
                <a16:creationId xmlns:a16="http://schemas.microsoft.com/office/drawing/2014/main" id="{CC4991CF-76C9-3AF1-4B64-DBE72DD74133}"/>
              </a:ext>
            </a:extLst>
          </p:cNvPr>
          <p:cNvSpPr/>
          <p:nvPr/>
        </p:nvSpPr>
        <p:spPr>
          <a:xfrm rot="5400000">
            <a:off x="2245284" y="2541823"/>
            <a:ext cx="521494" cy="345282"/>
          </a:xfrm>
          <a:prstGeom prst="trapezoi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3B946-75DA-67AF-3BD6-2722F077AFED}"/>
              </a:ext>
            </a:extLst>
          </p:cNvPr>
          <p:cNvSpPr txBox="1"/>
          <p:nvPr/>
        </p:nvSpPr>
        <p:spPr>
          <a:xfrm>
            <a:off x="2003587" y="2970449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VLM</a:t>
            </a:r>
            <a:endParaRPr lang="ko-KR" altLang="en-US" sz="700" b="1" dirty="0"/>
          </a:p>
        </p:txBody>
      </p:sp>
      <p:pic>
        <p:nvPicPr>
          <p:cNvPr id="8" name="그림 7" descr="벽, 실내, 배관 설비, 거울이(가) 표시된 사진&#10;&#10;자동 생성된 설명">
            <a:extLst>
              <a:ext uri="{FF2B5EF4-FFF2-40B4-BE49-F238E27FC236}">
                <a16:creationId xmlns:a16="http://schemas.microsoft.com/office/drawing/2014/main" id="{E5328F96-FFC8-DC85-B3A4-0523A1A04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0" y="2385851"/>
            <a:ext cx="720000" cy="7200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AE12E4-9F42-C7E5-8519-58925A4420D2}"/>
              </a:ext>
            </a:extLst>
          </p:cNvPr>
          <p:cNvCxnSpPr/>
          <p:nvPr/>
        </p:nvCxnSpPr>
        <p:spPr>
          <a:xfrm>
            <a:off x="1957151" y="2714464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8BA8F6-980F-22BE-633B-328BCBFA548E}"/>
              </a:ext>
            </a:extLst>
          </p:cNvPr>
          <p:cNvSpPr txBox="1"/>
          <p:nvPr/>
        </p:nvSpPr>
        <p:spPr>
          <a:xfrm>
            <a:off x="3236676" y="3757755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Heat Map</a:t>
            </a:r>
            <a:endParaRPr lang="ko-KR" altLang="en-US" sz="700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BF18ABE-E1AC-F505-7C5F-57C4F734ADE2}"/>
              </a:ext>
            </a:extLst>
          </p:cNvPr>
          <p:cNvCxnSpPr/>
          <p:nvPr/>
        </p:nvCxnSpPr>
        <p:spPr>
          <a:xfrm>
            <a:off x="4241564" y="2385851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1678E1-E3AB-C542-B9F5-CA606ABC7F81}"/>
              </a:ext>
            </a:extLst>
          </p:cNvPr>
          <p:cNvGrpSpPr/>
          <p:nvPr/>
        </p:nvGrpSpPr>
        <p:grpSpPr>
          <a:xfrm>
            <a:off x="3330636" y="2241168"/>
            <a:ext cx="789778" cy="369332"/>
            <a:chOff x="2004516" y="301992"/>
            <a:chExt cx="789778" cy="36933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E8A99CE-33F7-8EF5-D1BD-188D9C676FD8}"/>
                </a:ext>
              </a:extLst>
            </p:cNvPr>
            <p:cNvSpPr/>
            <p:nvPr/>
          </p:nvSpPr>
          <p:spPr>
            <a:xfrm>
              <a:off x="2060575" y="301992"/>
              <a:ext cx="704850" cy="36933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AC38EB-6A09-B343-D02F-864DFFB311F0}"/>
                </a:ext>
              </a:extLst>
            </p:cNvPr>
            <p:cNvSpPr txBox="1"/>
            <p:nvPr/>
          </p:nvSpPr>
          <p:spPr>
            <a:xfrm>
              <a:off x="2004516" y="325565"/>
              <a:ext cx="789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All Object Condition</a:t>
              </a:r>
              <a:endParaRPr lang="ko-KR" altLang="en-US" sz="700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8021D79-6DAA-8D48-934E-B6ACF74C4D19}"/>
              </a:ext>
            </a:extLst>
          </p:cNvPr>
          <p:cNvGraphicFramePr>
            <a:graphicFrameLocks noGrp="1"/>
          </p:cNvGraphicFramePr>
          <p:nvPr/>
        </p:nvGraphicFramePr>
        <p:xfrm>
          <a:off x="3490883" y="3324049"/>
          <a:ext cx="450315" cy="429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63">
                  <a:extLst>
                    <a:ext uri="{9D8B030D-6E8A-4147-A177-3AD203B41FA5}">
                      <a16:colId xmlns:a16="http://schemas.microsoft.com/office/drawing/2014/main" val="1731809347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2499386264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1472738970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1785126792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3999366934"/>
                    </a:ext>
                  </a:extLst>
                </a:gridCol>
              </a:tblGrid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4111490868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090457762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2910862163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432895098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423784221"/>
                  </a:ext>
                </a:extLst>
              </a:tr>
            </a:tbl>
          </a:graphicData>
        </a:graphic>
      </p:graphicFrame>
      <p:sp>
        <p:nvSpPr>
          <p:cNvPr id="31" name="사다리꼴 30">
            <a:extLst>
              <a:ext uri="{FF2B5EF4-FFF2-40B4-BE49-F238E27FC236}">
                <a16:creationId xmlns:a16="http://schemas.microsoft.com/office/drawing/2014/main" id="{35ACA8D6-96C2-83DC-F760-3FAF75064C5D}"/>
              </a:ext>
            </a:extLst>
          </p:cNvPr>
          <p:cNvSpPr/>
          <p:nvPr/>
        </p:nvSpPr>
        <p:spPr>
          <a:xfrm rot="5400000">
            <a:off x="4528311" y="2233244"/>
            <a:ext cx="521494" cy="345282"/>
          </a:xfrm>
          <a:prstGeom prst="trapezoi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EC9F77-2D7A-D53B-D766-AE78621BFC64}"/>
              </a:ext>
            </a:extLst>
          </p:cNvPr>
          <p:cNvSpPr txBox="1"/>
          <p:nvPr/>
        </p:nvSpPr>
        <p:spPr>
          <a:xfrm>
            <a:off x="4305471" y="2656704"/>
            <a:ext cx="96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LLM</a:t>
            </a:r>
          </a:p>
          <a:p>
            <a:pPr algn="ctr"/>
            <a:r>
              <a:rPr lang="en-US" altLang="ko-KR" sz="700" b="1" dirty="0"/>
              <a:t>(GPT, LLaMA2…)</a:t>
            </a:r>
            <a:endParaRPr lang="ko-KR" altLang="en-US" sz="700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D1C9C8C-3FD1-6CBC-35CC-05D5F4EEFDB5}"/>
              </a:ext>
            </a:extLst>
          </p:cNvPr>
          <p:cNvCxnSpPr/>
          <p:nvPr/>
        </p:nvCxnSpPr>
        <p:spPr>
          <a:xfrm>
            <a:off x="4241564" y="3525255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C00FCAE-8487-315A-D816-D8F692287899}"/>
              </a:ext>
            </a:extLst>
          </p:cNvPr>
          <p:cNvCxnSpPr>
            <a:cxnSpLocks/>
          </p:cNvCxnSpPr>
          <p:nvPr/>
        </p:nvCxnSpPr>
        <p:spPr>
          <a:xfrm flipV="1">
            <a:off x="2778699" y="2405885"/>
            <a:ext cx="507968" cy="3061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4DC79E7-7268-4C31-8B3F-48BBD9F04D73}"/>
              </a:ext>
            </a:extLst>
          </p:cNvPr>
          <p:cNvCxnSpPr>
            <a:cxnSpLocks/>
          </p:cNvCxnSpPr>
          <p:nvPr/>
        </p:nvCxnSpPr>
        <p:spPr>
          <a:xfrm>
            <a:off x="2778699" y="2712084"/>
            <a:ext cx="507968" cy="8084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D87B356-BF59-1B5A-2CF0-B019FDFE1F3D}"/>
              </a:ext>
            </a:extLst>
          </p:cNvPr>
          <p:cNvCxnSpPr/>
          <p:nvPr/>
        </p:nvCxnSpPr>
        <p:spPr>
          <a:xfrm>
            <a:off x="5132151" y="2385851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B3116B5-71F3-6A61-457F-657C2A366A0F}"/>
              </a:ext>
            </a:extLst>
          </p:cNvPr>
          <p:cNvGrpSpPr/>
          <p:nvPr/>
        </p:nvGrpSpPr>
        <p:grpSpPr>
          <a:xfrm>
            <a:off x="5583591" y="2003671"/>
            <a:ext cx="1843293" cy="708410"/>
            <a:chOff x="2060574" y="346279"/>
            <a:chExt cx="1716011" cy="708410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AA2E19A-6D50-1059-B7F4-A6426227C832}"/>
                </a:ext>
              </a:extLst>
            </p:cNvPr>
            <p:cNvSpPr/>
            <p:nvPr/>
          </p:nvSpPr>
          <p:spPr>
            <a:xfrm>
              <a:off x="2060574" y="346279"/>
              <a:ext cx="1638223" cy="70841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0FD0E7-47F0-B217-97C7-A4E1D709F0A0}"/>
                </a:ext>
              </a:extLst>
            </p:cNvPr>
            <p:cNvSpPr txBox="1"/>
            <p:nvPr/>
          </p:nvSpPr>
          <p:spPr>
            <a:xfrm>
              <a:off x="2067505" y="435028"/>
              <a:ext cx="1709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별 수행해야 하는 </a:t>
              </a:r>
              <a:r>
                <a:rPr lang="en-US" altLang="ko-KR" sz="700" dirty="0"/>
                <a:t>Task</a:t>
              </a:r>
            </a:p>
            <a:p>
              <a:r>
                <a:rPr lang="en-US" altLang="ko-KR" sz="700" dirty="0"/>
                <a:t>- Subtask </a:t>
              </a:r>
              <a:r>
                <a:rPr lang="ko-KR" altLang="en-US" sz="700" dirty="0"/>
                <a:t>는 정해져 있음</a:t>
              </a:r>
              <a:endParaRPr lang="en-US" altLang="ko-KR" sz="700" dirty="0"/>
            </a:p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Subtask</a:t>
              </a:r>
              <a:r>
                <a:rPr lang="ko-KR" altLang="en-US" sz="700" dirty="0"/>
                <a:t>를 선택 하기만 하면 됨</a:t>
              </a:r>
              <a:endParaRPr lang="en-US" altLang="ko-KR" sz="700" dirty="0"/>
            </a:p>
            <a:p>
              <a:r>
                <a:rPr lang="en-US" altLang="ko-KR" sz="700" dirty="0"/>
                <a:t>- JSON </a:t>
              </a:r>
              <a:r>
                <a:rPr lang="ko-KR" altLang="en-US" sz="700" dirty="0"/>
                <a:t>형태 맞추기</a:t>
              </a:r>
              <a:endParaRPr lang="en-US" altLang="ko-KR" sz="7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EC85DF-D387-7B74-0B68-A873944D1A7B}"/>
              </a:ext>
            </a:extLst>
          </p:cNvPr>
          <p:cNvGrpSpPr/>
          <p:nvPr/>
        </p:nvGrpSpPr>
        <p:grpSpPr>
          <a:xfrm>
            <a:off x="4616417" y="3149372"/>
            <a:ext cx="1843293" cy="708410"/>
            <a:chOff x="2060574" y="346279"/>
            <a:chExt cx="1716011" cy="70841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6763184-8F21-EC5D-6C99-CF820F85071A}"/>
                </a:ext>
              </a:extLst>
            </p:cNvPr>
            <p:cNvSpPr/>
            <p:nvPr/>
          </p:nvSpPr>
          <p:spPr>
            <a:xfrm>
              <a:off x="2060574" y="346279"/>
              <a:ext cx="1638223" cy="70841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2836F7-6922-AB45-1662-4132C6153400}"/>
                </a:ext>
              </a:extLst>
            </p:cNvPr>
            <p:cNvSpPr txBox="1"/>
            <p:nvPr/>
          </p:nvSpPr>
          <p:spPr>
            <a:xfrm>
              <a:off x="2067505" y="509681"/>
              <a:ext cx="17090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-</a:t>
              </a:r>
              <a:r>
                <a:rPr lang="ko-KR" altLang="en-US" sz="700" dirty="0"/>
                <a:t>연속적인 형태의 </a:t>
              </a:r>
              <a:r>
                <a:rPr lang="en-US" altLang="ko-KR" sz="700" dirty="0"/>
                <a:t>Map</a:t>
              </a:r>
              <a:r>
                <a:rPr lang="ko-KR" altLang="en-US" sz="700" dirty="0"/>
                <a:t>이 있다면 구체적인 형태는 모르지만 대략적인 형태는 구할 수 있을 듯</a:t>
              </a:r>
              <a:endParaRPr lang="en-US" altLang="ko-KR" sz="700" dirty="0"/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F1B1B180-7FE4-8E24-65DB-C3BAF0E5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635" y="3915143"/>
            <a:ext cx="1095929" cy="63758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123FA44-EA9E-CF27-BE40-0B4E11FF23D5}"/>
              </a:ext>
            </a:extLst>
          </p:cNvPr>
          <p:cNvSpPr txBox="1"/>
          <p:nvPr/>
        </p:nvSpPr>
        <p:spPr>
          <a:xfrm>
            <a:off x="2724726" y="4709464"/>
            <a:ext cx="3033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- VLM</a:t>
            </a:r>
            <a:r>
              <a:rPr lang="ko-KR" altLang="en-US" sz="700" dirty="0"/>
              <a:t>에서 이 </a:t>
            </a:r>
            <a:r>
              <a:rPr lang="en-US" altLang="ko-KR" sz="700" dirty="0"/>
              <a:t>Heat</a:t>
            </a:r>
            <a:r>
              <a:rPr lang="ko-KR" altLang="en-US" sz="700" dirty="0"/>
              <a:t> </a:t>
            </a:r>
            <a:r>
              <a:rPr lang="en-US" altLang="ko-KR" sz="700" dirty="0"/>
              <a:t>Map</a:t>
            </a:r>
            <a:r>
              <a:rPr lang="ko-KR" altLang="en-US" sz="700" dirty="0"/>
              <a:t>을 구할 수 있을까</a:t>
            </a:r>
            <a:r>
              <a:rPr lang="en-US" altLang="ko-KR" sz="700" dirty="0"/>
              <a:t>?</a:t>
            </a:r>
          </a:p>
          <a:p>
            <a:r>
              <a:rPr lang="en-US" altLang="ko-KR" sz="700" dirty="0">
                <a:sym typeface="Wingdings" panose="05000000000000000000" pitchFamily="2" charset="2"/>
              </a:rPr>
              <a:t> </a:t>
            </a:r>
            <a:r>
              <a:rPr lang="en-US" altLang="ko-KR" sz="700" dirty="0"/>
              <a:t>VLM </a:t>
            </a:r>
            <a:r>
              <a:rPr lang="ko-KR" altLang="en-US" sz="700" dirty="0">
                <a:sym typeface="Wingdings" panose="05000000000000000000" pitchFamily="2" charset="2"/>
              </a:rPr>
              <a:t>에서 </a:t>
            </a:r>
            <a:r>
              <a:rPr lang="en-US" altLang="ko-KR" sz="700" dirty="0">
                <a:sym typeface="Wingdings" panose="05000000000000000000" pitchFamily="2" charset="2"/>
              </a:rPr>
              <a:t>heat map </a:t>
            </a:r>
            <a:r>
              <a:rPr lang="ko-KR" altLang="en-US" sz="700" dirty="0">
                <a:sym typeface="Wingdings" panose="05000000000000000000" pitchFamily="2" charset="2"/>
              </a:rPr>
              <a:t>가능</a:t>
            </a:r>
            <a:r>
              <a:rPr lang="en-US" altLang="ko-KR" sz="700" dirty="0">
                <a:sym typeface="Wingdings" panose="05000000000000000000" pitchFamily="2" charset="2"/>
              </a:rPr>
              <a:t>?</a:t>
            </a:r>
            <a:endParaRPr lang="en-US" altLang="ko-KR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06E5F-B139-FFC6-B219-6D53E0B62C1B}"/>
              </a:ext>
            </a:extLst>
          </p:cNvPr>
          <p:cNvSpPr txBox="1"/>
          <p:nvPr/>
        </p:nvSpPr>
        <p:spPr>
          <a:xfrm>
            <a:off x="5371264" y="5218853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/>
              <a:t>Object Grounding</a:t>
            </a:r>
            <a:endParaRPr lang="ko-KR" altLang="en-US" sz="700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8FCCD56-E5AC-9BD3-E524-F1B1F034967B}"/>
              </a:ext>
            </a:extLst>
          </p:cNvPr>
          <p:cNvCxnSpPr>
            <a:cxnSpLocks/>
          </p:cNvCxnSpPr>
          <p:nvPr/>
        </p:nvCxnSpPr>
        <p:spPr>
          <a:xfrm>
            <a:off x="6638775" y="3520524"/>
            <a:ext cx="1628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25423A0-7E9D-ECCA-D020-F7990323CA72}"/>
              </a:ext>
            </a:extLst>
          </p:cNvPr>
          <p:cNvCxnSpPr>
            <a:cxnSpLocks/>
          </p:cNvCxnSpPr>
          <p:nvPr/>
        </p:nvCxnSpPr>
        <p:spPr>
          <a:xfrm>
            <a:off x="7453237" y="2408383"/>
            <a:ext cx="8144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51199CC0-CAE2-9708-3DB2-FBE547612DCF}"/>
              </a:ext>
            </a:extLst>
          </p:cNvPr>
          <p:cNvGrpSpPr/>
          <p:nvPr/>
        </p:nvGrpSpPr>
        <p:grpSpPr>
          <a:xfrm>
            <a:off x="7742186" y="1427846"/>
            <a:ext cx="2620437" cy="3157173"/>
            <a:chOff x="7294511" y="1180196"/>
            <a:chExt cx="2620437" cy="3157173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3E4C5E8E-5DF4-0CB1-EA8D-2D37D2A170D5}"/>
                </a:ext>
              </a:extLst>
            </p:cNvPr>
            <p:cNvSpPr/>
            <p:nvPr/>
          </p:nvSpPr>
          <p:spPr>
            <a:xfrm>
              <a:off x="7921660" y="1868288"/>
              <a:ext cx="1993288" cy="1799205"/>
            </a:xfrm>
            <a:custGeom>
              <a:avLst/>
              <a:gdLst>
                <a:gd name="connsiteX0" fmla="*/ 477794 w 3130378"/>
                <a:gd name="connsiteY0" fmla="*/ 0 h 2825578"/>
                <a:gd name="connsiteX1" fmla="*/ 1631092 w 3130378"/>
                <a:gd name="connsiteY1" fmla="*/ 0 h 2825578"/>
                <a:gd name="connsiteX2" fmla="*/ 1631092 w 3130378"/>
                <a:gd name="connsiteY2" fmla="*/ 1515762 h 2825578"/>
                <a:gd name="connsiteX3" fmla="*/ 2463113 w 3130378"/>
                <a:gd name="connsiteY3" fmla="*/ 1515762 h 2825578"/>
                <a:gd name="connsiteX4" fmla="*/ 2463113 w 3130378"/>
                <a:gd name="connsiteY4" fmla="*/ 8237 h 2825578"/>
                <a:gd name="connsiteX5" fmla="*/ 3130378 w 3130378"/>
                <a:gd name="connsiteY5" fmla="*/ 8237 h 2825578"/>
                <a:gd name="connsiteX6" fmla="*/ 3130378 w 3130378"/>
                <a:gd name="connsiteY6" fmla="*/ 1589902 h 2825578"/>
                <a:gd name="connsiteX7" fmla="*/ 2916194 w 3130378"/>
                <a:gd name="connsiteY7" fmla="*/ 1589902 h 2825578"/>
                <a:gd name="connsiteX8" fmla="*/ 2916194 w 3130378"/>
                <a:gd name="connsiteY8" fmla="*/ 1771135 h 2825578"/>
                <a:gd name="connsiteX9" fmla="*/ 3105665 w 3130378"/>
                <a:gd name="connsiteY9" fmla="*/ 1771135 h 2825578"/>
                <a:gd name="connsiteX10" fmla="*/ 3105665 w 3130378"/>
                <a:gd name="connsiteY10" fmla="*/ 2817340 h 2825578"/>
                <a:gd name="connsiteX11" fmla="*/ 2479589 w 3130378"/>
                <a:gd name="connsiteY11" fmla="*/ 2817340 h 2825578"/>
                <a:gd name="connsiteX12" fmla="*/ 2479589 w 3130378"/>
                <a:gd name="connsiteY12" fmla="*/ 2685535 h 2825578"/>
                <a:gd name="connsiteX13" fmla="*/ 1960605 w 3130378"/>
                <a:gd name="connsiteY13" fmla="*/ 2685535 h 2825578"/>
                <a:gd name="connsiteX14" fmla="*/ 1960605 w 3130378"/>
                <a:gd name="connsiteY14" fmla="*/ 2825578 h 2825578"/>
                <a:gd name="connsiteX15" fmla="*/ 0 w 3130378"/>
                <a:gd name="connsiteY15" fmla="*/ 2825578 h 2825578"/>
                <a:gd name="connsiteX16" fmla="*/ 0 w 3130378"/>
                <a:gd name="connsiteY16" fmla="*/ 1540475 h 2825578"/>
                <a:gd name="connsiteX17" fmla="*/ 502508 w 3130378"/>
                <a:gd name="connsiteY17" fmla="*/ 1540475 h 2825578"/>
                <a:gd name="connsiteX18" fmla="*/ 477794 w 3130378"/>
                <a:gd name="connsiteY18" fmla="*/ 0 h 282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0378" h="2825578">
                  <a:moveTo>
                    <a:pt x="477794" y="0"/>
                  </a:moveTo>
                  <a:lnTo>
                    <a:pt x="1631092" y="0"/>
                  </a:lnTo>
                  <a:lnTo>
                    <a:pt x="1631092" y="1515762"/>
                  </a:lnTo>
                  <a:lnTo>
                    <a:pt x="2463113" y="1515762"/>
                  </a:lnTo>
                  <a:lnTo>
                    <a:pt x="2463113" y="8237"/>
                  </a:lnTo>
                  <a:lnTo>
                    <a:pt x="3130378" y="8237"/>
                  </a:lnTo>
                  <a:lnTo>
                    <a:pt x="3130378" y="1589902"/>
                  </a:lnTo>
                  <a:lnTo>
                    <a:pt x="2916194" y="1589902"/>
                  </a:lnTo>
                  <a:lnTo>
                    <a:pt x="2916194" y="1771135"/>
                  </a:lnTo>
                  <a:lnTo>
                    <a:pt x="3105665" y="1771135"/>
                  </a:lnTo>
                  <a:lnTo>
                    <a:pt x="3105665" y="2817340"/>
                  </a:lnTo>
                  <a:lnTo>
                    <a:pt x="2479589" y="2817340"/>
                  </a:lnTo>
                  <a:lnTo>
                    <a:pt x="2479589" y="2685535"/>
                  </a:lnTo>
                  <a:lnTo>
                    <a:pt x="1960605" y="2685535"/>
                  </a:lnTo>
                  <a:lnTo>
                    <a:pt x="1960605" y="2825578"/>
                  </a:lnTo>
                  <a:lnTo>
                    <a:pt x="0" y="2825578"/>
                  </a:lnTo>
                  <a:lnTo>
                    <a:pt x="0" y="1540475"/>
                  </a:lnTo>
                  <a:lnTo>
                    <a:pt x="502508" y="1540475"/>
                  </a:lnTo>
                  <a:lnTo>
                    <a:pt x="477794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C44DA23-AB04-1E3F-3519-301130F012D7}"/>
                </a:ext>
              </a:extLst>
            </p:cNvPr>
            <p:cNvSpPr/>
            <p:nvPr/>
          </p:nvSpPr>
          <p:spPr>
            <a:xfrm>
              <a:off x="8120062" y="2149935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DACADF-5515-10DF-AEA3-CCBB832FBEBA}"/>
                </a:ext>
              </a:extLst>
            </p:cNvPr>
            <p:cNvSpPr/>
            <p:nvPr/>
          </p:nvSpPr>
          <p:spPr>
            <a:xfrm>
              <a:off x="7903244" y="3064091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08AD0C3-79A1-3761-283B-2576E02F8DE4}"/>
                </a:ext>
              </a:extLst>
            </p:cNvPr>
            <p:cNvSpPr/>
            <p:nvPr/>
          </p:nvSpPr>
          <p:spPr>
            <a:xfrm>
              <a:off x="8495228" y="342900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2B9D15E-535D-6BA0-3383-CAC82A361FD5}"/>
                </a:ext>
              </a:extLst>
            </p:cNvPr>
            <p:cNvSpPr/>
            <p:nvPr/>
          </p:nvSpPr>
          <p:spPr>
            <a:xfrm>
              <a:off x="9683162" y="3327489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EA8F51-2C6D-04EA-1B4D-3A85331AAED6}"/>
                </a:ext>
              </a:extLst>
            </p:cNvPr>
            <p:cNvSpPr/>
            <p:nvPr/>
          </p:nvSpPr>
          <p:spPr>
            <a:xfrm>
              <a:off x="8564613" y="184477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7FDAC62-DBF0-7CE5-3E57-FBE5DEDE218F}"/>
                </a:ext>
              </a:extLst>
            </p:cNvPr>
            <p:cNvSpPr/>
            <p:nvPr/>
          </p:nvSpPr>
          <p:spPr>
            <a:xfrm>
              <a:off x="9728138" y="2263834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A936BBD-D4B3-10AA-3CCC-5E1F16D46BA1}"/>
                </a:ext>
              </a:extLst>
            </p:cNvPr>
            <p:cNvSpPr/>
            <p:nvPr/>
          </p:nvSpPr>
          <p:spPr>
            <a:xfrm>
              <a:off x="9507064" y="1897488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모서리가 접힌 도형 38">
              <a:extLst>
                <a:ext uri="{FF2B5EF4-FFF2-40B4-BE49-F238E27FC236}">
                  <a16:creationId xmlns:a16="http://schemas.microsoft.com/office/drawing/2014/main" id="{A09F32A5-CAEA-CBB8-1C34-BF32412DE7E7}"/>
                </a:ext>
              </a:extLst>
            </p:cNvPr>
            <p:cNvSpPr/>
            <p:nvPr/>
          </p:nvSpPr>
          <p:spPr>
            <a:xfrm>
              <a:off x="7903244" y="1180196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7287AB63-3545-5E26-E98B-9FAC39D12EEF}"/>
                </a:ext>
              </a:extLst>
            </p:cNvPr>
            <p:cNvCxnSpPr>
              <a:stCxn id="39" idx="3"/>
              <a:endCxn id="29" idx="0"/>
            </p:cNvCxnSpPr>
            <p:nvPr/>
          </p:nvCxnSpPr>
          <p:spPr>
            <a:xfrm>
              <a:off x="8428758" y="1481944"/>
              <a:ext cx="216818" cy="362826"/>
            </a:xfrm>
            <a:prstGeom prst="bentConnector2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모서리가 접힌 도형 42">
              <a:extLst>
                <a:ext uri="{FF2B5EF4-FFF2-40B4-BE49-F238E27FC236}">
                  <a16:creationId xmlns:a16="http://schemas.microsoft.com/office/drawing/2014/main" id="{B3FCF347-0EE4-0958-0737-89F8B9A13A6A}"/>
                </a:ext>
              </a:extLst>
            </p:cNvPr>
            <p:cNvSpPr/>
            <p:nvPr/>
          </p:nvSpPr>
          <p:spPr>
            <a:xfrm>
              <a:off x="8345697" y="242581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D9519E5B-7805-FBBD-0D1E-7E3C4326BD5E}"/>
                </a:ext>
              </a:extLst>
            </p:cNvPr>
            <p:cNvCxnSpPr>
              <a:cxnSpLocks/>
              <a:stCxn id="43" idx="1"/>
              <a:endCxn id="11" idx="6"/>
            </p:cNvCxnSpPr>
            <p:nvPr/>
          </p:nvCxnSpPr>
          <p:spPr>
            <a:xfrm rot="10800000">
              <a:off x="8281987" y="2256393"/>
              <a:ext cx="63710" cy="4711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사각형: 모서리가 접힌 도형 55">
              <a:extLst>
                <a:ext uri="{FF2B5EF4-FFF2-40B4-BE49-F238E27FC236}">
                  <a16:creationId xmlns:a16="http://schemas.microsoft.com/office/drawing/2014/main" id="{90DF2430-C421-C8DD-C489-F6A07071129A}"/>
                </a:ext>
              </a:extLst>
            </p:cNvPr>
            <p:cNvSpPr/>
            <p:nvPr/>
          </p:nvSpPr>
          <p:spPr>
            <a:xfrm>
              <a:off x="7294511" y="3477822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F4D4033-D351-C295-080B-8F12F5F5DA1B}"/>
                </a:ext>
              </a:extLst>
            </p:cNvPr>
            <p:cNvCxnSpPr>
              <a:cxnSpLocks/>
              <a:stCxn id="56" idx="3"/>
              <a:endCxn id="26" idx="2"/>
            </p:cNvCxnSpPr>
            <p:nvPr/>
          </p:nvCxnSpPr>
          <p:spPr>
            <a:xfrm flipV="1">
              <a:off x="7820025" y="3170549"/>
              <a:ext cx="83219" cy="6090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사각형: 모서리가 접힌 도형 60">
              <a:extLst>
                <a:ext uri="{FF2B5EF4-FFF2-40B4-BE49-F238E27FC236}">
                  <a16:creationId xmlns:a16="http://schemas.microsoft.com/office/drawing/2014/main" id="{A707B784-D3E7-1976-073D-47764B29865D}"/>
                </a:ext>
              </a:extLst>
            </p:cNvPr>
            <p:cNvSpPr/>
            <p:nvPr/>
          </p:nvSpPr>
          <p:spPr>
            <a:xfrm>
              <a:off x="8382818" y="373387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4511DF69-3BAB-5D51-15CD-F205897D7201}"/>
                </a:ext>
              </a:extLst>
            </p:cNvPr>
            <p:cNvCxnSpPr>
              <a:cxnSpLocks/>
              <a:stCxn id="61" idx="1"/>
              <a:endCxn id="27" idx="2"/>
            </p:cNvCxnSpPr>
            <p:nvPr/>
          </p:nvCxnSpPr>
          <p:spPr>
            <a:xfrm rot="10800000" flipH="1">
              <a:off x="8382818" y="3535459"/>
              <a:ext cx="112410" cy="500163"/>
            </a:xfrm>
            <a:prstGeom prst="bentConnector3">
              <a:avLst>
                <a:gd name="adj1" fmla="val -203363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B59CA9F3-9044-598E-4873-99575B2D1994}"/>
              </a:ext>
            </a:extLst>
          </p:cNvPr>
          <p:cNvSpPr/>
          <p:nvPr/>
        </p:nvSpPr>
        <p:spPr>
          <a:xfrm>
            <a:off x="2701581" y="3020838"/>
            <a:ext cx="3867333" cy="2169509"/>
          </a:xfrm>
          <a:prstGeom prst="roundRect">
            <a:avLst>
              <a:gd name="adj" fmla="val 1793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393B5548-2720-52B0-1A36-998BDEDC5916}"/>
              </a:ext>
            </a:extLst>
          </p:cNvPr>
          <p:cNvSpPr txBox="1"/>
          <p:nvPr/>
        </p:nvSpPr>
        <p:spPr>
          <a:xfrm>
            <a:off x="1059784" y="267529"/>
            <a:ext cx="4353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VLM</a:t>
            </a:r>
          </a:p>
          <a:p>
            <a:r>
              <a:rPr lang="en-US" altLang="ko-KR" dirty="0"/>
              <a:t>  - Heat Map </a:t>
            </a:r>
            <a:r>
              <a:rPr lang="ko-KR" altLang="en-US" dirty="0"/>
              <a:t>생성 가능</a:t>
            </a:r>
            <a:endParaRPr lang="en-US" altLang="ko-KR" dirty="0"/>
          </a:p>
          <a:p>
            <a:r>
              <a:rPr lang="en-US" altLang="ko-KR" dirty="0"/>
              <a:t>  - Few-shot </a:t>
            </a:r>
            <a:r>
              <a:rPr lang="ko-KR" altLang="en-US" dirty="0"/>
              <a:t>성능 나쁨</a:t>
            </a:r>
            <a:r>
              <a:rPr lang="en-US" altLang="ko-KR" dirty="0"/>
              <a:t>(</a:t>
            </a:r>
            <a:r>
              <a:rPr lang="ko-KR" altLang="en-US" dirty="0"/>
              <a:t>추가</a:t>
            </a:r>
            <a:r>
              <a:rPr lang="en-US" altLang="ko-KR" dirty="0"/>
              <a:t> LLM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06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DCC810C-DC7B-F84A-F23F-5992EC7658CF}"/>
              </a:ext>
            </a:extLst>
          </p:cNvPr>
          <p:cNvSpPr/>
          <p:nvPr/>
        </p:nvSpPr>
        <p:spPr>
          <a:xfrm>
            <a:off x="3580627" y="1912935"/>
            <a:ext cx="862649" cy="6635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다리꼴 3">
            <a:extLst>
              <a:ext uri="{FF2B5EF4-FFF2-40B4-BE49-F238E27FC236}">
                <a16:creationId xmlns:a16="http://schemas.microsoft.com/office/drawing/2014/main" id="{6727B066-3BFA-69A3-5294-3B7E2700A44B}"/>
              </a:ext>
            </a:extLst>
          </p:cNvPr>
          <p:cNvSpPr/>
          <p:nvPr/>
        </p:nvSpPr>
        <p:spPr>
          <a:xfrm rot="5400000">
            <a:off x="5287661" y="2044249"/>
            <a:ext cx="521494" cy="345282"/>
          </a:xfrm>
          <a:prstGeom prst="trapezoi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75820-2E1D-9344-6B52-501EE33753E4}"/>
              </a:ext>
            </a:extLst>
          </p:cNvPr>
          <p:cNvSpPr txBox="1"/>
          <p:nvPr/>
        </p:nvSpPr>
        <p:spPr>
          <a:xfrm>
            <a:off x="5045964" y="2472875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Description Model</a:t>
            </a:r>
            <a:endParaRPr lang="ko-KR" altLang="en-US" sz="7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CE47DB-E07B-CD15-01E9-987804714021}"/>
              </a:ext>
            </a:extLst>
          </p:cNvPr>
          <p:cNvCxnSpPr/>
          <p:nvPr/>
        </p:nvCxnSpPr>
        <p:spPr>
          <a:xfrm>
            <a:off x="1973323" y="2725018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25C2E8-4111-FF15-8479-DC3183EC2C71}"/>
              </a:ext>
            </a:extLst>
          </p:cNvPr>
          <p:cNvGrpSpPr/>
          <p:nvPr/>
        </p:nvGrpSpPr>
        <p:grpSpPr>
          <a:xfrm>
            <a:off x="6380655" y="1834710"/>
            <a:ext cx="1843293" cy="708410"/>
            <a:chOff x="2060574" y="346279"/>
            <a:chExt cx="1716011" cy="7084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CA042AE-165E-9C30-8A77-44238F20596B}"/>
                </a:ext>
              </a:extLst>
            </p:cNvPr>
            <p:cNvSpPr/>
            <p:nvPr/>
          </p:nvSpPr>
          <p:spPr>
            <a:xfrm>
              <a:off x="2060574" y="346279"/>
              <a:ext cx="1638223" cy="70841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07BBB3-8C26-5AC4-2078-958C675558E9}"/>
                </a:ext>
              </a:extLst>
            </p:cNvPr>
            <p:cNvSpPr txBox="1"/>
            <p:nvPr/>
          </p:nvSpPr>
          <p:spPr>
            <a:xfrm>
              <a:off x="2067505" y="435028"/>
              <a:ext cx="1709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별 수행해야 하는 </a:t>
              </a:r>
              <a:r>
                <a:rPr lang="en-US" altLang="ko-KR" sz="700" dirty="0"/>
                <a:t>Task</a:t>
              </a:r>
            </a:p>
            <a:p>
              <a:r>
                <a:rPr lang="en-US" altLang="ko-KR" sz="700" dirty="0"/>
                <a:t>- Subtask </a:t>
              </a:r>
              <a:r>
                <a:rPr lang="ko-KR" altLang="en-US" sz="700" dirty="0"/>
                <a:t>는 정해져 있음</a:t>
              </a:r>
              <a:endParaRPr lang="en-US" altLang="ko-KR" sz="700" dirty="0"/>
            </a:p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Subtask</a:t>
              </a:r>
              <a:r>
                <a:rPr lang="ko-KR" altLang="en-US" sz="700" dirty="0"/>
                <a:t>를 선택 하기만 하면 됨</a:t>
              </a:r>
              <a:endParaRPr lang="en-US" altLang="ko-KR" sz="700" dirty="0"/>
            </a:p>
            <a:p>
              <a:r>
                <a:rPr lang="en-US" altLang="ko-KR" sz="700" dirty="0"/>
                <a:t>- JSON </a:t>
              </a:r>
              <a:r>
                <a:rPr lang="ko-KR" altLang="en-US" sz="700" dirty="0"/>
                <a:t>형태 맞추기</a:t>
              </a:r>
              <a:endParaRPr lang="en-US" altLang="ko-KR" sz="700" dirty="0"/>
            </a:p>
          </p:txBody>
        </p:sp>
      </p:grpSp>
      <p:sp>
        <p:nvSpPr>
          <p:cNvPr id="32" name="사다리꼴 31">
            <a:extLst>
              <a:ext uri="{FF2B5EF4-FFF2-40B4-BE49-F238E27FC236}">
                <a16:creationId xmlns:a16="http://schemas.microsoft.com/office/drawing/2014/main" id="{30EDE6CC-0E3F-D0AF-9FE0-4DD4D7C29CA4}"/>
              </a:ext>
            </a:extLst>
          </p:cNvPr>
          <p:cNvSpPr/>
          <p:nvPr/>
        </p:nvSpPr>
        <p:spPr>
          <a:xfrm rot="5400000">
            <a:off x="2250211" y="2552377"/>
            <a:ext cx="521494" cy="345282"/>
          </a:xfrm>
          <a:prstGeom prst="trapezoi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D27B9E-65CC-1705-8722-997BAC53D198}"/>
              </a:ext>
            </a:extLst>
          </p:cNvPr>
          <p:cNvSpPr txBox="1"/>
          <p:nvPr/>
        </p:nvSpPr>
        <p:spPr>
          <a:xfrm>
            <a:off x="2024098" y="2981003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Detection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Model</a:t>
            </a:r>
            <a:endParaRPr lang="ko-KR" altLang="en-US" sz="7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24A44B-C3CC-8692-B36B-60257FE3DA3C}"/>
              </a:ext>
            </a:extLst>
          </p:cNvPr>
          <p:cNvSpPr txBox="1"/>
          <p:nvPr/>
        </p:nvSpPr>
        <p:spPr>
          <a:xfrm>
            <a:off x="3570887" y="1932846"/>
            <a:ext cx="894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&lt;Object List&gt;</a:t>
            </a:r>
          </a:p>
          <a:p>
            <a:r>
              <a:rPr lang="en-US" altLang="ko-KR" sz="700" dirty="0"/>
              <a:t>- Book</a:t>
            </a:r>
          </a:p>
          <a:p>
            <a:r>
              <a:rPr lang="en-US" altLang="ko-KR" sz="700" dirty="0"/>
              <a:t>- Chair</a:t>
            </a:r>
          </a:p>
          <a:p>
            <a:r>
              <a:rPr lang="en-US" altLang="ko-KR" sz="700" dirty="0"/>
              <a:t>- Doll</a:t>
            </a:r>
          </a:p>
          <a:p>
            <a:r>
              <a:rPr lang="en-US" altLang="ko-KR" sz="700" dirty="0"/>
              <a:t>….</a:t>
            </a:r>
            <a:endParaRPr lang="ko-KR" altLang="en-US" sz="700" dirty="0"/>
          </a:p>
        </p:txBody>
      </p:sp>
      <p:pic>
        <p:nvPicPr>
          <p:cNvPr id="65" name="그림 64" descr="실내, 테이블, 벽, 가구이(가) 표시된 사진&#10;&#10;자동 생성된 설명">
            <a:extLst>
              <a:ext uri="{FF2B5EF4-FFF2-40B4-BE49-F238E27FC236}">
                <a16:creationId xmlns:a16="http://schemas.microsoft.com/office/drawing/2014/main" id="{876B6E05-9A89-2C8D-0437-27B297BAFE0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97" y="2364584"/>
            <a:ext cx="720000" cy="720000"/>
          </a:xfrm>
          <a:prstGeom prst="rect">
            <a:avLst/>
          </a:prstGeom>
        </p:spPr>
      </p:pic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307D1C9-6791-8583-8F90-9A6D31421917}"/>
              </a:ext>
            </a:extLst>
          </p:cNvPr>
          <p:cNvCxnSpPr/>
          <p:nvPr/>
        </p:nvCxnSpPr>
        <p:spPr>
          <a:xfrm>
            <a:off x="4710962" y="2216890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F531BFC-7439-7EF9-2C63-730ED4CF6683}"/>
              </a:ext>
            </a:extLst>
          </p:cNvPr>
          <p:cNvSpPr txBox="1"/>
          <p:nvPr/>
        </p:nvSpPr>
        <p:spPr>
          <a:xfrm>
            <a:off x="4349012" y="1879074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By Object</a:t>
            </a:r>
            <a:endParaRPr lang="ko-KR" altLang="en-US" sz="700" b="1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D35DDB7-BA31-9426-A4D6-6B5014D73F7D}"/>
              </a:ext>
            </a:extLst>
          </p:cNvPr>
          <p:cNvCxnSpPr/>
          <p:nvPr/>
        </p:nvCxnSpPr>
        <p:spPr>
          <a:xfrm>
            <a:off x="5910358" y="2216890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A130B581-CFF9-A7B3-DC68-C9EDC57A88FB}"/>
              </a:ext>
            </a:extLst>
          </p:cNvPr>
          <p:cNvCxnSpPr>
            <a:cxnSpLocks/>
          </p:cNvCxnSpPr>
          <p:nvPr/>
        </p:nvCxnSpPr>
        <p:spPr>
          <a:xfrm flipV="1">
            <a:off x="2730960" y="2237844"/>
            <a:ext cx="507968" cy="4871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B75EAAC8-B836-1037-FAAB-46C9C535A4C5}"/>
              </a:ext>
            </a:extLst>
          </p:cNvPr>
          <p:cNvCxnSpPr>
            <a:cxnSpLocks/>
          </p:cNvCxnSpPr>
          <p:nvPr/>
        </p:nvCxnSpPr>
        <p:spPr>
          <a:xfrm>
            <a:off x="2730960" y="2725018"/>
            <a:ext cx="507968" cy="6274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18905D3-7138-D4BA-7B28-F07C8BED1A93}"/>
              </a:ext>
            </a:extLst>
          </p:cNvPr>
          <p:cNvSpPr txBox="1"/>
          <p:nvPr/>
        </p:nvSpPr>
        <p:spPr>
          <a:xfrm>
            <a:off x="3344124" y="3614764"/>
            <a:ext cx="1004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All Object Coordinate</a:t>
            </a:r>
            <a:endParaRPr lang="ko-KR" altLang="en-US" sz="700" b="1" dirty="0"/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42C38E96-04CF-D7F1-3936-84CB6D3EA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25598"/>
              </p:ext>
            </p:extLst>
          </p:nvPr>
        </p:nvGraphicFramePr>
        <p:xfrm>
          <a:off x="3598331" y="3181058"/>
          <a:ext cx="450315" cy="429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63">
                  <a:extLst>
                    <a:ext uri="{9D8B030D-6E8A-4147-A177-3AD203B41FA5}">
                      <a16:colId xmlns:a16="http://schemas.microsoft.com/office/drawing/2014/main" val="1731809347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2499386264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1472738970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1785126792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3999366934"/>
                    </a:ext>
                  </a:extLst>
                </a:gridCol>
              </a:tblGrid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4111490868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090457762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2910862163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432895098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423784221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DF94979-9580-DB3F-4D4D-77F2A6BA0A9B}"/>
              </a:ext>
            </a:extLst>
          </p:cNvPr>
          <p:cNvSpPr/>
          <p:nvPr/>
        </p:nvSpPr>
        <p:spPr>
          <a:xfrm>
            <a:off x="3511006" y="1757490"/>
            <a:ext cx="4712942" cy="967527"/>
          </a:xfrm>
          <a:prstGeom prst="roundRect">
            <a:avLst>
              <a:gd name="adj" fmla="val 1793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639C5-567C-FE87-1AA9-F2EB03A8A0DF}"/>
              </a:ext>
            </a:extLst>
          </p:cNvPr>
          <p:cNvSpPr txBox="1"/>
          <p:nvPr/>
        </p:nvSpPr>
        <p:spPr>
          <a:xfrm>
            <a:off x="5721048" y="1559215"/>
            <a:ext cx="2419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VLM</a:t>
            </a:r>
            <a:r>
              <a:rPr lang="ko-KR" altLang="en-US" sz="700" b="1" dirty="0"/>
              <a:t> 성능이 좋다면 </a:t>
            </a:r>
            <a:r>
              <a:rPr lang="en-US" altLang="ko-KR" sz="700" b="1" dirty="0"/>
              <a:t>LLM(GPT)</a:t>
            </a:r>
            <a:r>
              <a:rPr lang="ko-KR" altLang="en-US" sz="700" b="1" dirty="0"/>
              <a:t>를 붙일 필요가 없다</a:t>
            </a:r>
            <a:r>
              <a:rPr lang="en-US" altLang="ko-KR" sz="700" b="1" dirty="0"/>
              <a:t>.</a:t>
            </a:r>
            <a:endParaRPr lang="ko-KR" altLang="en-US" sz="7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7BDEFD-81ED-F9E7-3786-8960A5A1F5D6}"/>
              </a:ext>
            </a:extLst>
          </p:cNvPr>
          <p:cNvGrpSpPr/>
          <p:nvPr/>
        </p:nvGrpSpPr>
        <p:grpSpPr>
          <a:xfrm>
            <a:off x="8826636" y="1243645"/>
            <a:ext cx="2620437" cy="3157173"/>
            <a:chOff x="7294511" y="1180196"/>
            <a:chExt cx="2620437" cy="3157173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7F400003-4B53-9947-22C9-40ACE55AC2EE}"/>
                </a:ext>
              </a:extLst>
            </p:cNvPr>
            <p:cNvSpPr/>
            <p:nvPr/>
          </p:nvSpPr>
          <p:spPr>
            <a:xfrm>
              <a:off x="7921660" y="1868288"/>
              <a:ext cx="1993288" cy="1799205"/>
            </a:xfrm>
            <a:custGeom>
              <a:avLst/>
              <a:gdLst>
                <a:gd name="connsiteX0" fmla="*/ 477794 w 3130378"/>
                <a:gd name="connsiteY0" fmla="*/ 0 h 2825578"/>
                <a:gd name="connsiteX1" fmla="*/ 1631092 w 3130378"/>
                <a:gd name="connsiteY1" fmla="*/ 0 h 2825578"/>
                <a:gd name="connsiteX2" fmla="*/ 1631092 w 3130378"/>
                <a:gd name="connsiteY2" fmla="*/ 1515762 h 2825578"/>
                <a:gd name="connsiteX3" fmla="*/ 2463113 w 3130378"/>
                <a:gd name="connsiteY3" fmla="*/ 1515762 h 2825578"/>
                <a:gd name="connsiteX4" fmla="*/ 2463113 w 3130378"/>
                <a:gd name="connsiteY4" fmla="*/ 8237 h 2825578"/>
                <a:gd name="connsiteX5" fmla="*/ 3130378 w 3130378"/>
                <a:gd name="connsiteY5" fmla="*/ 8237 h 2825578"/>
                <a:gd name="connsiteX6" fmla="*/ 3130378 w 3130378"/>
                <a:gd name="connsiteY6" fmla="*/ 1589902 h 2825578"/>
                <a:gd name="connsiteX7" fmla="*/ 2916194 w 3130378"/>
                <a:gd name="connsiteY7" fmla="*/ 1589902 h 2825578"/>
                <a:gd name="connsiteX8" fmla="*/ 2916194 w 3130378"/>
                <a:gd name="connsiteY8" fmla="*/ 1771135 h 2825578"/>
                <a:gd name="connsiteX9" fmla="*/ 3105665 w 3130378"/>
                <a:gd name="connsiteY9" fmla="*/ 1771135 h 2825578"/>
                <a:gd name="connsiteX10" fmla="*/ 3105665 w 3130378"/>
                <a:gd name="connsiteY10" fmla="*/ 2817340 h 2825578"/>
                <a:gd name="connsiteX11" fmla="*/ 2479589 w 3130378"/>
                <a:gd name="connsiteY11" fmla="*/ 2817340 h 2825578"/>
                <a:gd name="connsiteX12" fmla="*/ 2479589 w 3130378"/>
                <a:gd name="connsiteY12" fmla="*/ 2685535 h 2825578"/>
                <a:gd name="connsiteX13" fmla="*/ 1960605 w 3130378"/>
                <a:gd name="connsiteY13" fmla="*/ 2685535 h 2825578"/>
                <a:gd name="connsiteX14" fmla="*/ 1960605 w 3130378"/>
                <a:gd name="connsiteY14" fmla="*/ 2825578 h 2825578"/>
                <a:gd name="connsiteX15" fmla="*/ 0 w 3130378"/>
                <a:gd name="connsiteY15" fmla="*/ 2825578 h 2825578"/>
                <a:gd name="connsiteX16" fmla="*/ 0 w 3130378"/>
                <a:gd name="connsiteY16" fmla="*/ 1540475 h 2825578"/>
                <a:gd name="connsiteX17" fmla="*/ 502508 w 3130378"/>
                <a:gd name="connsiteY17" fmla="*/ 1540475 h 2825578"/>
                <a:gd name="connsiteX18" fmla="*/ 477794 w 3130378"/>
                <a:gd name="connsiteY18" fmla="*/ 0 h 282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0378" h="2825578">
                  <a:moveTo>
                    <a:pt x="477794" y="0"/>
                  </a:moveTo>
                  <a:lnTo>
                    <a:pt x="1631092" y="0"/>
                  </a:lnTo>
                  <a:lnTo>
                    <a:pt x="1631092" y="1515762"/>
                  </a:lnTo>
                  <a:lnTo>
                    <a:pt x="2463113" y="1515762"/>
                  </a:lnTo>
                  <a:lnTo>
                    <a:pt x="2463113" y="8237"/>
                  </a:lnTo>
                  <a:lnTo>
                    <a:pt x="3130378" y="8237"/>
                  </a:lnTo>
                  <a:lnTo>
                    <a:pt x="3130378" y="1589902"/>
                  </a:lnTo>
                  <a:lnTo>
                    <a:pt x="2916194" y="1589902"/>
                  </a:lnTo>
                  <a:lnTo>
                    <a:pt x="2916194" y="1771135"/>
                  </a:lnTo>
                  <a:lnTo>
                    <a:pt x="3105665" y="1771135"/>
                  </a:lnTo>
                  <a:lnTo>
                    <a:pt x="3105665" y="2817340"/>
                  </a:lnTo>
                  <a:lnTo>
                    <a:pt x="2479589" y="2817340"/>
                  </a:lnTo>
                  <a:lnTo>
                    <a:pt x="2479589" y="2685535"/>
                  </a:lnTo>
                  <a:lnTo>
                    <a:pt x="1960605" y="2685535"/>
                  </a:lnTo>
                  <a:lnTo>
                    <a:pt x="1960605" y="2825578"/>
                  </a:lnTo>
                  <a:lnTo>
                    <a:pt x="0" y="2825578"/>
                  </a:lnTo>
                  <a:lnTo>
                    <a:pt x="0" y="1540475"/>
                  </a:lnTo>
                  <a:lnTo>
                    <a:pt x="502508" y="1540475"/>
                  </a:lnTo>
                  <a:lnTo>
                    <a:pt x="477794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6FAC70A-C0D1-0356-7D14-107DCDC9034D}"/>
                </a:ext>
              </a:extLst>
            </p:cNvPr>
            <p:cNvSpPr/>
            <p:nvPr/>
          </p:nvSpPr>
          <p:spPr>
            <a:xfrm>
              <a:off x="8120062" y="2149935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B7FD18E-C3DC-1336-DB50-10548A3F8682}"/>
                </a:ext>
              </a:extLst>
            </p:cNvPr>
            <p:cNvSpPr/>
            <p:nvPr/>
          </p:nvSpPr>
          <p:spPr>
            <a:xfrm>
              <a:off x="7903244" y="3064091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17E724-3789-DF7A-5D87-AF24340B9DC1}"/>
                </a:ext>
              </a:extLst>
            </p:cNvPr>
            <p:cNvSpPr/>
            <p:nvPr/>
          </p:nvSpPr>
          <p:spPr>
            <a:xfrm>
              <a:off x="8495228" y="342900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ADEF1DC-687E-51F7-0A4F-8A655434C559}"/>
                </a:ext>
              </a:extLst>
            </p:cNvPr>
            <p:cNvSpPr/>
            <p:nvPr/>
          </p:nvSpPr>
          <p:spPr>
            <a:xfrm>
              <a:off x="9683162" y="3327489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29F82D-B658-0434-E16D-11D0FA139D1F}"/>
                </a:ext>
              </a:extLst>
            </p:cNvPr>
            <p:cNvSpPr/>
            <p:nvPr/>
          </p:nvSpPr>
          <p:spPr>
            <a:xfrm>
              <a:off x="8564613" y="184477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AE7BB15-25B9-606C-980B-CAA444EE2949}"/>
                </a:ext>
              </a:extLst>
            </p:cNvPr>
            <p:cNvSpPr/>
            <p:nvPr/>
          </p:nvSpPr>
          <p:spPr>
            <a:xfrm>
              <a:off x="9728138" y="2263834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DD2B468-BEC2-0AE7-9A85-CA679984F3FE}"/>
                </a:ext>
              </a:extLst>
            </p:cNvPr>
            <p:cNvSpPr/>
            <p:nvPr/>
          </p:nvSpPr>
          <p:spPr>
            <a:xfrm>
              <a:off x="9507064" y="1897488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859BCF3A-A296-342F-B2EC-F1FE5600C99A}"/>
                </a:ext>
              </a:extLst>
            </p:cNvPr>
            <p:cNvSpPr/>
            <p:nvPr/>
          </p:nvSpPr>
          <p:spPr>
            <a:xfrm>
              <a:off x="7903244" y="1180196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9D1088FE-3AF9-57B3-6F39-BE60AE8BD74B}"/>
                </a:ext>
              </a:extLst>
            </p:cNvPr>
            <p:cNvCxnSpPr>
              <a:stCxn id="26" idx="3"/>
              <a:endCxn id="19" idx="0"/>
            </p:cNvCxnSpPr>
            <p:nvPr/>
          </p:nvCxnSpPr>
          <p:spPr>
            <a:xfrm>
              <a:off x="8428758" y="1481944"/>
              <a:ext cx="216818" cy="362826"/>
            </a:xfrm>
            <a:prstGeom prst="bentConnector2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사각형: 모서리가 접힌 도형 27">
              <a:extLst>
                <a:ext uri="{FF2B5EF4-FFF2-40B4-BE49-F238E27FC236}">
                  <a16:creationId xmlns:a16="http://schemas.microsoft.com/office/drawing/2014/main" id="{C73A9951-BC1B-5A52-8D2C-582AA81E5D20}"/>
                </a:ext>
              </a:extLst>
            </p:cNvPr>
            <p:cNvSpPr/>
            <p:nvPr/>
          </p:nvSpPr>
          <p:spPr>
            <a:xfrm>
              <a:off x="8345697" y="242581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C8E58601-0E88-3574-DB78-D7D1DD6764FE}"/>
                </a:ext>
              </a:extLst>
            </p:cNvPr>
            <p:cNvCxnSpPr>
              <a:cxnSpLocks/>
              <a:stCxn id="28" idx="1"/>
              <a:endCxn id="13" idx="6"/>
            </p:cNvCxnSpPr>
            <p:nvPr/>
          </p:nvCxnSpPr>
          <p:spPr>
            <a:xfrm rot="10800000">
              <a:off x="8281987" y="2256393"/>
              <a:ext cx="63710" cy="4711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사각형: 모서리가 접힌 도형 29">
              <a:extLst>
                <a:ext uri="{FF2B5EF4-FFF2-40B4-BE49-F238E27FC236}">
                  <a16:creationId xmlns:a16="http://schemas.microsoft.com/office/drawing/2014/main" id="{FF6633FB-39E9-D495-5E76-102FF4004F28}"/>
                </a:ext>
              </a:extLst>
            </p:cNvPr>
            <p:cNvSpPr/>
            <p:nvPr/>
          </p:nvSpPr>
          <p:spPr>
            <a:xfrm>
              <a:off x="7294511" y="3477822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DFA5F141-DCF4-0725-2C1E-C064532B717C}"/>
                </a:ext>
              </a:extLst>
            </p:cNvPr>
            <p:cNvCxnSpPr>
              <a:cxnSpLocks/>
              <a:stCxn id="30" idx="3"/>
              <a:endCxn id="16" idx="2"/>
            </p:cNvCxnSpPr>
            <p:nvPr/>
          </p:nvCxnSpPr>
          <p:spPr>
            <a:xfrm flipV="1">
              <a:off x="7820025" y="3170549"/>
              <a:ext cx="83219" cy="6090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사각형: 모서리가 접힌 도형 33">
              <a:extLst>
                <a:ext uri="{FF2B5EF4-FFF2-40B4-BE49-F238E27FC236}">
                  <a16:creationId xmlns:a16="http://schemas.microsoft.com/office/drawing/2014/main" id="{2610E24A-C689-4674-326C-DA49961AF8ED}"/>
                </a:ext>
              </a:extLst>
            </p:cNvPr>
            <p:cNvSpPr/>
            <p:nvPr/>
          </p:nvSpPr>
          <p:spPr>
            <a:xfrm>
              <a:off x="8382818" y="373387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020003F-9490-1A73-789A-A82E788A9133}"/>
                </a:ext>
              </a:extLst>
            </p:cNvPr>
            <p:cNvCxnSpPr>
              <a:cxnSpLocks/>
              <a:stCxn id="34" idx="1"/>
              <a:endCxn id="17" idx="2"/>
            </p:cNvCxnSpPr>
            <p:nvPr/>
          </p:nvCxnSpPr>
          <p:spPr>
            <a:xfrm rot="10800000" flipH="1">
              <a:off x="8382818" y="3535459"/>
              <a:ext cx="112410" cy="500163"/>
            </a:xfrm>
            <a:prstGeom prst="bentConnector3">
              <a:avLst>
                <a:gd name="adj1" fmla="val -203363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3D6064-B276-21E9-0C7F-7AAFD294E0EC}"/>
              </a:ext>
            </a:extLst>
          </p:cNvPr>
          <p:cNvCxnSpPr/>
          <p:nvPr/>
        </p:nvCxnSpPr>
        <p:spPr>
          <a:xfrm>
            <a:off x="8431137" y="2216890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5CE15E4-C856-408C-1FAE-D75BAA2AD68F}"/>
              </a:ext>
            </a:extLst>
          </p:cNvPr>
          <p:cNvCxnSpPr>
            <a:cxnSpLocks/>
          </p:cNvCxnSpPr>
          <p:nvPr/>
        </p:nvCxnSpPr>
        <p:spPr>
          <a:xfrm>
            <a:off x="4222407" y="3404188"/>
            <a:ext cx="45226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2FFEEB-8344-9D00-503A-64CA22F305AA}"/>
              </a:ext>
            </a:extLst>
          </p:cNvPr>
          <p:cNvSpPr txBox="1"/>
          <p:nvPr/>
        </p:nvSpPr>
        <p:spPr>
          <a:xfrm>
            <a:off x="1059784" y="267529"/>
            <a:ext cx="585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VLM</a:t>
            </a:r>
          </a:p>
          <a:p>
            <a:r>
              <a:rPr lang="en-US" altLang="ko-KR" dirty="0"/>
              <a:t>  - Heat Map </a:t>
            </a:r>
            <a:r>
              <a:rPr lang="ko-KR" altLang="en-US" dirty="0"/>
              <a:t>생성 불가능</a:t>
            </a:r>
            <a:endParaRPr lang="en-US" altLang="ko-KR" dirty="0"/>
          </a:p>
          <a:p>
            <a:r>
              <a:rPr lang="en-US" altLang="ko-KR" dirty="0"/>
              <a:t>  - Few-shot </a:t>
            </a:r>
            <a:r>
              <a:rPr lang="ko-KR" altLang="en-US" dirty="0"/>
              <a:t>성능 좋음</a:t>
            </a:r>
            <a:r>
              <a:rPr lang="en-US" altLang="ko-KR" dirty="0"/>
              <a:t>(Object</a:t>
            </a:r>
            <a:r>
              <a:rPr lang="ko-KR" altLang="en-US" dirty="0"/>
              <a:t>별 </a:t>
            </a:r>
            <a:r>
              <a:rPr lang="en-US" altLang="ko-KR" dirty="0"/>
              <a:t>Subtask </a:t>
            </a:r>
            <a:r>
              <a:rPr lang="ko-KR" altLang="en-US" dirty="0"/>
              <a:t>추론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658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DCC810C-DC7B-F84A-F23F-5992EC7658CF}"/>
              </a:ext>
            </a:extLst>
          </p:cNvPr>
          <p:cNvSpPr/>
          <p:nvPr/>
        </p:nvSpPr>
        <p:spPr>
          <a:xfrm>
            <a:off x="2529788" y="1951035"/>
            <a:ext cx="862649" cy="6635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다리꼴 3">
            <a:extLst>
              <a:ext uri="{FF2B5EF4-FFF2-40B4-BE49-F238E27FC236}">
                <a16:creationId xmlns:a16="http://schemas.microsoft.com/office/drawing/2014/main" id="{6727B066-3BFA-69A3-5294-3B7E2700A44B}"/>
              </a:ext>
            </a:extLst>
          </p:cNvPr>
          <p:cNvSpPr/>
          <p:nvPr/>
        </p:nvSpPr>
        <p:spPr>
          <a:xfrm rot="5400000">
            <a:off x="4236822" y="2082349"/>
            <a:ext cx="521494" cy="345282"/>
          </a:xfrm>
          <a:prstGeom prst="trapezoi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75820-2E1D-9344-6B52-501EE33753E4}"/>
              </a:ext>
            </a:extLst>
          </p:cNvPr>
          <p:cNvSpPr txBox="1"/>
          <p:nvPr/>
        </p:nvSpPr>
        <p:spPr>
          <a:xfrm>
            <a:off x="3995125" y="2510975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Description Model</a:t>
            </a:r>
            <a:endParaRPr lang="ko-KR" altLang="en-US" sz="7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CE47DB-E07B-CD15-01E9-987804714021}"/>
              </a:ext>
            </a:extLst>
          </p:cNvPr>
          <p:cNvCxnSpPr/>
          <p:nvPr/>
        </p:nvCxnSpPr>
        <p:spPr>
          <a:xfrm>
            <a:off x="922484" y="2763118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9DC3548-E47B-8C13-932D-482CA611C8F2}"/>
              </a:ext>
            </a:extLst>
          </p:cNvPr>
          <p:cNvCxnSpPr/>
          <p:nvPr/>
        </p:nvCxnSpPr>
        <p:spPr>
          <a:xfrm>
            <a:off x="6233102" y="2254990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3C243F-7B27-69B8-53B8-9AF76A76EFAC}"/>
              </a:ext>
            </a:extLst>
          </p:cNvPr>
          <p:cNvGrpSpPr/>
          <p:nvPr/>
        </p:nvGrpSpPr>
        <p:grpSpPr>
          <a:xfrm>
            <a:off x="5335769" y="2089161"/>
            <a:ext cx="789778" cy="381177"/>
            <a:chOff x="2018111" y="346279"/>
            <a:chExt cx="789778" cy="38117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3562583-DE5C-FE02-235A-F93893D7F29E}"/>
                </a:ext>
              </a:extLst>
            </p:cNvPr>
            <p:cNvSpPr/>
            <p:nvPr/>
          </p:nvSpPr>
          <p:spPr>
            <a:xfrm>
              <a:off x="2060575" y="346279"/>
              <a:ext cx="704850" cy="38117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7941F8-511B-CCF3-A961-26351632860E}"/>
                </a:ext>
              </a:extLst>
            </p:cNvPr>
            <p:cNvSpPr txBox="1"/>
            <p:nvPr/>
          </p:nvSpPr>
          <p:spPr>
            <a:xfrm>
              <a:off x="2018111" y="377646"/>
              <a:ext cx="789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Object Condition</a:t>
              </a:r>
              <a:endParaRPr lang="ko-KR" altLang="en-US" sz="700" dirty="0"/>
            </a:p>
          </p:txBody>
        </p:sp>
      </p:grpSp>
      <p:sp>
        <p:nvSpPr>
          <p:cNvPr id="14" name="사다리꼴 13">
            <a:extLst>
              <a:ext uri="{FF2B5EF4-FFF2-40B4-BE49-F238E27FC236}">
                <a16:creationId xmlns:a16="http://schemas.microsoft.com/office/drawing/2014/main" id="{CB778BF1-7EAE-A490-60F5-F4C2E340F8E1}"/>
              </a:ext>
            </a:extLst>
          </p:cNvPr>
          <p:cNvSpPr/>
          <p:nvPr/>
        </p:nvSpPr>
        <p:spPr>
          <a:xfrm rot="5400000">
            <a:off x="6519849" y="2102383"/>
            <a:ext cx="521494" cy="345282"/>
          </a:xfrm>
          <a:prstGeom prst="trapezoi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D02B1-37A3-5C14-B858-EBAA64D4EE36}"/>
              </a:ext>
            </a:extLst>
          </p:cNvPr>
          <p:cNvSpPr txBox="1"/>
          <p:nvPr/>
        </p:nvSpPr>
        <p:spPr>
          <a:xfrm>
            <a:off x="6270706" y="2525843"/>
            <a:ext cx="101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LLM</a:t>
            </a:r>
          </a:p>
          <a:p>
            <a:pPr algn="ctr"/>
            <a:r>
              <a:rPr lang="en-US" altLang="ko-KR" sz="700" b="1" dirty="0"/>
              <a:t>(GPT, LLaMA2…)</a:t>
            </a:r>
            <a:endParaRPr lang="ko-KR" altLang="en-US" sz="7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9B693F-B020-39D5-1576-9246B06C3896}"/>
              </a:ext>
            </a:extLst>
          </p:cNvPr>
          <p:cNvCxnSpPr/>
          <p:nvPr/>
        </p:nvCxnSpPr>
        <p:spPr>
          <a:xfrm>
            <a:off x="7123689" y="2254990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25C2E8-4111-FF15-8479-DC3183EC2C71}"/>
              </a:ext>
            </a:extLst>
          </p:cNvPr>
          <p:cNvGrpSpPr/>
          <p:nvPr/>
        </p:nvGrpSpPr>
        <p:grpSpPr>
          <a:xfrm>
            <a:off x="7575129" y="1872810"/>
            <a:ext cx="1843293" cy="708410"/>
            <a:chOff x="2060574" y="346279"/>
            <a:chExt cx="1716011" cy="7084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CA042AE-165E-9C30-8A77-44238F20596B}"/>
                </a:ext>
              </a:extLst>
            </p:cNvPr>
            <p:cNvSpPr/>
            <p:nvPr/>
          </p:nvSpPr>
          <p:spPr>
            <a:xfrm>
              <a:off x="2060574" y="346279"/>
              <a:ext cx="1638223" cy="70841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07BBB3-8C26-5AC4-2078-958C675558E9}"/>
                </a:ext>
              </a:extLst>
            </p:cNvPr>
            <p:cNvSpPr txBox="1"/>
            <p:nvPr/>
          </p:nvSpPr>
          <p:spPr>
            <a:xfrm>
              <a:off x="2067505" y="435028"/>
              <a:ext cx="1709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별 수행해야 하는 </a:t>
              </a:r>
              <a:r>
                <a:rPr lang="en-US" altLang="ko-KR" sz="700" dirty="0"/>
                <a:t>Task</a:t>
              </a:r>
            </a:p>
            <a:p>
              <a:r>
                <a:rPr lang="en-US" altLang="ko-KR" sz="700" dirty="0"/>
                <a:t>- Subtask </a:t>
              </a:r>
              <a:r>
                <a:rPr lang="ko-KR" altLang="en-US" sz="700" dirty="0"/>
                <a:t>는 정해져 있음</a:t>
              </a:r>
              <a:endParaRPr lang="en-US" altLang="ko-KR" sz="700" dirty="0"/>
            </a:p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Subtask</a:t>
              </a:r>
              <a:r>
                <a:rPr lang="ko-KR" altLang="en-US" sz="700" dirty="0"/>
                <a:t>를 선택 하기만 하면 됨</a:t>
              </a:r>
              <a:endParaRPr lang="en-US" altLang="ko-KR" sz="700" dirty="0"/>
            </a:p>
            <a:p>
              <a:r>
                <a:rPr lang="en-US" altLang="ko-KR" sz="700" dirty="0"/>
                <a:t>- JSON </a:t>
              </a:r>
              <a:r>
                <a:rPr lang="ko-KR" altLang="en-US" sz="700" dirty="0"/>
                <a:t>형태 맞추기</a:t>
              </a:r>
              <a:endParaRPr lang="en-US" altLang="ko-KR" sz="700" dirty="0"/>
            </a:p>
          </p:txBody>
        </p:sp>
      </p:grpSp>
      <p:sp>
        <p:nvSpPr>
          <p:cNvPr id="32" name="사다리꼴 31">
            <a:extLst>
              <a:ext uri="{FF2B5EF4-FFF2-40B4-BE49-F238E27FC236}">
                <a16:creationId xmlns:a16="http://schemas.microsoft.com/office/drawing/2014/main" id="{30EDE6CC-0E3F-D0AF-9FE0-4DD4D7C29CA4}"/>
              </a:ext>
            </a:extLst>
          </p:cNvPr>
          <p:cNvSpPr/>
          <p:nvPr/>
        </p:nvSpPr>
        <p:spPr>
          <a:xfrm rot="5400000">
            <a:off x="1199372" y="2590477"/>
            <a:ext cx="521494" cy="345282"/>
          </a:xfrm>
          <a:prstGeom prst="trapezoi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D27B9E-65CC-1705-8722-997BAC53D198}"/>
              </a:ext>
            </a:extLst>
          </p:cNvPr>
          <p:cNvSpPr txBox="1"/>
          <p:nvPr/>
        </p:nvSpPr>
        <p:spPr>
          <a:xfrm>
            <a:off x="973259" y="3019103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Detection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Model</a:t>
            </a:r>
            <a:endParaRPr lang="ko-KR" altLang="en-US" sz="7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24A44B-C3CC-8692-B36B-60257FE3DA3C}"/>
              </a:ext>
            </a:extLst>
          </p:cNvPr>
          <p:cNvSpPr txBox="1"/>
          <p:nvPr/>
        </p:nvSpPr>
        <p:spPr>
          <a:xfrm>
            <a:off x="2520048" y="1970946"/>
            <a:ext cx="894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&lt;Object List&gt;</a:t>
            </a:r>
          </a:p>
          <a:p>
            <a:r>
              <a:rPr lang="en-US" altLang="ko-KR" sz="700" dirty="0"/>
              <a:t>- Book</a:t>
            </a:r>
          </a:p>
          <a:p>
            <a:r>
              <a:rPr lang="en-US" altLang="ko-KR" sz="700" dirty="0"/>
              <a:t>- Chair</a:t>
            </a:r>
          </a:p>
          <a:p>
            <a:r>
              <a:rPr lang="en-US" altLang="ko-KR" sz="700" dirty="0"/>
              <a:t>- Doll</a:t>
            </a:r>
          </a:p>
          <a:p>
            <a:r>
              <a:rPr lang="en-US" altLang="ko-KR" sz="700" dirty="0"/>
              <a:t>….</a:t>
            </a:r>
            <a:endParaRPr lang="ko-KR" altLang="en-US" sz="700" dirty="0"/>
          </a:p>
        </p:txBody>
      </p:sp>
      <p:pic>
        <p:nvPicPr>
          <p:cNvPr id="65" name="그림 64" descr="실내, 테이블, 벽, 가구이(가) 표시된 사진&#10;&#10;자동 생성된 설명">
            <a:extLst>
              <a:ext uri="{FF2B5EF4-FFF2-40B4-BE49-F238E27FC236}">
                <a16:creationId xmlns:a16="http://schemas.microsoft.com/office/drawing/2014/main" id="{876B6E05-9A89-2C8D-0437-27B297BAFE0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" y="2402684"/>
            <a:ext cx="720000" cy="720000"/>
          </a:xfrm>
          <a:prstGeom prst="rect">
            <a:avLst/>
          </a:prstGeom>
        </p:spPr>
      </p:pic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307D1C9-6791-8583-8F90-9A6D31421917}"/>
              </a:ext>
            </a:extLst>
          </p:cNvPr>
          <p:cNvCxnSpPr/>
          <p:nvPr/>
        </p:nvCxnSpPr>
        <p:spPr>
          <a:xfrm>
            <a:off x="3660123" y="2254990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F531BFC-7439-7EF9-2C63-730ED4CF6683}"/>
              </a:ext>
            </a:extLst>
          </p:cNvPr>
          <p:cNvSpPr txBox="1"/>
          <p:nvPr/>
        </p:nvSpPr>
        <p:spPr>
          <a:xfrm>
            <a:off x="3298173" y="1917174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By Object</a:t>
            </a:r>
            <a:endParaRPr lang="ko-KR" altLang="en-US" sz="700" b="1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D35DDB7-BA31-9426-A4D6-6B5014D73F7D}"/>
              </a:ext>
            </a:extLst>
          </p:cNvPr>
          <p:cNvCxnSpPr/>
          <p:nvPr/>
        </p:nvCxnSpPr>
        <p:spPr>
          <a:xfrm>
            <a:off x="4859519" y="2254990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A130B581-CFF9-A7B3-DC68-C9EDC57A88FB}"/>
              </a:ext>
            </a:extLst>
          </p:cNvPr>
          <p:cNvCxnSpPr>
            <a:cxnSpLocks/>
          </p:cNvCxnSpPr>
          <p:nvPr/>
        </p:nvCxnSpPr>
        <p:spPr>
          <a:xfrm flipV="1">
            <a:off x="1680121" y="2275944"/>
            <a:ext cx="507968" cy="4871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B75EAAC8-B836-1037-FAAB-46C9C535A4C5}"/>
              </a:ext>
            </a:extLst>
          </p:cNvPr>
          <p:cNvCxnSpPr>
            <a:cxnSpLocks/>
          </p:cNvCxnSpPr>
          <p:nvPr/>
        </p:nvCxnSpPr>
        <p:spPr>
          <a:xfrm>
            <a:off x="1680121" y="2763118"/>
            <a:ext cx="507968" cy="6274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18905D3-7138-D4BA-7B28-F07C8BED1A93}"/>
              </a:ext>
            </a:extLst>
          </p:cNvPr>
          <p:cNvSpPr txBox="1"/>
          <p:nvPr/>
        </p:nvSpPr>
        <p:spPr>
          <a:xfrm>
            <a:off x="2293285" y="3652864"/>
            <a:ext cx="1004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All Object Coordinate</a:t>
            </a:r>
            <a:endParaRPr lang="ko-KR" altLang="en-US" sz="700" b="1" dirty="0"/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42C38E96-04CF-D7F1-3936-84CB6D3EA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81779"/>
              </p:ext>
            </p:extLst>
          </p:nvPr>
        </p:nvGraphicFramePr>
        <p:xfrm>
          <a:off x="2547492" y="3219158"/>
          <a:ext cx="450315" cy="429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63">
                  <a:extLst>
                    <a:ext uri="{9D8B030D-6E8A-4147-A177-3AD203B41FA5}">
                      <a16:colId xmlns:a16="http://schemas.microsoft.com/office/drawing/2014/main" val="1731809347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2499386264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1472738970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1785126792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3999366934"/>
                    </a:ext>
                  </a:extLst>
                </a:gridCol>
              </a:tblGrid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4111490868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090457762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2910862163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432895098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42378422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74785AB4-21C7-8635-E6AD-BF82D4B49C71}"/>
              </a:ext>
            </a:extLst>
          </p:cNvPr>
          <p:cNvGrpSpPr/>
          <p:nvPr/>
        </p:nvGrpSpPr>
        <p:grpSpPr>
          <a:xfrm>
            <a:off x="9418422" y="1421788"/>
            <a:ext cx="2620437" cy="3157173"/>
            <a:chOff x="7294511" y="1180196"/>
            <a:chExt cx="2620437" cy="3157173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5C63CDE8-97E9-0EA5-C327-8269B7073659}"/>
                </a:ext>
              </a:extLst>
            </p:cNvPr>
            <p:cNvSpPr/>
            <p:nvPr/>
          </p:nvSpPr>
          <p:spPr>
            <a:xfrm>
              <a:off x="7921660" y="1868288"/>
              <a:ext cx="1993288" cy="1799205"/>
            </a:xfrm>
            <a:custGeom>
              <a:avLst/>
              <a:gdLst>
                <a:gd name="connsiteX0" fmla="*/ 477794 w 3130378"/>
                <a:gd name="connsiteY0" fmla="*/ 0 h 2825578"/>
                <a:gd name="connsiteX1" fmla="*/ 1631092 w 3130378"/>
                <a:gd name="connsiteY1" fmla="*/ 0 h 2825578"/>
                <a:gd name="connsiteX2" fmla="*/ 1631092 w 3130378"/>
                <a:gd name="connsiteY2" fmla="*/ 1515762 h 2825578"/>
                <a:gd name="connsiteX3" fmla="*/ 2463113 w 3130378"/>
                <a:gd name="connsiteY3" fmla="*/ 1515762 h 2825578"/>
                <a:gd name="connsiteX4" fmla="*/ 2463113 w 3130378"/>
                <a:gd name="connsiteY4" fmla="*/ 8237 h 2825578"/>
                <a:gd name="connsiteX5" fmla="*/ 3130378 w 3130378"/>
                <a:gd name="connsiteY5" fmla="*/ 8237 h 2825578"/>
                <a:gd name="connsiteX6" fmla="*/ 3130378 w 3130378"/>
                <a:gd name="connsiteY6" fmla="*/ 1589902 h 2825578"/>
                <a:gd name="connsiteX7" fmla="*/ 2916194 w 3130378"/>
                <a:gd name="connsiteY7" fmla="*/ 1589902 h 2825578"/>
                <a:gd name="connsiteX8" fmla="*/ 2916194 w 3130378"/>
                <a:gd name="connsiteY8" fmla="*/ 1771135 h 2825578"/>
                <a:gd name="connsiteX9" fmla="*/ 3105665 w 3130378"/>
                <a:gd name="connsiteY9" fmla="*/ 1771135 h 2825578"/>
                <a:gd name="connsiteX10" fmla="*/ 3105665 w 3130378"/>
                <a:gd name="connsiteY10" fmla="*/ 2817340 h 2825578"/>
                <a:gd name="connsiteX11" fmla="*/ 2479589 w 3130378"/>
                <a:gd name="connsiteY11" fmla="*/ 2817340 h 2825578"/>
                <a:gd name="connsiteX12" fmla="*/ 2479589 w 3130378"/>
                <a:gd name="connsiteY12" fmla="*/ 2685535 h 2825578"/>
                <a:gd name="connsiteX13" fmla="*/ 1960605 w 3130378"/>
                <a:gd name="connsiteY13" fmla="*/ 2685535 h 2825578"/>
                <a:gd name="connsiteX14" fmla="*/ 1960605 w 3130378"/>
                <a:gd name="connsiteY14" fmla="*/ 2825578 h 2825578"/>
                <a:gd name="connsiteX15" fmla="*/ 0 w 3130378"/>
                <a:gd name="connsiteY15" fmla="*/ 2825578 h 2825578"/>
                <a:gd name="connsiteX16" fmla="*/ 0 w 3130378"/>
                <a:gd name="connsiteY16" fmla="*/ 1540475 h 2825578"/>
                <a:gd name="connsiteX17" fmla="*/ 502508 w 3130378"/>
                <a:gd name="connsiteY17" fmla="*/ 1540475 h 2825578"/>
                <a:gd name="connsiteX18" fmla="*/ 477794 w 3130378"/>
                <a:gd name="connsiteY18" fmla="*/ 0 h 282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0378" h="2825578">
                  <a:moveTo>
                    <a:pt x="477794" y="0"/>
                  </a:moveTo>
                  <a:lnTo>
                    <a:pt x="1631092" y="0"/>
                  </a:lnTo>
                  <a:lnTo>
                    <a:pt x="1631092" y="1515762"/>
                  </a:lnTo>
                  <a:lnTo>
                    <a:pt x="2463113" y="1515762"/>
                  </a:lnTo>
                  <a:lnTo>
                    <a:pt x="2463113" y="8237"/>
                  </a:lnTo>
                  <a:lnTo>
                    <a:pt x="3130378" y="8237"/>
                  </a:lnTo>
                  <a:lnTo>
                    <a:pt x="3130378" y="1589902"/>
                  </a:lnTo>
                  <a:lnTo>
                    <a:pt x="2916194" y="1589902"/>
                  </a:lnTo>
                  <a:lnTo>
                    <a:pt x="2916194" y="1771135"/>
                  </a:lnTo>
                  <a:lnTo>
                    <a:pt x="3105665" y="1771135"/>
                  </a:lnTo>
                  <a:lnTo>
                    <a:pt x="3105665" y="2817340"/>
                  </a:lnTo>
                  <a:lnTo>
                    <a:pt x="2479589" y="2817340"/>
                  </a:lnTo>
                  <a:lnTo>
                    <a:pt x="2479589" y="2685535"/>
                  </a:lnTo>
                  <a:lnTo>
                    <a:pt x="1960605" y="2685535"/>
                  </a:lnTo>
                  <a:lnTo>
                    <a:pt x="1960605" y="2825578"/>
                  </a:lnTo>
                  <a:lnTo>
                    <a:pt x="0" y="2825578"/>
                  </a:lnTo>
                  <a:lnTo>
                    <a:pt x="0" y="1540475"/>
                  </a:lnTo>
                  <a:lnTo>
                    <a:pt x="502508" y="1540475"/>
                  </a:lnTo>
                  <a:lnTo>
                    <a:pt x="477794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4AA59B0-9B53-1362-2698-0931F7C97397}"/>
                </a:ext>
              </a:extLst>
            </p:cNvPr>
            <p:cNvSpPr/>
            <p:nvPr/>
          </p:nvSpPr>
          <p:spPr>
            <a:xfrm>
              <a:off x="8120062" y="2149935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CEABC36-EA07-D47A-B1AF-ECD24F44BFC0}"/>
                </a:ext>
              </a:extLst>
            </p:cNvPr>
            <p:cNvSpPr/>
            <p:nvPr/>
          </p:nvSpPr>
          <p:spPr>
            <a:xfrm>
              <a:off x="7903244" y="3064091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5695037-2DEB-3ED0-7AB3-F6E66BD538E1}"/>
                </a:ext>
              </a:extLst>
            </p:cNvPr>
            <p:cNvSpPr/>
            <p:nvPr/>
          </p:nvSpPr>
          <p:spPr>
            <a:xfrm>
              <a:off x="8495228" y="342900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0F014FF-B645-0774-FCEF-5C8D7BB3199D}"/>
                </a:ext>
              </a:extLst>
            </p:cNvPr>
            <p:cNvSpPr/>
            <p:nvPr/>
          </p:nvSpPr>
          <p:spPr>
            <a:xfrm>
              <a:off x="9683162" y="3327489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1F5C1CB-44C4-9814-5C4A-3353C6D8E2A2}"/>
                </a:ext>
              </a:extLst>
            </p:cNvPr>
            <p:cNvSpPr/>
            <p:nvPr/>
          </p:nvSpPr>
          <p:spPr>
            <a:xfrm>
              <a:off x="8564613" y="184477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26A6131-D388-9851-E6BC-22F6FAE9B407}"/>
                </a:ext>
              </a:extLst>
            </p:cNvPr>
            <p:cNvSpPr/>
            <p:nvPr/>
          </p:nvSpPr>
          <p:spPr>
            <a:xfrm>
              <a:off x="9728138" y="2263834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9AA7C9C-A1A3-C9A2-0651-665307347A35}"/>
                </a:ext>
              </a:extLst>
            </p:cNvPr>
            <p:cNvSpPr/>
            <p:nvPr/>
          </p:nvSpPr>
          <p:spPr>
            <a:xfrm>
              <a:off x="9507064" y="1897488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모서리가 접힌 도형 19">
              <a:extLst>
                <a:ext uri="{FF2B5EF4-FFF2-40B4-BE49-F238E27FC236}">
                  <a16:creationId xmlns:a16="http://schemas.microsoft.com/office/drawing/2014/main" id="{462C478C-E291-0EEA-2943-9B6D49AE1F62}"/>
                </a:ext>
              </a:extLst>
            </p:cNvPr>
            <p:cNvSpPr/>
            <p:nvPr/>
          </p:nvSpPr>
          <p:spPr>
            <a:xfrm>
              <a:off x="7903244" y="1180196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DE2BEDD8-6E18-D89B-7780-4D1067B89218}"/>
                </a:ext>
              </a:extLst>
            </p:cNvPr>
            <p:cNvCxnSpPr>
              <a:stCxn id="20" idx="3"/>
              <a:endCxn id="17" idx="0"/>
            </p:cNvCxnSpPr>
            <p:nvPr/>
          </p:nvCxnSpPr>
          <p:spPr>
            <a:xfrm>
              <a:off x="8428758" y="1481944"/>
              <a:ext cx="216818" cy="362826"/>
            </a:xfrm>
            <a:prstGeom prst="bentConnector2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31945225-615C-FF95-475A-4BAC04EA3F6D}"/>
                </a:ext>
              </a:extLst>
            </p:cNvPr>
            <p:cNvSpPr/>
            <p:nvPr/>
          </p:nvSpPr>
          <p:spPr>
            <a:xfrm>
              <a:off x="8345697" y="242581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759C86F-C0C6-4B42-3571-783F5872B6BE}"/>
                </a:ext>
              </a:extLst>
            </p:cNvPr>
            <p:cNvCxnSpPr>
              <a:cxnSpLocks/>
              <a:stCxn id="26" idx="1"/>
              <a:endCxn id="6" idx="6"/>
            </p:cNvCxnSpPr>
            <p:nvPr/>
          </p:nvCxnSpPr>
          <p:spPr>
            <a:xfrm rot="10800000">
              <a:off x="8281987" y="2256393"/>
              <a:ext cx="63710" cy="4711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사각형: 모서리가 접힌 도형 27">
              <a:extLst>
                <a:ext uri="{FF2B5EF4-FFF2-40B4-BE49-F238E27FC236}">
                  <a16:creationId xmlns:a16="http://schemas.microsoft.com/office/drawing/2014/main" id="{78CCF9AA-2D0C-DF46-04B4-DD308AF74E16}"/>
                </a:ext>
              </a:extLst>
            </p:cNvPr>
            <p:cNvSpPr/>
            <p:nvPr/>
          </p:nvSpPr>
          <p:spPr>
            <a:xfrm>
              <a:off x="7294511" y="3477822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D44AA993-5ECD-9B36-8317-1A022B2E1910}"/>
                </a:ext>
              </a:extLst>
            </p:cNvPr>
            <p:cNvCxnSpPr>
              <a:cxnSpLocks/>
              <a:stCxn id="28" idx="3"/>
              <a:endCxn id="8" idx="2"/>
            </p:cNvCxnSpPr>
            <p:nvPr/>
          </p:nvCxnSpPr>
          <p:spPr>
            <a:xfrm flipV="1">
              <a:off x="7820025" y="3170549"/>
              <a:ext cx="83219" cy="6090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사각형: 모서리가 접힌 도형 29">
              <a:extLst>
                <a:ext uri="{FF2B5EF4-FFF2-40B4-BE49-F238E27FC236}">
                  <a16:creationId xmlns:a16="http://schemas.microsoft.com/office/drawing/2014/main" id="{ACAD6B71-A049-CE97-992E-267BAF7143F8}"/>
                </a:ext>
              </a:extLst>
            </p:cNvPr>
            <p:cNvSpPr/>
            <p:nvPr/>
          </p:nvSpPr>
          <p:spPr>
            <a:xfrm>
              <a:off x="8382818" y="373387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09154E08-A261-F8FF-A1CB-3F2236F0D691}"/>
                </a:ext>
              </a:extLst>
            </p:cNvPr>
            <p:cNvCxnSpPr>
              <a:cxnSpLocks/>
              <a:stCxn id="30" idx="1"/>
              <a:endCxn id="13" idx="2"/>
            </p:cNvCxnSpPr>
            <p:nvPr/>
          </p:nvCxnSpPr>
          <p:spPr>
            <a:xfrm rot="10800000" flipH="1">
              <a:off x="8382818" y="3535459"/>
              <a:ext cx="112410" cy="500163"/>
            </a:xfrm>
            <a:prstGeom prst="bentConnector3">
              <a:avLst>
                <a:gd name="adj1" fmla="val -203363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E661CE0-C826-5B1C-F240-F66026196689}"/>
              </a:ext>
            </a:extLst>
          </p:cNvPr>
          <p:cNvCxnSpPr/>
          <p:nvPr/>
        </p:nvCxnSpPr>
        <p:spPr>
          <a:xfrm>
            <a:off x="9540685" y="2254990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07E205E-2F2D-02D1-8BBA-9692209F61A4}"/>
              </a:ext>
            </a:extLst>
          </p:cNvPr>
          <p:cNvCxnSpPr>
            <a:cxnSpLocks/>
          </p:cNvCxnSpPr>
          <p:nvPr/>
        </p:nvCxnSpPr>
        <p:spPr>
          <a:xfrm>
            <a:off x="3298173" y="3433663"/>
            <a:ext cx="5880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E1A8EBA-AB45-7C61-528B-739EC55634E1}"/>
              </a:ext>
            </a:extLst>
          </p:cNvPr>
          <p:cNvSpPr txBox="1"/>
          <p:nvPr/>
        </p:nvSpPr>
        <p:spPr>
          <a:xfrm>
            <a:off x="1059784" y="267529"/>
            <a:ext cx="585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VLM</a:t>
            </a:r>
          </a:p>
          <a:p>
            <a:r>
              <a:rPr lang="en-US" altLang="ko-KR" dirty="0"/>
              <a:t>  - Heat Map </a:t>
            </a:r>
            <a:r>
              <a:rPr lang="ko-KR" altLang="en-US" dirty="0"/>
              <a:t>생성 불가능</a:t>
            </a:r>
            <a:endParaRPr lang="en-US" altLang="ko-KR" dirty="0"/>
          </a:p>
          <a:p>
            <a:r>
              <a:rPr lang="en-US" altLang="ko-KR" dirty="0"/>
              <a:t>  - Few-shot </a:t>
            </a:r>
            <a:r>
              <a:rPr lang="ko-KR" altLang="en-US" dirty="0"/>
              <a:t>성능 나쁨</a:t>
            </a:r>
            <a:r>
              <a:rPr lang="en-US" altLang="ko-KR" dirty="0"/>
              <a:t>(GPT</a:t>
            </a:r>
            <a:r>
              <a:rPr lang="ko-KR" altLang="en-US" dirty="0"/>
              <a:t>로 대체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335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449</Words>
  <Application>Microsoft Office PowerPoint</Application>
  <PresentationFormat>와이드스크린</PresentationFormat>
  <Paragraphs>116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Lucida Grande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최대원</dc:creator>
  <cp:lastModifiedBy>최대원</cp:lastModifiedBy>
  <cp:revision>151</cp:revision>
  <dcterms:created xsi:type="dcterms:W3CDTF">2023-12-01T12:14:03Z</dcterms:created>
  <dcterms:modified xsi:type="dcterms:W3CDTF">2023-12-05T07:45:51Z</dcterms:modified>
</cp:coreProperties>
</file>