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67" r:id="rId2"/>
    <p:sldId id="272" r:id="rId3"/>
    <p:sldId id="268" r:id="rId4"/>
    <p:sldId id="270" r:id="rId5"/>
    <p:sldId id="271" r:id="rId6"/>
    <p:sldId id="273" r:id="rId7"/>
    <p:sldId id="274" r:id="rId8"/>
    <p:sldId id="256" r:id="rId9"/>
    <p:sldId id="263" r:id="rId10"/>
    <p:sldId id="262" r:id="rId11"/>
    <p:sldId id="264" r:id="rId12"/>
    <p:sldId id="261" r:id="rId13"/>
    <p:sldId id="265" r:id="rId14"/>
    <p:sldId id="258" r:id="rId15"/>
    <p:sldId id="257" r:id="rId16"/>
    <p:sldId id="259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9200"/>
    <a:srgbClr val="1D3A00"/>
    <a:srgbClr val="007033"/>
    <a:srgbClr val="F1C88B"/>
    <a:srgbClr val="003635"/>
    <a:srgbClr val="005856"/>
    <a:srgbClr val="FE9202"/>
    <a:srgbClr val="FF2549"/>
    <a:srgbClr val="5EEC3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1" autoAdjust="0"/>
    <p:restoredTop sz="93849" autoAdjust="0"/>
  </p:normalViewPr>
  <p:slideViewPr>
    <p:cSldViewPr snapToGrid="0">
      <p:cViewPr>
        <p:scale>
          <a:sx n="105" d="100"/>
          <a:sy n="105" d="100"/>
        </p:scale>
        <p:origin x="219" y="39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76" y="36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Hi, I’m Bosu Choi. I’m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talk about my capstone project in Data Incubator which is to build a recipe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recommedation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0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96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last slide includes my take home messages.</a:t>
            </a:r>
          </a:p>
          <a:p>
            <a:pPr latinLnBrk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people are getting interested in cooking as the social distancing continues.</a:t>
            </a:r>
          </a:p>
          <a:p>
            <a:pPr latinLnBrk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recipe recommender based on various preferences will be useful for people.</a:t>
            </a:r>
          </a:p>
          <a:p>
            <a:pPr latinLnBrk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Especially, I am interested in recommending a recipe that benefit users financially.</a:t>
            </a:r>
          </a:p>
          <a:p>
            <a:pPr latinLnBrk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other hand, companies with this recommender can make profit through the online advertisement </a:t>
            </a:r>
          </a:p>
          <a:p>
            <a:pPr latinLnBrk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grocery stores with delivery or to-go service can accommodate this recommender to draw more customers.</a:t>
            </a:r>
          </a:p>
          <a:p>
            <a:pPr latinLnBrk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companies already with nice and clean recipe database can accelerate the progress of this project.</a:t>
            </a:r>
          </a:p>
          <a:p>
            <a:pPr latinLnBrk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all for my presentation and thank you for your attention.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72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fourth slide, there are 3 pieces required to complete my project. </a:t>
            </a:r>
          </a:p>
          <a:p>
            <a:pPr latinLnBrk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Firstly, I need to build a database of recipes scraped from the internet. </a:t>
            </a:r>
          </a:p>
          <a:p>
            <a:pPr latinLnBrk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Secondly, for an actual recommendation algorithm, I need to determine a cost function depending on different variables. </a:t>
            </a:r>
          </a:p>
          <a:p>
            <a:pPr latinLnBrk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specific condition I consider is </a:t>
            </a:r>
          </a:p>
          <a:p>
            <a:pPr latinLnBrk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recommend a recipe that helps people to use up the ingredients in their fridge quickly,</a:t>
            </a:r>
          </a:p>
          <a:p>
            <a:pPr latinLnBrk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 people can benefit financially from this recommender.</a:t>
            </a:r>
          </a:p>
          <a:p>
            <a:pPr latinLnBrk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last, we needs inputs from users about the ingredients in their fridge, their dietary restrictions, etc.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80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 look at the second slide.</a:t>
            </a:r>
          </a:p>
          <a:p>
            <a:pPr latinLnBrk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motivation of my project started from coronavirus pandemic.</a:t>
            </a:r>
          </a:p>
          <a:p>
            <a:pPr latinLnBrk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Probably some of you are checking the confirmed cases and death toll in US every day, trying to predict the future.</a:t>
            </a:r>
          </a:p>
          <a:p>
            <a:pPr latinLnBrk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hard to make a prediction with all this uncertainty but by checking people’s interest in the google trends,</a:t>
            </a:r>
          </a:p>
          <a:p>
            <a:pPr latinLnBrk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could see some of the topics that people are now interested 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81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third slide’s top figure, we can see that as people’s interest in social distancing </a:t>
            </a:r>
          </a:p>
          <a:p>
            <a:pPr latinLnBrk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 stay at home and shelter in place increases, </a:t>
            </a:r>
          </a:p>
          <a:p>
            <a:pPr latinLnBrk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interest in grocery and recipe increases whereas the interest in restaurant decreases.</a:t>
            </a:r>
          </a:p>
          <a:p>
            <a:pPr latinLnBrk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see this trend more clearly, I plotted the 7day averages in dotted lines.</a:t>
            </a:r>
          </a:p>
          <a:p>
            <a:pPr latinLnBrk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 checked the correlation coefficients in the 3 bottom plots, </a:t>
            </a:r>
          </a:p>
          <a:p>
            <a:pPr latinLnBrk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seeing the relatively strong positive correlation of social distancing with grocery and recipe </a:t>
            </a:r>
          </a:p>
          <a:p>
            <a:pPr latinLnBrk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whereas restaurant has strong negative correlation with social distancing.</a:t>
            </a:r>
          </a:p>
          <a:p>
            <a:pPr latinLnBrk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this exploratory analysis gave me the inspiration of my project about the recipe recommender.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3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7471" y="1649976"/>
            <a:ext cx="839877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943" y="3191774"/>
            <a:ext cx="8399206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268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968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216" y="268580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97857"/>
            <a:ext cx="8246070" cy="3564465"/>
          </a:xfrm>
        </p:spPr>
        <p:txBody>
          <a:bodyPr/>
          <a:lstStyle>
            <a:lvl1pPr algn="l">
              <a:defRPr sz="2800">
                <a:solidFill>
                  <a:srgbClr val="1D3A00"/>
                </a:solidFill>
              </a:defRPr>
            </a:lvl1pPr>
            <a:lvl2pPr algn="l">
              <a:defRPr>
                <a:solidFill>
                  <a:srgbClr val="1D3A00"/>
                </a:solidFill>
              </a:defRPr>
            </a:lvl2pPr>
            <a:lvl3pPr algn="l">
              <a:defRPr>
                <a:solidFill>
                  <a:srgbClr val="1D3A00"/>
                </a:solidFill>
              </a:defRPr>
            </a:lvl3pPr>
            <a:lvl4pPr algn="l">
              <a:defRPr>
                <a:solidFill>
                  <a:srgbClr val="1D3A00"/>
                </a:solidFill>
              </a:defRPr>
            </a:lvl4pPr>
            <a:lvl5pPr algn="l">
              <a:defRPr>
                <a:solidFill>
                  <a:srgbClr val="1D3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880" y="391788"/>
            <a:ext cx="655716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992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880" y="1155313"/>
            <a:ext cx="6557165" cy="3511061"/>
          </a:xfrm>
        </p:spPr>
        <p:txBody>
          <a:bodyPr/>
          <a:lstStyle>
            <a:lvl1pPr>
              <a:defRPr sz="2800">
                <a:solidFill>
                  <a:srgbClr val="1D3A00"/>
                </a:solidFill>
              </a:defRPr>
            </a:lvl1pPr>
            <a:lvl2pPr>
              <a:defRPr>
                <a:solidFill>
                  <a:srgbClr val="1D3A00"/>
                </a:solidFill>
              </a:defRPr>
            </a:lvl2pPr>
            <a:lvl3pPr>
              <a:defRPr>
                <a:solidFill>
                  <a:srgbClr val="1D3A00"/>
                </a:solidFill>
              </a:defRPr>
            </a:lvl3pPr>
            <a:lvl4pPr>
              <a:defRPr>
                <a:solidFill>
                  <a:srgbClr val="1D3A00"/>
                </a:solidFill>
              </a:defRPr>
            </a:lvl4pPr>
            <a:lvl5pPr>
              <a:defRPr>
                <a:solidFill>
                  <a:srgbClr val="1D3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6396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4490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D3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17306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1D3A00"/>
                </a:solidFill>
              </a:defRPr>
            </a:lvl1pPr>
            <a:lvl2pPr algn="ctr">
              <a:defRPr sz="2000">
                <a:solidFill>
                  <a:srgbClr val="1D3A00"/>
                </a:solidFill>
              </a:defRPr>
            </a:lvl2pPr>
            <a:lvl3pPr algn="ctr">
              <a:defRPr sz="1800">
                <a:solidFill>
                  <a:srgbClr val="1D3A00"/>
                </a:solidFill>
              </a:defRPr>
            </a:lvl3pPr>
            <a:lvl4pPr algn="ctr">
              <a:defRPr sz="1600">
                <a:solidFill>
                  <a:srgbClr val="1D3A00"/>
                </a:solidFill>
              </a:defRPr>
            </a:lvl4pPr>
            <a:lvl5pPr algn="ctr">
              <a:defRPr sz="1600">
                <a:solidFill>
                  <a:srgbClr val="1D3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4490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D3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17306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1D3A00"/>
                </a:solidFill>
              </a:defRPr>
            </a:lvl1pPr>
            <a:lvl2pPr algn="ctr">
              <a:defRPr sz="2000">
                <a:solidFill>
                  <a:srgbClr val="1D3A00"/>
                </a:solidFill>
              </a:defRPr>
            </a:lvl2pPr>
            <a:lvl3pPr algn="ctr">
              <a:defRPr sz="1800">
                <a:solidFill>
                  <a:srgbClr val="1D3A00"/>
                </a:solidFill>
              </a:defRPr>
            </a:lvl3pPr>
            <a:lvl4pPr algn="ctr">
              <a:defRPr sz="1600">
                <a:solidFill>
                  <a:srgbClr val="1D3A00"/>
                </a:solidFill>
              </a:defRPr>
            </a:lvl4pPr>
            <a:lvl5pPr algn="ctr">
              <a:defRPr sz="1600">
                <a:solidFill>
                  <a:srgbClr val="1D3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worldometers.info/coronavirus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640736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Presented by Bosu Choi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91906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Capstone Project : Recipe Recommender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7A74C0C-5C7D-4DB3-BA3C-64A7009A4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472609"/>
          </a:xfrm>
        </p:spPr>
      </p:pic>
    </p:spTree>
    <p:extLst>
      <p:ext uri="{BB962C8B-B14F-4D97-AF65-F5344CB8AC3E}">
        <p14:creationId xmlns:p14="http://schemas.microsoft.com/office/powerpoint/2010/main" val="367396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646049F-2830-4804-B002-F04B9153B21C}"/>
              </a:ext>
            </a:extLst>
          </p:cNvPr>
          <p:cNvSpPr txBox="1"/>
          <p:nvPr/>
        </p:nvSpPr>
        <p:spPr>
          <a:xfrm>
            <a:off x="671862" y="1552569"/>
            <a:ext cx="7667466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40000 recipes scraped from </a:t>
            </a:r>
            <a:r>
              <a:rPr lang="en-US" dirty="0">
                <a:solidFill>
                  <a:srgbClr val="0070C0"/>
                </a:solidFill>
              </a:rPr>
              <a:t>allrecipes.com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13000 ingredients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User’s inputs : List of ingredients in the fridge, food restriction/preference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Recommend recipes which use more of the existing ingredients and use less of extra ingredients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Sieving the recipe database by food preference/restriction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Main goal : maximizing the # of common ingredients between ingredient list of a user and a recipe as well as minimizing the # of extra ingredients to buy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E1BD66EF-74CF-45BE-B3D5-7F8BD0FF5A1C}"/>
              </a:ext>
            </a:extLst>
          </p:cNvPr>
          <p:cNvSpPr txBox="1">
            <a:spLocks/>
          </p:cNvSpPr>
          <p:nvPr/>
        </p:nvSpPr>
        <p:spPr>
          <a:xfrm>
            <a:off x="1010014" y="632013"/>
            <a:ext cx="5381818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Ingredients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948967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023" y="604161"/>
            <a:ext cx="5381818" cy="763525"/>
          </a:xfrm>
        </p:spPr>
        <p:txBody>
          <a:bodyPr>
            <a:normAutofit/>
          </a:bodyPr>
          <a:lstStyle/>
          <a:p>
            <a:r>
              <a:rPr lang="en-US" sz="2000" dirty="0"/>
              <a:t>Business Ideas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0AC0F8-85F8-4581-8B6F-9C5C85BE8252}"/>
              </a:ext>
            </a:extLst>
          </p:cNvPr>
          <p:cNvSpPr txBox="1"/>
          <p:nvPr/>
        </p:nvSpPr>
        <p:spPr>
          <a:xfrm>
            <a:off x="463651" y="1722060"/>
            <a:ext cx="8453993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More people are expected to be interested in cooking.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Recipe recommender based on various preferences will be useful for people.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Especially suggesting simple recipes that users can afford their cooking economically.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Popular websites can accommodate more advertisements.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can be combined with online/offline grocery delivery/to-go service, meal prep, smart refrigerator.</a:t>
            </a:r>
          </a:p>
        </p:txBody>
      </p:sp>
    </p:spTree>
    <p:extLst>
      <p:ext uri="{BB962C8B-B14F-4D97-AF65-F5344CB8AC3E}">
        <p14:creationId xmlns:p14="http://schemas.microsoft.com/office/powerpoint/2010/main" val="1048080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189B-705C-4B25-9BCB-563A8A26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45" y="635820"/>
            <a:ext cx="8093365" cy="763525"/>
          </a:xfrm>
        </p:spPr>
        <p:txBody>
          <a:bodyPr>
            <a:normAutofit/>
          </a:bodyPr>
          <a:lstStyle/>
          <a:p>
            <a:r>
              <a:rPr lang="en-US" sz="2400" dirty="0"/>
              <a:t>Best pairs and most used ingredients</a:t>
            </a:r>
          </a:p>
        </p:txBody>
      </p:sp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25B1D73-FD86-4B89-96AA-8AC12D3F4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33" y="1309322"/>
            <a:ext cx="2757508" cy="3781453"/>
          </a:xfrm>
          <a:prstGeom prst="rect">
            <a:avLst/>
          </a:prstGeom>
        </p:spPr>
      </p:pic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728B776-0FAA-4225-9D3C-DA8826A06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29" y="1309322"/>
            <a:ext cx="3471888" cy="373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11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12571" y="516015"/>
            <a:ext cx="5381818" cy="763525"/>
          </a:xfrm>
        </p:spPr>
        <p:txBody>
          <a:bodyPr>
            <a:normAutofit/>
          </a:bodyPr>
          <a:lstStyle/>
          <a:p>
            <a:r>
              <a:rPr lang="en-US" dirty="0"/>
              <a:t>Ingredients for the 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6EA38B-3BF2-4421-8903-F889E808749C}"/>
              </a:ext>
            </a:extLst>
          </p:cNvPr>
          <p:cNvSpPr txBox="1"/>
          <p:nvPr/>
        </p:nvSpPr>
        <p:spPr>
          <a:xfrm>
            <a:off x="54093" y="1598340"/>
            <a:ext cx="410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Database of Recipes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E25004-898B-4ED1-A7E1-DB95260FF1A3}"/>
              </a:ext>
            </a:extLst>
          </p:cNvPr>
          <p:cNvSpPr txBox="1"/>
          <p:nvPr/>
        </p:nvSpPr>
        <p:spPr>
          <a:xfrm>
            <a:off x="2898473" y="1598340"/>
            <a:ext cx="35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 algorithm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E95EC-8DA1-4EE0-9082-95188972A6C6}"/>
              </a:ext>
            </a:extLst>
          </p:cNvPr>
          <p:cNvSpPr txBox="1"/>
          <p:nvPr/>
        </p:nvSpPr>
        <p:spPr>
          <a:xfrm>
            <a:off x="6075429" y="1598340"/>
            <a:ext cx="35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Inputs from user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0AC0F8-85F8-4581-8B6F-9C5C85BE8252}"/>
              </a:ext>
            </a:extLst>
          </p:cNvPr>
          <p:cNvSpPr txBox="1"/>
          <p:nvPr/>
        </p:nvSpPr>
        <p:spPr>
          <a:xfrm>
            <a:off x="6103480" y="2103681"/>
            <a:ext cx="304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ingredients in user’s fridge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Dietary restrictions of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Food preference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8560A6-A8E9-4628-A6F9-63916CBD3CF9}"/>
              </a:ext>
            </a:extLst>
          </p:cNvPr>
          <p:cNvSpPr txBox="1"/>
          <p:nvPr/>
        </p:nvSpPr>
        <p:spPr>
          <a:xfrm>
            <a:off x="145854" y="2137340"/>
            <a:ext cx="22852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Scraping from online recipes available publicly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including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Title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Directions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Ingredients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Quantity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Unit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Etc.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2D7280-C8BF-44CB-A662-6138F7EB1F95}"/>
              </a:ext>
            </a:extLst>
          </p:cNvPr>
          <p:cNvSpPr txBox="1"/>
          <p:nvPr/>
        </p:nvSpPr>
        <p:spPr>
          <a:xfrm>
            <a:off x="2982620" y="2036363"/>
            <a:ext cx="27375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a cost function depending on variables of interest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Intersection of user’s ingredient list and ingredients of each recipe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Dietary restriction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Food preference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Optimization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99A1639-B04A-43C5-B3E1-110887460C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93" y="1419649"/>
            <a:ext cx="7687951" cy="3723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237" y="281178"/>
            <a:ext cx="5351764" cy="897470"/>
          </a:xfrm>
        </p:spPr>
        <p:txBody>
          <a:bodyPr>
            <a:normAutofit fontScale="90000"/>
          </a:bodyPr>
          <a:lstStyle/>
          <a:p>
            <a:r>
              <a:rPr lang="en-US" dirty="0"/>
              <a:t>Coronavirus Changes Our Life!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90" y="1660505"/>
            <a:ext cx="2538674" cy="3247533"/>
          </a:xfrm>
        </p:spPr>
        <p:txBody>
          <a:bodyPr>
            <a:normAutofit/>
          </a:bodyPr>
          <a:lstStyle/>
          <a:p>
            <a:r>
              <a:rPr lang="en-US" sz="1600" dirty="0"/>
              <a:t>Confirmed cases and death toll in US are soaring.</a:t>
            </a:r>
          </a:p>
          <a:p>
            <a:r>
              <a:rPr lang="en-US" sz="1600" dirty="0"/>
              <a:t>Hard to predict when the pandemic is over.</a:t>
            </a:r>
          </a:p>
          <a:p>
            <a:r>
              <a:rPr lang="en-US" sz="1600" dirty="0"/>
              <a:t>Social distancing is ongoing. Until when?</a:t>
            </a:r>
          </a:p>
          <a:p>
            <a:r>
              <a:rPr lang="en-US" sz="1600" dirty="0"/>
              <a:t>Vaccine is a year away at least.</a:t>
            </a:r>
          </a:p>
          <a:p>
            <a:r>
              <a:rPr lang="en-US" sz="1600" dirty="0"/>
              <a:t>Our life may change in the long term.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5EC75-185C-4F62-9084-25965E2E6F81}"/>
              </a:ext>
            </a:extLst>
          </p:cNvPr>
          <p:cNvSpPr txBox="1"/>
          <p:nvPr/>
        </p:nvSpPr>
        <p:spPr>
          <a:xfrm>
            <a:off x="4321559" y="244034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79F83-797F-4F45-AD63-ED489CEAFE8C}"/>
              </a:ext>
            </a:extLst>
          </p:cNvPr>
          <p:cNvSpPr txBox="1"/>
          <p:nvPr/>
        </p:nvSpPr>
        <p:spPr>
          <a:xfrm>
            <a:off x="3948810" y="4908039"/>
            <a:ext cx="4566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source : https://github.com/CSSEGISandData/COVID-19/tree/master/ 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A78C13D-8D7A-4075-8259-79054B5E9B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10" y="589916"/>
            <a:ext cx="7594761" cy="221807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46DCCD-9D36-4382-8CAE-AA5C367360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10" y="2859684"/>
            <a:ext cx="7408387" cy="207537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8917" y="0"/>
            <a:ext cx="6063559" cy="611541"/>
          </a:xfrm>
        </p:spPr>
        <p:txBody>
          <a:bodyPr>
            <a:normAutofit fontScale="90000"/>
          </a:bodyPr>
          <a:lstStyle/>
          <a:p>
            <a:r>
              <a:rPr lang="en-US" dirty="0"/>
              <a:t>Coronavirus and Cooking at Home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7180" y="2283816"/>
            <a:ext cx="2389436" cy="285968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As people stay at home, the interest in groceries and cooking recipes increases, and the interest in restaurants decreases.</a:t>
            </a:r>
          </a:p>
          <a:p>
            <a:r>
              <a:rPr lang="en-US" sz="1600" dirty="0"/>
              <a:t>Why don’t we recommend recipes that people are specifically looking for? (ex. Recipe that uses up most of ingredients in my fridge)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9555A-4462-4C5F-BEDB-A5CEACD642AD}"/>
              </a:ext>
            </a:extLst>
          </p:cNvPr>
          <p:cNvSpPr txBox="1"/>
          <p:nvPr/>
        </p:nvSpPr>
        <p:spPr>
          <a:xfrm>
            <a:off x="7497203" y="4935057"/>
            <a:ext cx="2916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source : Google Trends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COVID-19 and Life Changes</a:t>
            </a:r>
          </a:p>
        </p:txBody>
      </p:sp>
      <p:pic>
        <p:nvPicPr>
          <p:cNvPr id="10" name="Picture 9" descr="A screenshot of a map&#10;&#10;Description automatically generated">
            <a:extLst>
              <a:ext uri="{FF2B5EF4-FFF2-40B4-BE49-F238E27FC236}">
                <a16:creationId xmlns:a16="http://schemas.microsoft.com/office/drawing/2014/main" id="{6445DFA0-183A-419C-9843-C78A8995D0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20" y="1519953"/>
            <a:ext cx="9144000" cy="35733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3F60E8-B025-4460-81C5-A21F6F55D11E}"/>
              </a:ext>
            </a:extLst>
          </p:cNvPr>
          <p:cNvSpPr txBox="1"/>
          <p:nvPr/>
        </p:nvSpPr>
        <p:spPr>
          <a:xfrm>
            <a:off x="5963240" y="4790783"/>
            <a:ext cx="376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worldometers.info/coronavirus/</a:t>
            </a:r>
          </a:p>
        </p:txBody>
      </p:sp>
    </p:spTree>
    <p:extLst>
      <p:ext uri="{BB962C8B-B14F-4D97-AF65-F5344CB8AC3E}">
        <p14:creationId xmlns:p14="http://schemas.microsoft.com/office/powerpoint/2010/main" val="422962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Google Trends</a:t>
            </a:r>
          </a:p>
        </p:txBody>
      </p:sp>
      <p:pic>
        <p:nvPicPr>
          <p:cNvPr id="12" name="Picture 11" descr="A screenshot of a map&#10;&#10;Description automatically generated">
            <a:extLst>
              <a:ext uri="{FF2B5EF4-FFF2-40B4-BE49-F238E27FC236}">
                <a16:creationId xmlns:a16="http://schemas.microsoft.com/office/drawing/2014/main" id="{CED413D1-AB06-46CD-940B-3BB2EEBF7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999"/>
            <a:ext cx="9144000" cy="43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308986"/>
            <a:ext cx="8496944" cy="2995737"/>
          </a:xfrm>
        </p:spPr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57K recipes from </a:t>
            </a:r>
            <a:r>
              <a:rPr lang="en-US" altLang="ko-KR" sz="1600" dirty="0">
                <a:solidFill>
                  <a:srgbClr val="499200"/>
                </a:solidFill>
                <a:latin typeface="Arial" pitchFamily="34" charset="0"/>
                <a:cs typeface="Arial" pitchFamily="34" charset="0"/>
              </a:rPr>
              <a:t>allrecipes.com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Each recipe contains name, ingredients, quantity, unit, and directions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Ingredient-based personalized recipe recommendation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Inputs from a user : dietary restriction, ingredient preference, list of ingredients in the fridge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Main goal : recommending recipes which use more of the ingredients in common and use less of extra ingredients using a customized similarity metric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Additionally, suggest everyday ingredients which are often used/ paired</a:t>
            </a:r>
            <a:endParaRPr lang="en-US" altLang="ko-K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Recipes and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340581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Recommendation Idea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4DEB5F-7340-4AB2-A8CB-5E0FD49C3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72" y="1172279"/>
            <a:ext cx="8201320" cy="14779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4B74FF-1A1E-41EF-9B05-649F2339D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72" y="2938091"/>
            <a:ext cx="2438400" cy="790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5ACD3A-475A-45B8-ABC3-DF3C97E6F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584" y="2938091"/>
            <a:ext cx="3429000" cy="11620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67A88B-01D1-4738-9843-B4C762AAC681}"/>
              </a:ext>
            </a:extLst>
          </p:cNvPr>
          <p:cNvSpPr txBox="1"/>
          <p:nvPr/>
        </p:nvSpPr>
        <p:spPr>
          <a:xfrm>
            <a:off x="4571999" y="4100140"/>
            <a:ext cx="111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↑</a:t>
            </a:r>
          </a:p>
          <a:p>
            <a:r>
              <a:rPr lang="en-US" dirty="0"/>
              <a:t>maximize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C4C7B7-447B-43BA-9B21-85106FC95805}"/>
              </a:ext>
            </a:extLst>
          </p:cNvPr>
          <p:cNvSpPr txBox="1"/>
          <p:nvPr/>
        </p:nvSpPr>
        <p:spPr>
          <a:xfrm>
            <a:off x="5749172" y="4100140"/>
            <a:ext cx="104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↑</a:t>
            </a:r>
          </a:p>
          <a:p>
            <a:r>
              <a:rPr lang="en-US" dirty="0"/>
              <a:t>minimize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9E0A1E-9FD4-4573-93F0-FD162C53157D}"/>
              </a:ext>
            </a:extLst>
          </p:cNvPr>
          <p:cNvSpPr/>
          <p:nvPr/>
        </p:nvSpPr>
        <p:spPr>
          <a:xfrm>
            <a:off x="377072" y="2147455"/>
            <a:ext cx="8201320" cy="502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11260F-18FC-44A5-965A-AC8D162A8F33}"/>
              </a:ext>
            </a:extLst>
          </p:cNvPr>
          <p:cNvSpPr txBox="1"/>
          <p:nvPr/>
        </p:nvSpPr>
        <p:spPr>
          <a:xfrm>
            <a:off x="7827818" y="2687047"/>
            <a:ext cx="103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   ↓</a:t>
            </a:r>
          </a:p>
          <a:p>
            <a:r>
              <a:rPr lang="en-US" dirty="0">
                <a:solidFill>
                  <a:srgbClr val="FF0000"/>
                </a:solidFill>
              </a:rPr>
              <a:t>Exclude!</a:t>
            </a:r>
          </a:p>
        </p:txBody>
      </p:sp>
    </p:spTree>
    <p:extLst>
      <p:ext uri="{BB962C8B-B14F-4D97-AF65-F5344CB8AC3E}">
        <p14:creationId xmlns:p14="http://schemas.microsoft.com/office/powerpoint/2010/main" val="277033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74901" y="1572649"/>
            <a:ext cx="8738120" cy="299573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More people are expected to be interested in cooking since COVID-19.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Recipe recommender based on various preferences will be useful for people.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Especially suggesting simple recipes that users can afford efficiently and economically.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It can be combined with grocery delivery, meal prep services, smart refrigerators, etc.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Business Ideas</a:t>
            </a:r>
          </a:p>
        </p:txBody>
      </p:sp>
    </p:spTree>
    <p:extLst>
      <p:ext uri="{BB962C8B-B14F-4D97-AF65-F5344CB8AC3E}">
        <p14:creationId xmlns:p14="http://schemas.microsoft.com/office/powerpoint/2010/main" val="182493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Additional Suggestion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1F18158-3EB4-4739-896F-661253FBE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06" y="809196"/>
            <a:ext cx="6986639" cy="3148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B4E776-38AC-46C4-B7BF-12C3A3AFC5BC}"/>
              </a:ext>
            </a:extLst>
          </p:cNvPr>
          <p:cNvSpPr txBox="1"/>
          <p:nvPr/>
        </p:nvSpPr>
        <p:spPr>
          <a:xfrm>
            <a:off x="0" y="4229347"/>
            <a:ext cx="730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Chun-Yuen Teng et al. 2012. Recipe recommendation using ingredient networks. In Proceedings of the 4th Annual ACM Web Science Conference (</a:t>
            </a:r>
            <a:r>
              <a:rPr lang="en-US" sz="1200" i="1" dirty="0" err="1"/>
              <a:t>WebSci</a:t>
            </a:r>
            <a:r>
              <a:rPr lang="en-US" sz="1200" i="1" dirty="0"/>
              <a:t> ’12). Association for Computing Machinery, New York, NY, USA, 298–307.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0284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4179" y="1649976"/>
            <a:ext cx="5852067" cy="1527050"/>
          </a:xfrm>
        </p:spPr>
        <p:txBody>
          <a:bodyPr/>
          <a:lstStyle/>
          <a:p>
            <a:pPr algn="ctr"/>
            <a:r>
              <a:rPr lang="en-US" dirty="0"/>
              <a:t>Capstone Project : </a:t>
            </a:r>
            <a:br>
              <a:rPr lang="en-US" dirty="0"/>
            </a:br>
            <a:r>
              <a:rPr lang="en-US" dirty="0"/>
              <a:t>Recipe Recommender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457516"/>
            <a:ext cx="2248858" cy="778273"/>
          </a:xfrm>
        </p:spPr>
        <p:txBody>
          <a:bodyPr/>
          <a:lstStyle/>
          <a:p>
            <a:r>
              <a:rPr lang="en-US" dirty="0"/>
              <a:t>Bosu Choi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742EDF0-1DD6-4732-B6B9-A104C015C4C1}"/>
              </a:ext>
            </a:extLst>
          </p:cNvPr>
          <p:cNvSpPr txBox="1"/>
          <p:nvPr/>
        </p:nvSpPr>
        <p:spPr>
          <a:xfrm>
            <a:off x="-436408" y="3874274"/>
            <a:ext cx="351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https://www.worldometers.info/</a:t>
            </a:r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1A72C5-6C45-4235-9678-F736F01C28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9074"/>
            <a:ext cx="4520201" cy="3533259"/>
          </a:xfrm>
          <a:prstGeom prst="rect">
            <a:avLst/>
          </a:prstGeom>
        </p:spPr>
      </p:pic>
      <p:pic>
        <p:nvPicPr>
          <p:cNvPr id="20" name="Content Placeholder 19" descr="A close up of a map&#10;&#10;Description automatically generated">
            <a:extLst>
              <a:ext uri="{FF2B5EF4-FFF2-40B4-BE49-F238E27FC236}">
                <a16:creationId xmlns:a16="http://schemas.microsoft.com/office/drawing/2014/main" id="{6D677743-88F4-47EF-90CF-BE2179CCA9A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50" y="1547813"/>
            <a:ext cx="4718050" cy="3014662"/>
          </a:xfrm>
        </p:spPr>
      </p:pic>
      <p:sp>
        <p:nvSpPr>
          <p:cNvPr id="24" name="Title 3">
            <a:extLst>
              <a:ext uri="{FF2B5EF4-FFF2-40B4-BE49-F238E27FC236}">
                <a16:creationId xmlns:a16="http://schemas.microsoft.com/office/drawing/2014/main" id="{50E9B799-AA4F-4F60-9E83-432D4C0A93FE}"/>
              </a:ext>
            </a:extLst>
          </p:cNvPr>
          <p:cNvSpPr txBox="1">
            <a:spLocks/>
          </p:cNvSpPr>
          <p:nvPr/>
        </p:nvSpPr>
        <p:spPr>
          <a:xfrm>
            <a:off x="1100788" y="654013"/>
            <a:ext cx="5381818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COVID 19 and Life Changes</a:t>
            </a:r>
          </a:p>
        </p:txBody>
      </p:sp>
    </p:spTree>
    <p:extLst>
      <p:ext uri="{BB962C8B-B14F-4D97-AF65-F5344CB8AC3E}">
        <p14:creationId xmlns:p14="http://schemas.microsoft.com/office/powerpoint/2010/main" val="363693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1008</Words>
  <Application>Microsoft Office PowerPoint</Application>
  <PresentationFormat>On-screen Show (16:9)</PresentationFormat>
  <Paragraphs>114</Paragraphs>
  <Slides>16</Slides>
  <Notes>6</Notes>
  <HiddenSlides>10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PowerPoint Presentation</vt:lpstr>
      <vt:lpstr> COVID-19 and Life Changes</vt:lpstr>
      <vt:lpstr> Google Trends</vt:lpstr>
      <vt:lpstr> Recipes and Recommendation System</vt:lpstr>
      <vt:lpstr> Recommendation Idea</vt:lpstr>
      <vt:lpstr> Business Ideas</vt:lpstr>
      <vt:lpstr> Additional Suggestion</vt:lpstr>
      <vt:lpstr>Capstone Project :  Recipe Recommender</vt:lpstr>
      <vt:lpstr>PowerPoint Presentation</vt:lpstr>
      <vt:lpstr>PowerPoint Presentation</vt:lpstr>
      <vt:lpstr>PowerPoint Presentation</vt:lpstr>
      <vt:lpstr>Business Ideas</vt:lpstr>
      <vt:lpstr>Best pairs and most used ingredients</vt:lpstr>
      <vt:lpstr>Ingredients for the Project</vt:lpstr>
      <vt:lpstr>Coronavirus Changes Our Life!</vt:lpstr>
      <vt:lpstr>Coronavirus and Cooking at Home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2020-08-05T22:54:24Z</dcterms:modified>
</cp:coreProperties>
</file>