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3" r:id="rId3"/>
    <p:sldId id="293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CC99FF"/>
    <a:srgbClr val="FF00FF"/>
    <a:srgbClr val="CCCCFF"/>
    <a:srgbClr val="9966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 varScale="1">
        <p:scale>
          <a:sx n="79" d="100"/>
          <a:sy n="79" d="100"/>
        </p:scale>
        <p:origin x="108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339752" y="5517232"/>
            <a:ext cx="365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0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시작하기 전에</a:t>
            </a:r>
            <a:endParaRPr lang="ko-KR" altLang="en-US" sz="3600" dirty="0">
              <a:solidFill>
                <a:schemeClr val="accent5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193835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0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시작하기 전에</a:t>
            </a:r>
            <a:endParaRPr kumimoji="0" lang="ko-KR" altLang="en-US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강의 및 교재의 목표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11560" y="2636912"/>
            <a:ext cx="252028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 dirty="0" smtClean="0">
                <a:solidFill>
                  <a:srgbClr val="0070C0"/>
                </a:solidFill>
              </a:rPr>
              <a:t>리눅스 </a:t>
            </a:r>
            <a:endParaRPr lang="en-US" altLang="ko-KR" sz="3200" dirty="0" smtClean="0">
              <a:solidFill>
                <a:srgbClr val="0070C0"/>
              </a:solidFill>
            </a:endParaRPr>
          </a:p>
          <a:p>
            <a:pPr algn="ctr">
              <a:defRPr/>
            </a:pPr>
            <a:r>
              <a:rPr lang="ko-KR" altLang="en-US" sz="3200" dirty="0" smtClean="0">
                <a:solidFill>
                  <a:srgbClr val="0070C0"/>
                </a:solidFill>
              </a:rPr>
              <a:t>초보자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3858218" y="3068960"/>
            <a:ext cx="1152128" cy="792088"/>
          </a:xfrm>
          <a:prstGeom prst="rightArrow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36724" y="2600908"/>
            <a:ext cx="252028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 dirty="0" smtClean="0">
                <a:solidFill>
                  <a:srgbClr val="0070C0"/>
                </a:solidFill>
              </a:rPr>
              <a:t>리눅스 </a:t>
            </a:r>
            <a:endParaRPr lang="en-US" altLang="ko-KR" sz="3200" dirty="0" smtClean="0">
              <a:solidFill>
                <a:srgbClr val="0070C0"/>
              </a:solidFill>
            </a:endParaRPr>
          </a:p>
          <a:p>
            <a:pPr algn="ctr">
              <a:defRPr/>
            </a:pPr>
            <a:r>
              <a:rPr lang="ko-KR" altLang="en-US" sz="3200" dirty="0" err="1" smtClean="0">
                <a:solidFill>
                  <a:srgbClr val="0070C0"/>
                </a:solidFill>
              </a:rPr>
              <a:t>중급자</a:t>
            </a:r>
            <a:endParaRPr lang="ko-KR" alt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온라인 강의를 들으면 좋은 사람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150018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리눅스를 처음으로 사용하는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리눅스를 명령어 정도만 사용해 본 사람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전반적인 리눅스를 정리하고 싶은 사람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468356" y="4244302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kumimoji="0" lang="ko-KR" altLang="en-US" sz="2800" dirty="0" smtClean="0"/>
              <a:t>온라인 강의에 적합하지 않은 사람</a:t>
            </a:r>
            <a:endParaRPr kumimoji="0"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25493" y="4887240"/>
            <a:ext cx="82296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 smtClean="0"/>
              <a:t>컴퓨터를 처음 공부하는 사람</a:t>
            </a:r>
            <a:endParaRPr kumimoji="0" lang="en-US" altLang="ko-KR" dirty="0" smtClean="0"/>
          </a:p>
          <a:p>
            <a:pPr eaLnBrk="1" hangingPunct="1">
              <a:defRPr/>
            </a:pPr>
            <a:r>
              <a:rPr kumimoji="0" lang="ko-KR" altLang="en-US" dirty="0" smtClean="0"/>
              <a:t>이미 리눅스를 실무에서 사용하고 있는 사람</a:t>
            </a:r>
            <a:endParaRPr kumimoji="0" lang="en-US" altLang="ko-KR" dirty="0" smtClean="0"/>
          </a:p>
          <a:p>
            <a:pPr eaLnBrk="1" hangingPunct="1">
              <a:defRPr/>
            </a:pPr>
            <a:r>
              <a:rPr kumimoji="0" lang="ko-KR" altLang="en-US" dirty="0" smtClean="0"/>
              <a:t>강의만 들으면 바로 졸리는 사람</a:t>
            </a:r>
            <a:endParaRPr kumimoji="0" lang="en-US" altLang="ko-KR" dirty="0" smtClean="0"/>
          </a:p>
          <a:p>
            <a:pPr eaLnBrk="1" hangingPunct="1">
              <a:defRPr/>
            </a:pPr>
            <a:endParaRPr kumimoji="0" lang="en-US" altLang="ko-KR" sz="2000" dirty="0" smtClean="0"/>
          </a:p>
          <a:p>
            <a:pPr eaLnBrk="1" hangingPunct="1">
              <a:defRPr/>
            </a:pPr>
            <a:endParaRPr kumimoji="0" lang="en-US" altLang="ko-KR" sz="2000" dirty="0" smtClean="0"/>
          </a:p>
          <a:p>
            <a:pPr lvl="1" eaLnBrk="1" hangingPunct="1">
              <a:defRPr/>
            </a:pPr>
            <a:endParaRPr kumimoji="0" lang="en-US" altLang="ko-KR" sz="2000" dirty="0" smtClean="0"/>
          </a:p>
          <a:p>
            <a:pPr lvl="1" eaLnBrk="1" hangingPunct="1">
              <a:defRPr/>
            </a:pPr>
            <a:endParaRPr kumimoji="0" lang="ko-KR" altLang="en-US" sz="2000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022575" y="2710991"/>
            <a:ext cx="5184576" cy="1331699"/>
          </a:xfrm>
          <a:prstGeom prst="roundRect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dirty="0" smtClean="0">
                <a:solidFill>
                  <a:schemeClr val="bg1"/>
                </a:solidFill>
              </a:rPr>
              <a:t>	</a:t>
            </a:r>
            <a:r>
              <a:rPr lang="ko-KR" altLang="en-US" sz="2400" dirty="0" smtClean="0">
                <a:solidFill>
                  <a:schemeClr val="tx1"/>
                </a:solidFill>
              </a:rPr>
              <a:t>강의의 기준 독자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dirty="0" smtClean="0">
                <a:solidFill>
                  <a:schemeClr val="bg1"/>
                </a:solidFill>
              </a:rPr>
              <a:t>프로그래밍 언어를 하나쯤 공부해 본 사람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dirty="0" smtClean="0">
                <a:solidFill>
                  <a:schemeClr val="bg1"/>
                </a:solidFill>
              </a:rPr>
              <a:t>                                     또는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rPr>
              <a:t>▶ </a:t>
            </a:r>
            <a:r>
              <a:rPr lang="ko-KR" altLang="en-US" dirty="0" smtClean="0">
                <a:solidFill>
                  <a:schemeClr val="bg1"/>
                </a:solidFill>
              </a:rPr>
              <a:t>대학 컴퓨터 관련 전공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학년 정도 수준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 smtClean="0"/>
              <a:t>권장 실습 환경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579296" cy="221570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smtClean="0"/>
              <a:t>Intel Core i3/5/7  (2</a:t>
            </a:r>
            <a:r>
              <a:rPr lang="ko-KR" altLang="en-US" dirty="0" smtClean="0"/>
              <a:t>세대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이후 </a:t>
            </a:r>
            <a:r>
              <a:rPr lang="en-US" altLang="ko-KR" dirty="0" smtClean="0">
                <a:sym typeface="Wingdings" panose="05000000000000000000" pitchFamily="2" charset="2"/>
              </a:rPr>
              <a:t> 64bit, </a:t>
            </a:r>
            <a:r>
              <a:rPr lang="ko-KR" altLang="en-US" dirty="0" smtClean="0">
                <a:sym typeface="Wingdings" panose="05000000000000000000" pitchFamily="2" charset="2"/>
              </a:rPr>
              <a:t>가상화 지원 필수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/>
              <a:t>RAM </a:t>
            </a:r>
            <a:r>
              <a:rPr lang="en-US" altLang="ko-KR" dirty="0" smtClean="0"/>
              <a:t>6GB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내장 </a:t>
            </a:r>
            <a:r>
              <a:rPr lang="en-US" altLang="ko-KR" dirty="0" smtClean="0"/>
              <a:t>SSD </a:t>
            </a:r>
            <a:r>
              <a:rPr lang="ko-KR" altLang="en-US" dirty="0" smtClean="0"/>
              <a:t>또는 외장 </a:t>
            </a:r>
            <a:r>
              <a:rPr lang="en-US" altLang="ko-KR" dirty="0" smtClean="0"/>
              <a:t>SSD(USB 3.0)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50GB </a:t>
            </a:r>
            <a:r>
              <a:rPr lang="ko-KR" altLang="en-US" dirty="0" smtClean="0"/>
              <a:t>이상 여유분 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64bit Windows 7 </a:t>
            </a:r>
            <a:r>
              <a:rPr lang="ko-KR" altLang="en-US" dirty="0" smtClean="0"/>
              <a:t>이후</a:t>
            </a: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542926" y="3506142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kumimoji="0" lang="ko-KR" altLang="en-US" sz="2800" smtClean="0"/>
              <a:t>최소 </a:t>
            </a:r>
            <a:r>
              <a:rPr kumimoji="0" lang="ko-KR" altLang="en-US" sz="2800" dirty="0" smtClean="0"/>
              <a:t>실습 환경 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00063" y="4149080"/>
            <a:ext cx="8229600" cy="221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en-US" altLang="ko-KR" dirty="0" smtClean="0"/>
              <a:t>Intel </a:t>
            </a:r>
            <a:r>
              <a:rPr kumimoji="0" lang="ko-KR" altLang="en-US" dirty="0" smtClean="0"/>
              <a:t>셀러론</a:t>
            </a:r>
            <a:r>
              <a:rPr kumimoji="0" lang="en-US" altLang="ko-KR" dirty="0" smtClean="0"/>
              <a:t>  (2</a:t>
            </a:r>
            <a:r>
              <a:rPr kumimoji="0" lang="ko-KR" altLang="en-US" dirty="0" smtClean="0"/>
              <a:t>세대</a:t>
            </a:r>
            <a:r>
              <a:rPr kumimoji="0" lang="en-US" altLang="ko-KR" dirty="0" smtClean="0"/>
              <a:t>) </a:t>
            </a:r>
            <a:r>
              <a:rPr kumimoji="0" lang="ko-KR" altLang="en-US" dirty="0" smtClean="0"/>
              <a:t>이후 </a:t>
            </a:r>
            <a:r>
              <a:rPr kumimoji="0" lang="en-US" altLang="ko-KR" dirty="0" smtClean="0">
                <a:sym typeface="Wingdings" panose="05000000000000000000" pitchFamily="2" charset="2"/>
              </a:rPr>
              <a:t> 64bit, </a:t>
            </a:r>
            <a:r>
              <a:rPr kumimoji="0" lang="ko-KR" altLang="en-US" dirty="0" smtClean="0">
                <a:sym typeface="Wingdings" panose="05000000000000000000" pitchFamily="2" charset="2"/>
              </a:rPr>
              <a:t>가상화 지원 필수</a:t>
            </a:r>
            <a:endParaRPr kumimoji="0" lang="en-US" altLang="ko-KR" dirty="0" smtClean="0"/>
          </a:p>
          <a:p>
            <a:pPr eaLnBrk="1" hangingPunct="1">
              <a:defRPr/>
            </a:pPr>
            <a:r>
              <a:rPr kumimoji="0" lang="en-US" altLang="ko-KR" dirty="0" smtClean="0"/>
              <a:t>RAM 3GB</a:t>
            </a:r>
          </a:p>
          <a:p>
            <a:pPr eaLnBrk="1" hangingPunct="1">
              <a:defRPr/>
            </a:pPr>
            <a:r>
              <a:rPr kumimoji="0" lang="ko-KR" altLang="en-US" dirty="0" smtClean="0"/>
              <a:t>하드디스크</a:t>
            </a:r>
            <a:r>
              <a:rPr kumimoji="0" lang="en-US" altLang="ko-KR" dirty="0" smtClean="0"/>
              <a:t> 50GB </a:t>
            </a:r>
            <a:r>
              <a:rPr kumimoji="0" lang="ko-KR" altLang="en-US" dirty="0" smtClean="0"/>
              <a:t>이상 여유분</a:t>
            </a:r>
            <a:endParaRPr kumimoji="0" lang="en-US" altLang="ko-KR" dirty="0" smtClean="0"/>
          </a:p>
          <a:p>
            <a:pPr eaLnBrk="1" hangingPunct="1">
              <a:defRPr/>
            </a:pPr>
            <a:r>
              <a:rPr kumimoji="0" lang="en-US" altLang="ko-KR" dirty="0" smtClean="0"/>
              <a:t>32bit Windows XP </a:t>
            </a:r>
            <a:r>
              <a:rPr kumimoji="0" lang="ko-KR" altLang="en-US" dirty="0" smtClean="0"/>
              <a:t>이후</a:t>
            </a:r>
            <a:endParaRPr kumimoji="0"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3600" b="1" dirty="0" smtClean="0"/>
              <a:t>실습 가능 컴퓨터 확인</a:t>
            </a:r>
            <a:endParaRPr lang="ko-KR" altLang="en-US" sz="3600" dirty="0" smtClean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643437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512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14800" y="2166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/>
          <p:cNvPicPr/>
          <p:nvPr/>
        </p:nvPicPr>
        <p:blipFill>
          <a:blip r:embed="rId2"/>
          <a:stretch>
            <a:fillRect/>
          </a:stretch>
        </p:blipFill>
        <p:spPr>
          <a:xfrm>
            <a:off x="414337" y="3660689"/>
            <a:ext cx="3643373" cy="262533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 bwMode="auto">
          <a:xfrm>
            <a:off x="192068" y="1303585"/>
            <a:ext cx="7560840" cy="113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kumimoji="0" lang="en-US" altLang="ko-KR" sz="2000" dirty="0" smtClean="0">
                <a:solidFill>
                  <a:schemeClr val="accent5"/>
                </a:solidFill>
              </a:rPr>
              <a:t>(1) Securable </a:t>
            </a:r>
          </a:p>
          <a:p>
            <a:pPr eaLnBrk="1" hangingPunct="1"/>
            <a:r>
              <a:rPr kumimoji="0" lang="en-US" altLang="ko-KR" sz="2000" dirty="0" smtClean="0">
                <a:solidFill>
                  <a:schemeClr val="accent5"/>
                </a:solidFill>
              </a:rPr>
              <a:t>      </a:t>
            </a:r>
            <a:r>
              <a:rPr kumimoji="0" lang="en-US" altLang="ko-KR" sz="2000" dirty="0" smtClean="0"/>
              <a:t>https</a:t>
            </a:r>
            <a:r>
              <a:rPr kumimoji="0" lang="en-US" altLang="ko-KR" sz="2000" dirty="0"/>
              <a:t>://</a:t>
            </a:r>
            <a:r>
              <a:rPr kumimoji="0" lang="en-US" altLang="ko-KR" sz="2000" dirty="0" smtClean="0"/>
              <a:t>www.grc.com/securable.htm</a:t>
            </a:r>
            <a:endParaRPr kumimoji="0" lang="ko-KR" altLang="en-US" sz="2000" dirty="0" smtClean="0"/>
          </a:p>
        </p:txBody>
      </p:sp>
      <p:sp>
        <p:nvSpPr>
          <p:cNvPr id="18" name="제목 1"/>
          <p:cNvSpPr txBox="1">
            <a:spLocks/>
          </p:cNvSpPr>
          <p:nvPr/>
        </p:nvSpPr>
        <p:spPr bwMode="auto">
          <a:xfrm>
            <a:off x="146923" y="2309117"/>
            <a:ext cx="7560840" cy="113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/>
            <a:r>
              <a:rPr kumimoji="0" lang="en-US" altLang="ko-KR" sz="2000" dirty="0" smtClean="0">
                <a:solidFill>
                  <a:schemeClr val="accent5"/>
                </a:solidFill>
              </a:rPr>
              <a:t>(2</a:t>
            </a:r>
            <a:r>
              <a:rPr kumimoji="0" lang="en-US" altLang="ko-KR" sz="2000" dirty="0">
                <a:solidFill>
                  <a:schemeClr val="accent5"/>
                </a:solidFill>
              </a:rPr>
              <a:t>) Processor Check for 64-Bit Compatibility </a:t>
            </a:r>
            <a:endParaRPr kumimoji="0" lang="en-US" altLang="ko-KR" sz="2000" dirty="0" smtClean="0">
              <a:solidFill>
                <a:schemeClr val="accent5"/>
              </a:solidFill>
            </a:endParaRPr>
          </a:p>
          <a:p>
            <a:pPr eaLnBrk="1" hangingPunct="1"/>
            <a:r>
              <a:rPr kumimoji="0" lang="en-US" altLang="ko-KR" sz="2000" dirty="0" smtClean="0">
                <a:solidFill>
                  <a:schemeClr val="accent5"/>
                </a:solidFill>
              </a:rPr>
              <a:t>      </a:t>
            </a:r>
            <a:r>
              <a:rPr kumimoji="0" lang="en-US" altLang="ko-KR" sz="2000" dirty="0" smtClean="0"/>
              <a:t>http://cafe.naver.com/thisislinux </a:t>
            </a:r>
            <a:endParaRPr kumimoji="0" lang="ko-KR" altLang="en-US" sz="2000" dirty="0" smtClean="0"/>
          </a:p>
        </p:txBody>
      </p:sp>
      <p:pic>
        <p:nvPicPr>
          <p:cNvPr id="20" name="그림 19"/>
          <p:cNvPicPr/>
          <p:nvPr/>
        </p:nvPicPr>
        <p:blipFill>
          <a:blip r:embed="rId3"/>
          <a:stretch>
            <a:fillRect/>
          </a:stretch>
        </p:blipFill>
        <p:spPr>
          <a:xfrm>
            <a:off x="4249871" y="3920024"/>
            <a:ext cx="4723765" cy="1761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134</Words>
  <Application>Microsoft Office PowerPoint</Application>
  <PresentationFormat>화면 슬라이드 쇼(4:3)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굴림</vt:lpstr>
      <vt:lpstr>맑은 고딕</vt:lpstr>
      <vt:lpstr>휴먼매직체</vt:lpstr>
      <vt:lpstr>Georgia</vt:lpstr>
      <vt:lpstr>Trebuchet MS</vt:lpstr>
      <vt:lpstr>Wingdings</vt:lpstr>
      <vt:lpstr>Wingdings 2</vt:lpstr>
      <vt:lpstr>Urban</vt:lpstr>
      <vt:lpstr>PowerPoint 프레젠테이션</vt:lpstr>
      <vt:lpstr>강의 및 교재의 목표</vt:lpstr>
      <vt:lpstr>온라인 강의를 들으면 좋은 사람</vt:lpstr>
      <vt:lpstr>권장 실습 환경 </vt:lpstr>
      <vt:lpstr>실습 가능 컴퓨터 확인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78</cp:revision>
  <dcterms:created xsi:type="dcterms:W3CDTF">2007-02-12T03:01:34Z</dcterms:created>
  <dcterms:modified xsi:type="dcterms:W3CDTF">2015-06-21T01:16:34Z</dcterms:modified>
</cp:coreProperties>
</file>