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0104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실습 환경 구축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실습 환경 구축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이 책에서 사용할 가상머신의 하드웨어 </a:t>
            </a:r>
            <a:r>
              <a:rPr lang="ko-KR" altLang="en-US" sz="2800" dirty="0" smtClean="0"/>
              <a:t>사양 </a:t>
            </a:r>
            <a:r>
              <a:rPr lang="en-US" altLang="ko-KR" sz="2800" dirty="0" smtClean="0">
                <a:solidFill>
                  <a:srgbClr val="00B050"/>
                </a:solidFill>
              </a:rPr>
              <a:t>[p57]</a:t>
            </a:r>
            <a:endParaRPr lang="ko-KR" altLang="en-US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928949" cy="52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VMware </a:t>
            </a:r>
            <a:r>
              <a:rPr lang="ko-KR" altLang="en-US" sz="2800" dirty="0" smtClean="0"/>
              <a:t>특징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가상머신 장점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[p59]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ko-KR" altLang="en-US" sz="2000" dirty="0" smtClean="0"/>
              <a:t>① 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대의 컴퓨터만으로 실무 환경과 거의 비슷한 네트워크 컴퓨터 환경의 구성이 </a:t>
            </a:r>
            <a:r>
              <a:rPr lang="ko-KR" altLang="en-US" sz="2000" dirty="0" smtClean="0"/>
              <a:t>가능하다</a:t>
            </a:r>
            <a:r>
              <a:rPr lang="en-US" altLang="ko-KR" sz="2000" dirty="0" smtClean="0"/>
              <a:t>.</a:t>
            </a:r>
          </a:p>
          <a:p>
            <a:pPr eaLnBrk="1" hangingPunct="1">
              <a:buNone/>
              <a:defRPr/>
            </a:pPr>
            <a:r>
              <a:rPr lang="ko-KR" altLang="en-US" sz="2000" dirty="0" smtClean="0"/>
              <a:t>② </a:t>
            </a:r>
            <a:r>
              <a:rPr lang="ko-KR" altLang="en-US" sz="2000" dirty="0"/>
              <a:t>운영체제의 특정 시점을 저장하는 스냅숏 기능을 사용할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 smtClean="0"/>
          </a:p>
          <a:p>
            <a:pPr eaLnBrk="1" hangingPunct="1">
              <a:buNone/>
              <a:defRPr/>
            </a:pPr>
            <a:r>
              <a:rPr lang="ko-KR" altLang="en-US" sz="2000" dirty="0" smtClean="0"/>
              <a:t>③ </a:t>
            </a:r>
            <a:r>
              <a:rPr lang="ko-KR" altLang="en-US" sz="2000" dirty="0"/>
              <a:t>하드디스크 등의 하드웨어를 내 맘대로 여러 개 장착해서 테스트할 수 있다</a:t>
            </a:r>
          </a:p>
          <a:p>
            <a:pPr eaLnBrk="1" hangingPunct="1">
              <a:buNone/>
              <a:defRPr/>
            </a:pPr>
            <a:r>
              <a:rPr lang="ko-KR" altLang="en-US" sz="2000" dirty="0"/>
              <a:t>④ 현재 컴퓨터 상태를 그대로 저장해 놓고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사용할 때 현재 상태를 이어서 구동할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 (Suspend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786063"/>
            <a:ext cx="4500563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가로로 말린 두루마리 모양 6"/>
          <p:cNvSpPr/>
          <p:nvPr/>
        </p:nvSpPr>
        <p:spPr>
          <a:xfrm>
            <a:off x="5203788" y="2630649"/>
            <a:ext cx="3779912" cy="89354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VMware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Player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에서 스냅샷 효과를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내기 위해서는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P124 &lt;step 12&gt;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참조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19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 smtClean="0"/>
              <a:t>실습목표</a:t>
            </a:r>
            <a:endParaRPr kumimoji="0" lang="en-US" altLang="ko-KR" dirty="0" smtClean="0"/>
          </a:p>
          <a:p>
            <a:pPr lvl="1" eaLnBrk="1" hangingPunct="1">
              <a:defRPr/>
            </a:pPr>
            <a:r>
              <a:rPr kumimoji="0" lang="ko-KR" altLang="en-US" sz="2000" dirty="0" smtClean="0"/>
              <a:t>가상머신을 닫을 때</a:t>
            </a:r>
            <a:r>
              <a:rPr kumimoji="0" lang="en-US" altLang="ko-KR" sz="2000" dirty="0" smtClean="0"/>
              <a:t>,</a:t>
            </a:r>
            <a:r>
              <a:rPr kumimoji="0" lang="ko-KR" altLang="en-US" sz="2000" dirty="0"/>
              <a:t> </a:t>
            </a:r>
            <a:r>
              <a:rPr kumimoji="0" lang="en-US" altLang="ko-KR" sz="2000" dirty="0" smtClean="0"/>
              <a:t>Suspend</a:t>
            </a:r>
            <a:r>
              <a:rPr kumimoji="0" lang="ko-KR" altLang="en-US" sz="2000" dirty="0" smtClean="0"/>
              <a:t>와 </a:t>
            </a:r>
            <a:r>
              <a:rPr kumimoji="0" lang="en-US" altLang="ko-KR" sz="2000" dirty="0" smtClean="0"/>
              <a:t>Power Off</a:t>
            </a:r>
            <a:r>
              <a:rPr kumimoji="0" lang="ko-KR" altLang="en-US" sz="2000" dirty="0" smtClean="0"/>
              <a:t>의 기능을 구분한다</a:t>
            </a:r>
            <a:r>
              <a:rPr kumimoji="0" lang="en-US" altLang="ko-KR" sz="2000" dirty="0" smtClean="0"/>
              <a:t>.</a:t>
            </a:r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eaLnBrk="1" hangingPunct="1">
              <a:defRPr/>
            </a:pPr>
            <a:r>
              <a:rPr kumimoji="0" lang="en-US" altLang="ko-KR" dirty="0" smtClean="0"/>
              <a:t>Suspend</a:t>
            </a:r>
            <a:r>
              <a:rPr kumimoji="0" lang="ko-KR" altLang="en-US" dirty="0" smtClean="0"/>
              <a:t>된 화면</a:t>
            </a:r>
          </a:p>
          <a:p>
            <a:pPr lvl="1" eaLnBrk="1" hangingPunct="1">
              <a:defRPr/>
            </a:pPr>
            <a:endParaRPr kumimoji="0" lang="en-US" altLang="ko-KR" dirty="0" smtClean="0"/>
          </a:p>
          <a:p>
            <a:pPr lvl="2" eaLnBrk="1" hangingPunct="1">
              <a:defRPr/>
            </a:pPr>
            <a:endParaRPr kumimoji="0" lang="en-US" altLang="ko-KR" dirty="0" smtClean="0"/>
          </a:p>
          <a:p>
            <a:pPr eaLnBrk="1" hangingPunct="1">
              <a:defRPr/>
            </a:pPr>
            <a:endParaRPr kumimoji="0" lang="ko-KR" altLang="en-US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3&gt;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VMware </a:t>
            </a:r>
            <a:r>
              <a:rPr kumimoji="0" lang="en-US" altLang="ko-KR" sz="2400" dirty="0">
                <a:solidFill>
                  <a:srgbClr val="0070C0"/>
                </a:solidFill>
              </a:rPr>
              <a:t>Player </a:t>
            </a:r>
            <a:r>
              <a:rPr kumimoji="0" lang="ko-KR" altLang="en-US" sz="2400" dirty="0">
                <a:solidFill>
                  <a:srgbClr val="0070C0"/>
                </a:solidFill>
              </a:rPr>
              <a:t>닫기 버튼의 기능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sp>
        <p:nvSpPr>
          <p:cNvPr id="18" name="가로로 말린 두루마리 모양 17"/>
          <p:cNvSpPr/>
          <p:nvPr/>
        </p:nvSpPr>
        <p:spPr>
          <a:xfrm>
            <a:off x="6794143" y="3501008"/>
            <a:ext cx="2160240" cy="186433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왼쪽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Ctrl + Alt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는 호스트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OS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와 가상머신을 포커스를 이동한다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17962" y="3246657"/>
            <a:ext cx="5215419" cy="31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 smtClean="0"/>
              <a:t>실습목표</a:t>
            </a:r>
            <a:endParaRPr kumimoji="0" lang="en-US" altLang="ko-KR" dirty="0" smtClean="0"/>
          </a:p>
          <a:p>
            <a:pPr lvl="1" eaLnBrk="1" hangingPunct="1">
              <a:defRPr/>
            </a:pPr>
            <a:r>
              <a:rPr kumimoji="0" lang="ko-KR" altLang="en-US" sz="2000" dirty="0"/>
              <a:t>게스트 </a:t>
            </a:r>
            <a:r>
              <a:rPr kumimoji="0" lang="en-US" altLang="ko-KR" sz="2000" dirty="0"/>
              <a:t>OS</a:t>
            </a:r>
            <a:r>
              <a:rPr kumimoji="0" lang="ko-KR" altLang="en-US" sz="2000" dirty="0"/>
              <a:t>를 전체 화면으로 꽉 채워서 사용해 </a:t>
            </a:r>
            <a:r>
              <a:rPr kumimoji="0" lang="ko-KR" altLang="en-US" sz="2000" dirty="0" smtClean="0"/>
              <a:t>보자</a:t>
            </a:r>
            <a:r>
              <a:rPr kumimoji="0"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1024x768 </a:t>
            </a:r>
            <a:r>
              <a:rPr lang="ko-KR" altLang="en-US" sz="2000" dirty="0"/>
              <a:t>이하 해상도의 </a:t>
            </a:r>
            <a:r>
              <a:rPr lang="en-US" altLang="ko-KR" sz="2000" dirty="0"/>
              <a:t>PC</a:t>
            </a:r>
            <a:r>
              <a:rPr lang="ko-KR" altLang="en-US" sz="2000" dirty="0"/>
              <a:t>에서 유용하게 사용</a:t>
            </a:r>
            <a:endParaRPr lang="en-US" altLang="ko-KR" sz="2000" dirty="0"/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eaLnBrk="1" hangingPunct="1">
              <a:defRPr/>
            </a:pPr>
            <a:r>
              <a:rPr kumimoji="0" lang="ko-KR" altLang="en-US" dirty="0" smtClean="0"/>
              <a:t>전체 화면 사용</a:t>
            </a:r>
          </a:p>
          <a:p>
            <a:pPr lvl="1" eaLnBrk="1" hangingPunct="1">
              <a:defRPr/>
            </a:pPr>
            <a:endParaRPr kumimoji="0" lang="en-US" altLang="ko-KR" dirty="0" smtClean="0"/>
          </a:p>
          <a:p>
            <a:pPr lvl="2" eaLnBrk="1" hangingPunct="1">
              <a:defRPr/>
            </a:pPr>
            <a:endParaRPr kumimoji="0" lang="en-US" altLang="ko-KR" dirty="0" smtClean="0"/>
          </a:p>
          <a:p>
            <a:pPr eaLnBrk="1" hangingPunct="1">
              <a:defRPr/>
            </a:pPr>
            <a:endParaRPr kumimoji="0" lang="ko-KR" altLang="en-US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4&gt;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가상머신이 모니터 화면 전체를 사용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[p64]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sp>
        <p:nvSpPr>
          <p:cNvPr id="18" name="가로로 말린 두루마리 모양 17"/>
          <p:cNvSpPr/>
          <p:nvPr/>
        </p:nvSpPr>
        <p:spPr>
          <a:xfrm>
            <a:off x="3707904" y="3619443"/>
            <a:ext cx="4464496" cy="68778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가상머신 안에서 왼쪽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Ctrl + Alt + Enter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키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4725018"/>
            <a:ext cx="7740952" cy="7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여러 개의 가상머신을 동시에 </a:t>
            </a:r>
            <a:r>
              <a:rPr lang="ko-KR" altLang="en-US" sz="2800" dirty="0" smtClean="0"/>
              <a:t>부팅 </a:t>
            </a:r>
            <a:r>
              <a:rPr lang="en-US" altLang="ko-KR" sz="2800" dirty="0" smtClean="0">
                <a:solidFill>
                  <a:srgbClr val="00B050"/>
                </a:solidFill>
              </a:rPr>
              <a:t>[p65]</a:t>
            </a:r>
            <a:endParaRPr lang="ko-KR" altLang="en-US" sz="2800" dirty="0" smtClean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가상머신 </a:t>
            </a:r>
            <a:r>
              <a:rPr lang="en-US" altLang="ko-KR" sz="2000" dirty="0"/>
              <a:t>2</a:t>
            </a:r>
            <a:r>
              <a:rPr lang="ko-KR" altLang="en-US" sz="2000" dirty="0"/>
              <a:t>개를 동시에 실행한 </a:t>
            </a:r>
            <a:r>
              <a:rPr lang="en-US" altLang="ko-KR" sz="2000" dirty="0" smtClean="0"/>
              <a:t>VMware Player</a:t>
            </a:r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sz="2000" dirty="0"/>
              <a:t>상단의 탭으로 분리된 </a:t>
            </a:r>
            <a:r>
              <a:rPr lang="en-US" altLang="ko-KR" sz="2000" dirty="0" smtClean="0"/>
              <a:t>VMware </a:t>
            </a:r>
            <a:r>
              <a:rPr lang="en-US" altLang="ko-KR" sz="2000" dirty="0"/>
              <a:t>Workstation </a:t>
            </a:r>
            <a:r>
              <a:rPr lang="ko-KR" altLang="en-US" sz="2000" dirty="0"/>
              <a:t>환경</a:t>
            </a:r>
            <a:endParaRPr lang="en-US" altLang="ko-KR" sz="2000" dirty="0" smtClean="0"/>
          </a:p>
        </p:txBody>
      </p:sp>
      <p:pic>
        <p:nvPicPr>
          <p:cNvPr id="11" name="그림 10" descr="C:\Users\재남\AppData\Local\Temp\SNAGHTML180aa6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7" y="2000251"/>
            <a:ext cx="8468572" cy="81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재남\AppData\Local\Temp\SNAGHTML203cc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60686"/>
            <a:ext cx="6213333" cy="201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2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네트워크 정보 확인 </a:t>
            </a:r>
            <a:r>
              <a:rPr lang="en-US" altLang="ko-KR" sz="2800" dirty="0" smtClean="0">
                <a:solidFill>
                  <a:srgbClr val="00B050"/>
                </a:solidFill>
              </a:rPr>
              <a:t>[p66]</a:t>
            </a:r>
            <a:endParaRPr lang="ko-KR" altLang="en-US" sz="2800" dirty="0" smtClean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호스트 </a:t>
            </a:r>
            <a:r>
              <a:rPr lang="en-US" altLang="ko-KR" sz="2000" dirty="0"/>
              <a:t>OS</a:t>
            </a:r>
            <a:r>
              <a:rPr lang="ko-KR" altLang="en-US" sz="2000" dirty="0"/>
              <a:t>에서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/>
          </a:p>
        </p:txBody>
      </p:sp>
      <p:pic>
        <p:nvPicPr>
          <p:cNvPr id="14" name="그림 13" descr="C:\Users\재남\AppData\Local\Temp\SNAGHTML1a811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22" y="2202973"/>
            <a:ext cx="6447155" cy="2952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5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 smtClean="0"/>
              <a:t>실습목표</a:t>
            </a:r>
            <a:endParaRPr kumimoji="0" lang="en-US" altLang="ko-KR" dirty="0" smtClean="0"/>
          </a:p>
          <a:p>
            <a:pPr lvl="1" eaLnBrk="1" hangingPunct="1">
              <a:defRPr/>
            </a:pPr>
            <a:r>
              <a:rPr kumimoji="0" lang="en-US" altLang="ko-KR" sz="2000" dirty="0" smtClean="0"/>
              <a:t>VMware Player</a:t>
            </a:r>
            <a:r>
              <a:rPr kumimoji="0" lang="ko-KR" altLang="en-US" sz="2000" dirty="0" smtClean="0"/>
              <a:t>에서 책과 동일한 네트워크 환경을 구성한다</a:t>
            </a:r>
            <a:endParaRPr kumimoji="0" lang="en-US" altLang="ko-KR" sz="2000" dirty="0" smtClean="0"/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eaLnBrk="1" hangingPunct="1">
              <a:defRPr/>
            </a:pPr>
            <a:r>
              <a:rPr kumimoji="0" lang="en-US" altLang="ko-KR" dirty="0" smtClean="0"/>
              <a:t>Virtual Network Editor</a:t>
            </a:r>
            <a:endParaRPr kumimoji="0" lang="ko-KR" altLang="en-US" dirty="0" smtClean="0"/>
          </a:p>
          <a:p>
            <a:pPr lvl="1" eaLnBrk="1" hangingPunct="1">
              <a:defRPr/>
            </a:pPr>
            <a:endParaRPr kumimoji="0" lang="en-US" altLang="ko-KR" dirty="0" smtClean="0"/>
          </a:p>
          <a:p>
            <a:pPr lvl="2" eaLnBrk="1" hangingPunct="1">
              <a:defRPr/>
            </a:pPr>
            <a:endParaRPr kumimoji="0" lang="en-US" altLang="ko-KR" dirty="0" smtClean="0"/>
          </a:p>
          <a:p>
            <a:pPr eaLnBrk="1" hangingPunct="1">
              <a:defRPr/>
            </a:pPr>
            <a:endParaRPr kumimoji="0" lang="ko-KR" altLang="en-US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5</a:t>
            </a:r>
            <a:r>
              <a:rPr kumimoji="0" lang="en-US" altLang="ko-KR" sz="2400" dirty="0">
                <a:solidFill>
                  <a:srgbClr val="0070C0"/>
                </a:solidFill>
              </a:rPr>
              <a:t>&gt; VMnet8</a:t>
            </a:r>
            <a:r>
              <a:rPr kumimoji="0" lang="ko-KR" altLang="en-US" sz="2400" dirty="0">
                <a:solidFill>
                  <a:srgbClr val="0070C0"/>
                </a:solidFill>
              </a:rPr>
              <a:t>의 </a:t>
            </a:r>
            <a:r>
              <a:rPr kumimoji="0" lang="en-US" altLang="ko-KR" sz="2400" dirty="0">
                <a:solidFill>
                  <a:srgbClr val="0070C0"/>
                </a:solidFill>
              </a:rPr>
              <a:t>IP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주소 설정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[p67]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sp>
        <p:nvSpPr>
          <p:cNvPr id="18" name="가로로 말린 두루마리 모양 17"/>
          <p:cNvSpPr/>
          <p:nvPr/>
        </p:nvSpPr>
        <p:spPr>
          <a:xfrm>
            <a:off x="2987824" y="2394932"/>
            <a:ext cx="5554960" cy="68778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VMware Workstation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[Edit] → [Virtual Network Editor]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9" name="그림 8" descr="C:\Users\재남\AppData\Local\Temp\SNAGHTML1f66ea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35231"/>
            <a:ext cx="4026535" cy="2653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2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책의 네트워크 환경 </a:t>
            </a:r>
            <a:r>
              <a:rPr lang="ko-KR" altLang="en-US" sz="2800" dirty="0" smtClean="0"/>
              <a:t>상세 </a:t>
            </a:r>
            <a:r>
              <a:rPr lang="en-US" altLang="ko-KR" sz="2800" dirty="0" smtClean="0">
                <a:solidFill>
                  <a:srgbClr val="00B050"/>
                </a:solidFill>
              </a:rPr>
              <a:t>[p69]</a:t>
            </a:r>
            <a:endParaRPr lang="ko-KR" altLang="en-US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57313"/>
            <a:ext cx="501904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 smtClean="0"/>
              <a:t>실습목표</a:t>
            </a:r>
            <a:endParaRPr kumimoji="0" lang="en-US" altLang="ko-KR" dirty="0" smtClean="0"/>
          </a:p>
          <a:p>
            <a:pPr lvl="1" eaLnBrk="1" hangingPunct="1">
              <a:defRPr/>
            </a:pPr>
            <a:r>
              <a:rPr kumimoji="0" lang="en-US" altLang="ko-KR" sz="2000" dirty="0"/>
              <a:t>C:\Windows\Media\ </a:t>
            </a:r>
            <a:r>
              <a:rPr kumimoji="0" lang="ko-KR" altLang="en-US" sz="2000" dirty="0"/>
              <a:t>폴더의 파일을 </a:t>
            </a:r>
            <a:r>
              <a:rPr kumimoji="0" lang="en-US" altLang="ko-KR" sz="2000" dirty="0"/>
              <a:t>ISO</a:t>
            </a:r>
            <a:r>
              <a:rPr kumimoji="0" lang="ko-KR" altLang="en-US" sz="2000" dirty="0"/>
              <a:t>로 만든 후</a:t>
            </a:r>
            <a:r>
              <a:rPr kumimoji="0" lang="en-US" altLang="ko-KR" sz="2000" dirty="0"/>
              <a:t>, </a:t>
            </a:r>
            <a:r>
              <a:rPr kumimoji="0" lang="ko-KR" altLang="en-US" sz="2000" dirty="0"/>
              <a:t>게스트 </a:t>
            </a:r>
            <a:r>
              <a:rPr kumimoji="0" lang="en-US" altLang="ko-KR" sz="2000" dirty="0"/>
              <a:t>OS</a:t>
            </a:r>
            <a:r>
              <a:rPr kumimoji="0" lang="ko-KR" altLang="en-US" sz="2000" dirty="0"/>
              <a:t>로 </a:t>
            </a:r>
            <a:r>
              <a:rPr kumimoji="0" lang="ko-KR" altLang="en-US" sz="2000" dirty="0" smtClean="0"/>
              <a:t>전송한다</a:t>
            </a:r>
            <a:r>
              <a:rPr kumimoji="0"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kumimoji="0" lang="en-US" altLang="ko-KR" sz="2000" dirty="0" err="1" smtClean="0"/>
              <a:t>FreeISO</a:t>
            </a:r>
            <a:r>
              <a:rPr kumimoji="0" lang="en-US" altLang="ko-KR" sz="2000" dirty="0" smtClean="0"/>
              <a:t> </a:t>
            </a:r>
            <a:r>
              <a:rPr kumimoji="0" lang="ko-KR" altLang="en-US" sz="2000" dirty="0" smtClean="0"/>
              <a:t>사용법을 익힌다</a:t>
            </a:r>
            <a:r>
              <a:rPr kumimoji="0"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물리적인 </a:t>
            </a:r>
            <a:r>
              <a:rPr lang="en-US" altLang="ko-KR" sz="2000" dirty="0"/>
              <a:t>CD/DVD </a:t>
            </a:r>
            <a:r>
              <a:rPr lang="ko-KR" altLang="en-US" sz="2000" dirty="0"/>
              <a:t>대신에 </a:t>
            </a:r>
            <a:r>
              <a:rPr lang="en-US" altLang="ko-KR" sz="2000" dirty="0"/>
              <a:t>ISO</a:t>
            </a:r>
            <a:r>
              <a:rPr lang="ko-KR" altLang="en-US" sz="2000" dirty="0"/>
              <a:t>파일을 사용한다</a:t>
            </a:r>
            <a:r>
              <a:rPr lang="en-US" altLang="ko-KR" sz="2000" dirty="0" smtClean="0"/>
              <a:t>.</a:t>
            </a:r>
            <a:endParaRPr kumimoji="0" lang="en-US" altLang="ko-KR" sz="2000" dirty="0" smtClean="0"/>
          </a:p>
          <a:p>
            <a:pPr eaLnBrk="1" hangingPunct="1">
              <a:defRPr/>
            </a:pPr>
            <a:r>
              <a:rPr kumimoji="0" lang="ko-KR" altLang="en-US" dirty="0" smtClean="0"/>
              <a:t>실습 화면</a:t>
            </a:r>
          </a:p>
          <a:p>
            <a:pPr lvl="1" eaLnBrk="1" hangingPunct="1">
              <a:defRPr/>
            </a:pPr>
            <a:endParaRPr kumimoji="0" lang="en-US" altLang="ko-KR" dirty="0" smtClean="0"/>
          </a:p>
          <a:p>
            <a:pPr lvl="2" eaLnBrk="1" hangingPunct="1">
              <a:defRPr/>
            </a:pPr>
            <a:endParaRPr kumimoji="0" lang="en-US" altLang="ko-KR" dirty="0" smtClean="0"/>
          </a:p>
          <a:p>
            <a:pPr eaLnBrk="1" hangingPunct="1">
              <a:defRPr/>
            </a:pPr>
            <a:endParaRPr kumimoji="0" lang="ko-KR" altLang="en-US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6&gt;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호스트 </a:t>
            </a:r>
            <a:r>
              <a:rPr kumimoji="0" lang="en-US" altLang="ko-KR" sz="2400" dirty="0">
                <a:solidFill>
                  <a:srgbClr val="0070C0"/>
                </a:solidFill>
              </a:rPr>
              <a:t>OS</a:t>
            </a:r>
            <a:r>
              <a:rPr kumimoji="0" lang="ko-KR" altLang="en-US" sz="2400" dirty="0">
                <a:solidFill>
                  <a:srgbClr val="0070C0"/>
                </a:solidFill>
              </a:rPr>
              <a:t>와 게스트 </a:t>
            </a:r>
            <a:r>
              <a:rPr kumimoji="0" lang="en-US" altLang="ko-KR" sz="2400" dirty="0">
                <a:solidFill>
                  <a:srgbClr val="0070C0"/>
                </a:solidFill>
              </a:rPr>
              <a:t>OS </a:t>
            </a:r>
            <a:r>
              <a:rPr kumimoji="0" lang="ko-KR" altLang="en-US" sz="2400" dirty="0">
                <a:solidFill>
                  <a:srgbClr val="0070C0"/>
                </a:solidFill>
              </a:rPr>
              <a:t>사이의 파일 전송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[p71]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7" name="그림 6" descr="C:\Users\재남\AppData\Local\Temp\SNAGHTML238d2f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4506595" cy="2019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ko-KR" sz="2800" dirty="0" smtClean="0"/>
              <a:t>가상머신의 소개</a:t>
            </a:r>
            <a:r>
              <a:rPr lang="ko-KR" altLang="en-US" sz="2800" dirty="0" smtClean="0"/>
              <a:t>와 설치</a:t>
            </a:r>
            <a:r>
              <a:rPr lang="en-US" altLang="ko-KR" sz="2800" dirty="0" smtClean="0"/>
              <a:t>    </a:t>
            </a:r>
            <a:r>
              <a:rPr lang="en-US" altLang="ko-KR" sz="2800" dirty="0" smtClean="0">
                <a:solidFill>
                  <a:srgbClr val="00B050"/>
                </a:solidFill>
              </a:rPr>
              <a:t>[p28]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지금 쓰는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를 그대로 사용하면서도 여러 대의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서버를 운영하는 효과를 내는 프로그램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대의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추가로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가상머신을 구동한 화면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64007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/>
              <a:t>가상머신과 가상머신 소프트웨어의 개념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[p29]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컴퓨터에 설치된 운영체제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OS)</a:t>
            </a:r>
            <a:r>
              <a:rPr lang="ko-KR" altLang="en-US" dirty="0" smtClean="0"/>
              <a:t>안에 가상의 컴퓨터를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 또 다른 운영체제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게스트</a:t>
            </a:r>
            <a:r>
              <a:rPr lang="en-US" altLang="ko-KR" dirty="0" smtClean="0"/>
              <a:t>OS)</a:t>
            </a:r>
            <a:r>
              <a:rPr lang="ko-KR" altLang="en-US" dirty="0" smtClean="0"/>
              <a:t>를 설치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운영할 수 있도록 제작된 프로그램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PC</a:t>
            </a:r>
            <a:r>
              <a:rPr lang="ko-KR" altLang="en-US" dirty="0" smtClean="0"/>
              <a:t>에 이미 설치되어 있는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를 호스트 운영체제</a:t>
            </a:r>
            <a:r>
              <a:rPr lang="en-US" altLang="ko-KR" dirty="0" smtClean="0"/>
              <a:t>(Host Operating System, </a:t>
            </a:r>
            <a:r>
              <a:rPr lang="ko-KR" altLang="en-US" b="1" dirty="0" smtClean="0">
                <a:solidFill>
                  <a:srgbClr val="FF00FF"/>
                </a:solidFill>
              </a:rPr>
              <a:t>호스트</a:t>
            </a:r>
            <a:r>
              <a:rPr lang="en-US" altLang="ko-KR" b="1" dirty="0" smtClean="0">
                <a:solidFill>
                  <a:srgbClr val="FF00FF"/>
                </a:solidFill>
              </a:rPr>
              <a:t>OS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부르고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가상머신에 설치할 그 외의 운영체제를 게스트 운영체제</a:t>
            </a:r>
            <a:r>
              <a:rPr lang="en-US" altLang="ko-KR" dirty="0" smtClean="0"/>
              <a:t>(Guest Operating System, </a:t>
            </a:r>
            <a:r>
              <a:rPr lang="ko-KR" altLang="en-US" b="1" dirty="0" smtClean="0">
                <a:solidFill>
                  <a:srgbClr val="FF00FF"/>
                </a:solidFill>
              </a:rPr>
              <a:t>게스트</a:t>
            </a:r>
            <a:r>
              <a:rPr lang="en-US" altLang="ko-KR" b="1" dirty="0" smtClean="0">
                <a:solidFill>
                  <a:srgbClr val="FF00FF"/>
                </a:solidFill>
              </a:rPr>
              <a:t>OS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멀티부팅</a:t>
            </a:r>
            <a:r>
              <a:rPr lang="en-US" altLang="ko-KR" dirty="0" smtClean="0"/>
              <a:t>(Multi-Booting)</a:t>
            </a:r>
            <a:r>
              <a:rPr lang="ko-KR" altLang="en-US" dirty="0" smtClean="0"/>
              <a:t>과는 개념이 다름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588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가상머신과 가상머신 소프트웨어의 개념 </a:t>
            </a:r>
            <a:r>
              <a:rPr lang="en-US" altLang="ko-KR" sz="2800" dirty="0" smtClean="0"/>
              <a:t>(2) </a:t>
            </a:r>
            <a:r>
              <a:rPr lang="en-US" altLang="ko-KR" sz="2800" dirty="0" smtClean="0">
                <a:solidFill>
                  <a:srgbClr val="00B050"/>
                </a:solidFill>
              </a:rPr>
              <a:t>[p31]</a:t>
            </a:r>
            <a:endParaRPr lang="ko-KR" altLang="en-US" sz="36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428750"/>
            <a:ext cx="18288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대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PC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에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개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OS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72188" y="1357313"/>
            <a:ext cx="18288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대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에 </a:t>
            </a:r>
            <a:endParaRPr lang="en-US" altLang="ko-KR" dirty="0" smtClean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5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개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OS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468071" y="1570178"/>
            <a:ext cx="1785938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14800" y="2166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52675"/>
            <a:ext cx="2872560" cy="1542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96" y="2047571"/>
            <a:ext cx="3970784" cy="44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186738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가상머신 종류와 </a:t>
            </a:r>
            <a:r>
              <a:rPr lang="en-US" altLang="ko-KR" sz="2800" dirty="0" smtClean="0"/>
              <a:t>VMware </a:t>
            </a:r>
            <a:r>
              <a:rPr lang="en-US" altLang="ko-KR" sz="2800" dirty="0"/>
              <a:t>Player </a:t>
            </a:r>
            <a:r>
              <a:rPr lang="ko-KR" altLang="en-US" sz="2800" dirty="0"/>
              <a:t>설치 </a:t>
            </a:r>
            <a:r>
              <a:rPr lang="en-US" altLang="ko-KR" sz="2800" dirty="0" smtClean="0"/>
              <a:t>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[p32]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 smtClean="0"/>
              <a:t>VMware </a:t>
            </a:r>
            <a:r>
              <a:rPr lang="en-US" altLang="ko-KR" sz="2000" dirty="0"/>
              <a:t>Workstation</a:t>
            </a:r>
            <a:r>
              <a:rPr lang="ko-KR" altLang="en-US" sz="2000" dirty="0"/>
              <a:t>과 </a:t>
            </a:r>
            <a:r>
              <a:rPr lang="en-US" altLang="ko-KR" sz="2000" dirty="0" smtClean="0"/>
              <a:t>VMware </a:t>
            </a:r>
            <a:r>
              <a:rPr lang="en-US" altLang="ko-KR" sz="2000" dirty="0"/>
              <a:t>Player </a:t>
            </a:r>
            <a:r>
              <a:rPr lang="ko-KR" altLang="en-US" sz="2000" dirty="0"/>
              <a:t>비교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11881"/>
            <a:ext cx="7200000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2" y="2279058"/>
            <a:ext cx="7142857" cy="3228571"/>
          </a:xfrm>
          <a:prstGeom prst="rect">
            <a:avLst/>
          </a:prstGeom>
        </p:spPr>
      </p:pic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가상머신 종류와 </a:t>
            </a:r>
            <a:r>
              <a:rPr lang="en-US" altLang="ko-KR" sz="2800" dirty="0" smtClean="0"/>
              <a:t>VMware </a:t>
            </a:r>
            <a:r>
              <a:rPr lang="en-US" altLang="ko-KR" sz="2800" dirty="0"/>
              <a:t>Player </a:t>
            </a:r>
            <a:r>
              <a:rPr lang="ko-KR" altLang="en-US" sz="2800" dirty="0"/>
              <a:t>설치 </a:t>
            </a:r>
            <a:r>
              <a:rPr lang="en-US" altLang="ko-KR" sz="2800" dirty="0" smtClean="0"/>
              <a:t>(2) </a:t>
            </a:r>
            <a:r>
              <a:rPr lang="en-US" altLang="ko-KR" sz="2800" dirty="0" smtClean="0">
                <a:solidFill>
                  <a:srgbClr val="00B050"/>
                </a:solidFill>
              </a:rPr>
              <a:t>[p34]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 smtClean="0"/>
              <a:t>VMware </a:t>
            </a:r>
            <a:r>
              <a:rPr lang="en-US" altLang="ko-KR" sz="2000" dirty="0"/>
              <a:t>Player</a:t>
            </a:r>
            <a:r>
              <a:rPr lang="ko-KR" altLang="en-US" sz="2000" dirty="0"/>
              <a:t>의 설치를 위한 하드웨어 사양 요약</a:t>
            </a:r>
            <a:endParaRPr lang="en-US" altLang="ko-KR" sz="2000" dirty="0" smtClean="0"/>
          </a:p>
        </p:txBody>
      </p:sp>
      <p:sp>
        <p:nvSpPr>
          <p:cNvPr id="12" name="아래쪽 화살표 11"/>
          <p:cNvSpPr/>
          <p:nvPr/>
        </p:nvSpPr>
        <p:spPr>
          <a:xfrm flipV="1">
            <a:off x="7572374" y="3284984"/>
            <a:ext cx="214313" cy="2394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57362" y="2896413"/>
            <a:ext cx="6029325" cy="3113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36469" y="5682751"/>
            <a:ext cx="2495971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smtClean="0">
                <a:solidFill>
                  <a:srgbClr val="0070C0"/>
                </a:solidFill>
              </a:rPr>
              <a:t>32bit </a:t>
            </a:r>
            <a:r>
              <a:rPr lang="ko-KR" altLang="en-US" sz="1200" dirty="0" smtClean="0">
                <a:solidFill>
                  <a:srgbClr val="0070C0"/>
                </a:solidFill>
              </a:rPr>
              <a:t>전용의 구형 </a:t>
            </a:r>
            <a:r>
              <a:rPr lang="en-US" altLang="ko-KR" sz="1200" dirty="0" smtClean="0">
                <a:solidFill>
                  <a:srgbClr val="0070C0"/>
                </a:solidFill>
              </a:rPr>
              <a:t>CPU</a:t>
            </a:r>
            <a:r>
              <a:rPr lang="ko-KR" altLang="en-US" sz="1200" dirty="0" smtClean="0">
                <a:solidFill>
                  <a:srgbClr val="0070C0"/>
                </a:solidFill>
              </a:rPr>
              <a:t>는 지원하지 않음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sz="2000" dirty="0" smtClean="0"/>
              <a:t>VMware Player 5.0.4 </a:t>
            </a:r>
            <a:r>
              <a:rPr lang="ko-KR" altLang="en-US" sz="2000" dirty="0" smtClean="0"/>
              <a:t>설치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(Player 5.0.4 &amp; Workstation 9.0.4)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11560" y="642938"/>
            <a:ext cx="8075240" cy="642937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lang="ko-KR" altLang="en-US" sz="2400" dirty="0">
                <a:solidFill>
                  <a:srgbClr val="0070C0"/>
                </a:solidFill>
              </a:rPr>
              <a:t>무료 </a:t>
            </a:r>
            <a:r>
              <a:rPr lang="en-US" altLang="ko-KR" sz="2400" dirty="0" smtClean="0">
                <a:solidFill>
                  <a:srgbClr val="0070C0"/>
                </a:solidFill>
              </a:rPr>
              <a:t>VMware </a:t>
            </a:r>
            <a:r>
              <a:rPr lang="en-US" altLang="ko-KR" sz="2400" dirty="0">
                <a:solidFill>
                  <a:srgbClr val="0070C0"/>
                </a:solidFill>
              </a:rPr>
              <a:t>Player</a:t>
            </a:r>
            <a:r>
              <a:rPr lang="ko-KR" altLang="en-US" sz="2400" dirty="0">
                <a:solidFill>
                  <a:srgbClr val="0070C0"/>
                </a:solidFill>
              </a:rPr>
              <a:t>를 </a:t>
            </a:r>
            <a:r>
              <a:rPr lang="ko-KR" altLang="en-US" sz="2400" dirty="0" smtClean="0">
                <a:solidFill>
                  <a:srgbClr val="0070C0"/>
                </a:solidFill>
              </a:rPr>
              <a:t>설치 </a:t>
            </a:r>
            <a:r>
              <a:rPr lang="en-US" altLang="ko-KR" sz="2400" dirty="0" smtClean="0">
                <a:solidFill>
                  <a:srgbClr val="00B050"/>
                </a:solidFill>
              </a:rPr>
              <a:t>[p34]</a:t>
            </a:r>
            <a:r>
              <a:rPr lang="en-US" altLang="ko-KR" sz="2400" dirty="0" smtClean="0">
                <a:solidFill>
                  <a:srgbClr val="FFC000"/>
                </a:solidFill>
              </a:rPr>
              <a:t> </a:t>
            </a:r>
            <a:endParaRPr lang="ko-KR" alt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683568" y="2071689"/>
            <a:ext cx="8003232" cy="853256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VMware Player 6.0 </a:t>
            </a:r>
            <a:r>
              <a:rPr lang="ko-KR" altLang="en-US" sz="1400" dirty="0" smtClean="0">
                <a:solidFill>
                  <a:srgbClr val="0070C0"/>
                </a:solidFill>
              </a:rPr>
              <a:t>이후 버전은 네트워크 설정기능이 제거되었으므로</a:t>
            </a:r>
            <a:r>
              <a:rPr lang="en-US" altLang="ko-KR" sz="1400" dirty="0" smtClean="0">
                <a:solidFill>
                  <a:srgbClr val="0070C0"/>
                </a:solidFill>
              </a:rPr>
              <a:t>,  VMware Player 5.0.4 </a:t>
            </a:r>
            <a:r>
              <a:rPr lang="ko-KR" altLang="en-US" sz="1400" dirty="0" smtClean="0">
                <a:solidFill>
                  <a:srgbClr val="0070C0"/>
                </a:solidFill>
              </a:rPr>
              <a:t>버전을 사용하거나</a:t>
            </a:r>
            <a:r>
              <a:rPr lang="en-US" altLang="ko-KR" sz="1400" dirty="0" smtClean="0">
                <a:solidFill>
                  <a:srgbClr val="0070C0"/>
                </a:solidFill>
              </a:rPr>
              <a:t>, VMware Workstation</a:t>
            </a:r>
            <a:r>
              <a:rPr lang="ko-KR" altLang="en-US" sz="1400" dirty="0" smtClean="0">
                <a:solidFill>
                  <a:srgbClr val="0070C0"/>
                </a:solidFill>
              </a:rPr>
              <a:t>은 </a:t>
            </a:r>
            <a:r>
              <a:rPr lang="en-US" altLang="ko-KR" sz="1400" dirty="0" smtClean="0">
                <a:solidFill>
                  <a:srgbClr val="0070C0"/>
                </a:solidFill>
              </a:rPr>
              <a:t>9.0 </a:t>
            </a:r>
            <a:r>
              <a:rPr lang="ko-KR" altLang="en-US" sz="1400" dirty="0" smtClean="0">
                <a:solidFill>
                  <a:srgbClr val="0070C0"/>
                </a:solidFill>
              </a:rPr>
              <a:t>이후 버전 모두 사용 가능함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446205"/>
            <a:ext cx="3270885" cy="2947035"/>
          </a:xfrm>
          <a:prstGeom prst="rect">
            <a:avLst/>
          </a:prstGeom>
        </p:spPr>
      </p:pic>
      <p:pic>
        <p:nvPicPr>
          <p:cNvPr id="9" name="그림 8" descr="C:\Users\재남\AppData\Local\Temp\SNAGHTML2064be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45" y="3446205"/>
            <a:ext cx="4090035" cy="33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23711"/>
            <a:ext cx="808330" cy="9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가상머신의 겉모양 </a:t>
            </a:r>
            <a:r>
              <a:rPr lang="en-US" altLang="ko-KR" sz="2800" dirty="0" smtClean="0">
                <a:solidFill>
                  <a:srgbClr val="00B050"/>
                </a:solidFill>
              </a:rPr>
              <a:t>[p41]</a:t>
            </a:r>
            <a:endParaRPr lang="ko-KR" altLang="en-US" sz="28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가상머신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가짜 컴퓨터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생성된 화면 </a:t>
            </a:r>
            <a:r>
              <a:rPr lang="en-US" altLang="ko-KR" sz="2000" dirty="0" smtClean="0"/>
              <a:t>(VMware Player 5.0.4)</a:t>
            </a:r>
          </a:p>
        </p:txBody>
      </p:sp>
      <p:pic>
        <p:nvPicPr>
          <p:cNvPr id="6" name="그림 5" descr="C:\Users\ADMINI~1\AppData\Local\Temp\SNAGHTML4d618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5" y="2168845"/>
            <a:ext cx="8530476" cy="383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4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 bwMode="auto">
          <a:xfrm>
            <a:off x="611560" y="642938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가상머신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4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대 생성 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[p42]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앞으로 계속 사용할 가상머신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대를 생성한다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P31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1-3]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P57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표 </a:t>
            </a:r>
            <a:r>
              <a:rPr lang="en-US" altLang="ko-KR" sz="2000" dirty="0" smtClean="0"/>
              <a:t>1-3]</a:t>
            </a:r>
            <a:r>
              <a:rPr lang="ko-KR" altLang="en-US" sz="2000" dirty="0" smtClean="0"/>
              <a:t>을 참조해서 생성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가상머신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대가 생성된 결과화면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pic>
        <p:nvPicPr>
          <p:cNvPr id="13" name="그림 12" descr="C:\Users\재남\AppData\Local\Temp\SNAGHTML2ee849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5" y="3140968"/>
            <a:ext cx="6886667" cy="302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23711"/>
            <a:ext cx="808330" cy="9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590</Words>
  <Application>Microsoft Office PowerPoint</Application>
  <PresentationFormat>화면 슬라이드 쇼(4:3)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가상머신의 소개와 설치    [p28]</vt:lpstr>
      <vt:lpstr>가상머신과 가상머신 소프트웨어의 개념 (1) [p29]</vt:lpstr>
      <vt:lpstr>가상머신과 가상머신 소프트웨어의 개념 (2) [p31]</vt:lpstr>
      <vt:lpstr>가상머신 종류와 VMware Player 설치 (1) [p32]</vt:lpstr>
      <vt:lpstr>가상머신 종류와 VMware Player 설치 (2) [p34]</vt:lpstr>
      <vt:lpstr>&lt;실습1&gt; 무료 VMware Player를 설치 [p34] </vt:lpstr>
      <vt:lpstr>가상머신의 겉모양 [p41]</vt:lpstr>
      <vt:lpstr>PowerPoint 프레젠테이션</vt:lpstr>
      <vt:lpstr>이 책에서 사용할 가상머신의 하드웨어 사양 [p57]</vt:lpstr>
      <vt:lpstr>VMware 특징 (가상머신 장점) [p59]</vt:lpstr>
      <vt:lpstr>PowerPoint 프레젠테이션</vt:lpstr>
      <vt:lpstr>PowerPoint 프레젠테이션</vt:lpstr>
      <vt:lpstr>여러 개의 가상머신을 동시에 부팅 [p65]</vt:lpstr>
      <vt:lpstr>네트워크 정보 확인 [p66]</vt:lpstr>
      <vt:lpstr>PowerPoint 프레젠테이션</vt:lpstr>
      <vt:lpstr>책의 네트워크 환경 상세 [p69]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79</cp:revision>
  <dcterms:created xsi:type="dcterms:W3CDTF">2007-02-12T03:01:34Z</dcterms:created>
  <dcterms:modified xsi:type="dcterms:W3CDTF">2015-06-21T01:17:22Z</dcterms:modified>
</cp:coreProperties>
</file>