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154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68C78-E037-4EDA-AD53-79ACE7C48F2F}" type="datetimeFigureOut">
              <a:rPr lang="ko-KR" altLang="en-US" smtClean="0"/>
              <a:t>2015-06-21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B44BA-B75A-401C-A0F4-7464E4C37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64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5266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2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CentOS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리눅스 소개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484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CentOS 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리눅스 소개</a:t>
            </a:r>
            <a:endParaRPr lang="ko-KR" altLang="en-US" sz="3600" dirty="0">
              <a:solidFill>
                <a:schemeClr val="accent5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리눅스의 개요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[p76]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148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리눅스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무료 유닉스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1991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리누스 </a:t>
            </a:r>
            <a:r>
              <a:rPr lang="ko-KR" altLang="en-US" dirty="0" err="1" smtClean="0"/>
              <a:t>토르발스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버전 </a:t>
            </a:r>
            <a:r>
              <a:rPr lang="en-US" altLang="ko-KR" dirty="0" smtClean="0"/>
              <a:t>0.01</a:t>
            </a:r>
            <a:r>
              <a:rPr lang="ko-KR" altLang="en-US" dirty="0" smtClean="0"/>
              <a:t>을 최초로 작성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1992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0.02 </a:t>
            </a:r>
            <a:r>
              <a:rPr lang="ko-KR" altLang="en-US" dirty="0" smtClean="0"/>
              <a:t>버전을 공개하면서 시작됨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리누스 </a:t>
            </a:r>
            <a:r>
              <a:rPr lang="ko-KR" altLang="en-US" dirty="0" err="1" smtClean="0"/>
              <a:t>토르발스는</a:t>
            </a:r>
            <a:r>
              <a:rPr lang="ko-KR" altLang="en-US" dirty="0" smtClean="0"/>
              <a:t> 커널</a:t>
            </a:r>
            <a:r>
              <a:rPr lang="en-US" altLang="ko-KR" dirty="0" smtClean="0"/>
              <a:t>(Kernel)</a:t>
            </a:r>
            <a:r>
              <a:rPr lang="ko-KR" altLang="en-US" dirty="0" smtClean="0"/>
              <a:t>만 개발함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err="1" smtClean="0"/>
              <a:t>배포판의</a:t>
            </a:r>
            <a:r>
              <a:rPr lang="ko-KR" altLang="en-US" dirty="0" smtClean="0"/>
              <a:t> 구성</a:t>
            </a: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857625"/>
            <a:ext cx="5786437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가로로 말린 두루마리 모양 6"/>
          <p:cNvSpPr/>
          <p:nvPr/>
        </p:nvSpPr>
        <p:spPr>
          <a:xfrm>
            <a:off x="4250531" y="3249551"/>
            <a:ext cx="4143375" cy="57321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smtClean="0">
                <a:solidFill>
                  <a:srgbClr val="0070C0"/>
                </a:solidFill>
              </a:rPr>
              <a:t>CentOS </a:t>
            </a:r>
            <a:r>
              <a:rPr lang="ko-KR" altLang="en-US" sz="1400" dirty="0" smtClean="0">
                <a:solidFill>
                  <a:srgbClr val="0070C0"/>
                </a:solidFill>
              </a:rPr>
              <a:t>리눅스도 </a:t>
            </a:r>
            <a:r>
              <a:rPr lang="ko-KR" altLang="en-US" sz="1400" dirty="0">
                <a:solidFill>
                  <a:srgbClr val="0070C0"/>
                </a:solidFill>
              </a:rPr>
              <a:t>많은 배포판 중 한가지임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63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GNU </a:t>
            </a:r>
            <a:r>
              <a:rPr lang="ko-KR" altLang="en-US" sz="2800" dirty="0" smtClean="0"/>
              <a:t>프로젝트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[p77]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000" dirty="0" smtClean="0"/>
              <a:t>1984</a:t>
            </a:r>
            <a:r>
              <a:rPr lang="ko-KR" altLang="en-US" sz="2000" dirty="0" smtClean="0"/>
              <a:t>년에 </a:t>
            </a:r>
            <a:r>
              <a:rPr lang="ko-KR" altLang="en-US" sz="2000" dirty="0" err="1" smtClean="0"/>
              <a:t>리차드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스톨만</a:t>
            </a:r>
            <a:r>
              <a:rPr lang="en-US" altLang="ko-KR" sz="2000" dirty="0" smtClean="0"/>
              <a:t>(Richard Stallman)</a:t>
            </a:r>
            <a:r>
              <a:rPr lang="ko-KR" altLang="en-US" sz="2000" dirty="0" smtClean="0"/>
              <a:t>에 의해서</a:t>
            </a:r>
            <a:r>
              <a:rPr lang="en-US" altLang="ko-KR" sz="2000" dirty="0" smtClean="0"/>
              <a:t>GNU </a:t>
            </a:r>
            <a:r>
              <a:rPr lang="ko-KR" altLang="en-US" sz="2000" dirty="0" smtClean="0"/>
              <a:t>프로젝트가 시작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목표는 ‘모두가 공유할 수 있는 소프트웨어’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만드는 것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err="1" smtClean="0"/>
              <a:t>리차드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스톨만은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1985</a:t>
            </a:r>
            <a:r>
              <a:rPr lang="ko-KR" altLang="en-US" sz="2000" dirty="0" smtClean="0"/>
              <a:t>년에 자유 소프트웨어 재단</a:t>
            </a:r>
            <a:r>
              <a:rPr lang="en-US" altLang="ko-KR" sz="2000" dirty="0" smtClean="0"/>
              <a:t>(FSF, Free Software Foundation)</a:t>
            </a:r>
            <a:r>
              <a:rPr lang="ko-KR" altLang="en-US" sz="2000" dirty="0" smtClean="0"/>
              <a:t>을 설립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목표는 </a:t>
            </a:r>
            <a:r>
              <a:rPr lang="en-US" altLang="ko-KR" sz="2000" dirty="0" smtClean="0"/>
              <a:t>GNU </a:t>
            </a:r>
            <a:r>
              <a:rPr lang="ko-KR" altLang="en-US" sz="2000" dirty="0" smtClean="0"/>
              <a:t>프로젝트에서 제작한 소프트웨어를 지원함으로써 컴퓨터 프로그램의 복제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변경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소스 코드의 사용에 대한 제한을 철폐하는 것</a:t>
            </a:r>
            <a:endParaRPr lang="en-US" altLang="ko-KR" sz="2000" dirty="0" smtClean="0"/>
          </a:p>
          <a:p>
            <a:pPr>
              <a:defRPr/>
            </a:pPr>
            <a:r>
              <a:rPr lang="en-US" altLang="ko-KR" sz="2000" dirty="0" smtClean="0"/>
              <a:t>GPL(General Public License)</a:t>
            </a:r>
            <a:r>
              <a:rPr lang="ko-KR" altLang="en-US" sz="2000" dirty="0" smtClean="0"/>
              <a:t>을 따름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라이선스는 자유 소프트웨어</a:t>
            </a:r>
            <a:r>
              <a:rPr lang="en-US" altLang="ko-KR" sz="2000" dirty="0" smtClean="0"/>
              <a:t>(Free Software)</a:t>
            </a:r>
            <a:r>
              <a:rPr lang="ko-KR" altLang="en-US" sz="2000" dirty="0" smtClean="0"/>
              <a:t>의 수정과 공유의 자유를 보장함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err="1" smtClean="0"/>
              <a:t>프리웨어</a:t>
            </a:r>
            <a:r>
              <a:rPr lang="en-US" altLang="ko-KR" sz="2000" dirty="0" smtClean="0"/>
              <a:t>(Freeware, </a:t>
            </a:r>
            <a:r>
              <a:rPr lang="ko-KR" altLang="en-US" sz="2000" dirty="0" smtClean="0"/>
              <a:t>무료 소프트웨어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라는 개념을 뛰어넘어서 진정한 자유</a:t>
            </a:r>
            <a:r>
              <a:rPr lang="en-US" altLang="ko-KR" sz="2000" dirty="0" smtClean="0"/>
              <a:t>(Freedom)</a:t>
            </a:r>
            <a:r>
              <a:rPr lang="ko-KR" altLang="en-US" sz="2000" dirty="0" smtClean="0"/>
              <a:t>에 대한 개념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자유 소프트웨어는 심지어 무료로 얻은 소프트웨어를 유상으로 판매할 자유도 보장</a:t>
            </a:r>
          </a:p>
        </p:txBody>
      </p:sp>
    </p:spTree>
    <p:extLst>
      <p:ext uri="{BB962C8B-B14F-4D97-AF65-F5344CB8AC3E}">
        <p14:creationId xmlns:p14="http://schemas.microsoft.com/office/powerpoint/2010/main" val="2588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커널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[p79]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http://www.kernel.org </a:t>
            </a:r>
            <a:r>
              <a:rPr lang="ko-KR" altLang="en-US" dirty="0" smtClean="0"/>
              <a:t>에서 최신버전을 무료로 다운로드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err="1" smtClean="0"/>
              <a:t>커널</a:t>
            </a:r>
            <a:r>
              <a:rPr lang="ko-KR" altLang="en-US" dirty="0" smtClean="0"/>
              <a:t> 변천사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err="1" smtClean="0"/>
              <a:t>커널</a:t>
            </a:r>
            <a:r>
              <a:rPr lang="ko-KR" altLang="en-US" dirty="0" smtClean="0"/>
              <a:t> 버전의 의미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3.17.4 )</a:t>
            </a:r>
          </a:p>
          <a:p>
            <a:pPr lvl="1">
              <a:defRPr/>
            </a:pPr>
            <a:r>
              <a:rPr lang="en-US" altLang="ko-KR" sz="2000" dirty="0" smtClean="0"/>
              <a:t>3</a:t>
            </a:r>
            <a:r>
              <a:rPr lang="ko-KR" altLang="en-US" sz="2000" dirty="0" smtClean="0"/>
              <a:t>는 주 버전 </a:t>
            </a:r>
            <a:r>
              <a:rPr lang="en-US" altLang="ko-KR" sz="2000" dirty="0" smtClean="0"/>
              <a:t>(Major Version)</a:t>
            </a:r>
          </a:p>
          <a:p>
            <a:pPr lvl="1">
              <a:defRPr/>
            </a:pPr>
            <a:r>
              <a:rPr lang="en-US" altLang="ko-KR" sz="2000" dirty="0" smtClean="0"/>
              <a:t>17</a:t>
            </a:r>
            <a:r>
              <a:rPr lang="ko-KR" altLang="en-US" sz="2000" dirty="0" smtClean="0"/>
              <a:t>은 부 버전</a:t>
            </a:r>
            <a:r>
              <a:rPr lang="en-US" altLang="ko-KR" sz="2000" dirty="0" smtClean="0"/>
              <a:t>(Minor Version)</a:t>
            </a:r>
          </a:p>
          <a:p>
            <a:pPr lvl="1">
              <a:defRPr/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는 패치 버전</a:t>
            </a:r>
            <a:r>
              <a:rPr lang="en-US" altLang="ko-KR" sz="2000" dirty="0" smtClean="0"/>
              <a:t>(Patch Version)</a:t>
            </a:r>
          </a:p>
          <a:p>
            <a:pPr lvl="1"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ko-KR" altLang="en-US" dirty="0" err="1" smtClean="0"/>
              <a:t>배포판에</a:t>
            </a:r>
            <a:r>
              <a:rPr lang="ko-KR" altLang="en-US" dirty="0" smtClean="0"/>
              <a:t> 포함된 기본 </a:t>
            </a:r>
            <a:r>
              <a:rPr lang="ko-KR" altLang="en-US" dirty="0" err="1" smtClean="0"/>
              <a:t>커널을</a:t>
            </a:r>
            <a:r>
              <a:rPr lang="ko-KR" altLang="en-US" dirty="0" smtClean="0"/>
              <a:t> 사용자가 직접 최신의 </a:t>
            </a:r>
            <a:r>
              <a:rPr lang="ko-KR" altLang="en-US" dirty="0" err="1" smtClean="0"/>
              <a:t>커널로</a:t>
            </a:r>
            <a:r>
              <a:rPr lang="ko-KR" altLang="en-US" dirty="0" smtClean="0"/>
              <a:t> 업그레이드할 수 있음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업그레이드</a:t>
            </a:r>
            <a:r>
              <a:rPr lang="en-US" altLang="ko-KR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59319"/>
            <a:ext cx="7667801" cy="767861"/>
          </a:xfrm>
          <a:prstGeom prst="rect">
            <a:avLst/>
          </a:prstGeom>
        </p:spPr>
      </p:pic>
      <p:sp>
        <p:nvSpPr>
          <p:cNvPr id="5" name="가로로 말린 두루마리 모양 4"/>
          <p:cNvSpPr/>
          <p:nvPr/>
        </p:nvSpPr>
        <p:spPr>
          <a:xfrm>
            <a:off x="5262880" y="3970165"/>
            <a:ext cx="3495303" cy="100811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smtClean="0">
                <a:solidFill>
                  <a:srgbClr val="0070C0"/>
                </a:solidFill>
              </a:rPr>
              <a:t>2015</a:t>
            </a:r>
            <a:r>
              <a:rPr lang="ko-KR" altLang="en-US" sz="1400" dirty="0" smtClean="0">
                <a:solidFill>
                  <a:srgbClr val="0070C0"/>
                </a:solidFill>
              </a:rPr>
              <a:t>년 </a:t>
            </a:r>
            <a:r>
              <a:rPr lang="en-US" altLang="ko-KR" sz="1400" dirty="0" smtClean="0">
                <a:solidFill>
                  <a:srgbClr val="0070C0"/>
                </a:solidFill>
              </a:rPr>
              <a:t>4</a:t>
            </a:r>
            <a:r>
              <a:rPr lang="ko-KR" altLang="en-US" sz="1400" dirty="0" smtClean="0">
                <a:solidFill>
                  <a:srgbClr val="0070C0"/>
                </a:solidFill>
              </a:rPr>
              <a:t>월부터 커널 </a:t>
            </a:r>
            <a:r>
              <a:rPr lang="en-US" altLang="ko-KR" sz="1400" dirty="0" smtClean="0">
                <a:solidFill>
                  <a:srgbClr val="0070C0"/>
                </a:solidFill>
              </a:rPr>
              <a:t>4.0 </a:t>
            </a:r>
            <a:r>
              <a:rPr lang="ko-KR" altLang="en-US" sz="1400" dirty="0" smtClean="0">
                <a:solidFill>
                  <a:srgbClr val="0070C0"/>
                </a:solidFill>
              </a:rPr>
              <a:t>버전을 배포하기 시작함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2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레드햇 리눅스와 </a:t>
            </a:r>
            <a:r>
              <a:rPr lang="en-US" altLang="ko-KR" sz="2800" dirty="0" smtClean="0"/>
              <a:t>CentOS </a:t>
            </a:r>
            <a:r>
              <a:rPr lang="ko-KR" altLang="en-US" sz="2800" dirty="0" smtClean="0"/>
              <a:t>리눅스 </a:t>
            </a:r>
            <a:r>
              <a:rPr lang="en-US" altLang="ko-KR" sz="2800" dirty="0" smtClean="0"/>
              <a:t>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[p81]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전 세계적으로 가장 유명한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중 하나가 레드햇</a:t>
            </a:r>
            <a:r>
              <a:rPr lang="en-US" altLang="ko-KR" dirty="0" smtClean="0"/>
              <a:t>(Red Hat)</a:t>
            </a:r>
            <a:r>
              <a:rPr lang="ko-KR" altLang="en-US" dirty="0" smtClean="0"/>
              <a:t>사에서 제작한 ‘레드햇 리눅스</a:t>
            </a:r>
            <a:r>
              <a:rPr lang="en-US" altLang="ko-KR" dirty="0" smtClean="0"/>
              <a:t>(Red Hat Linux)’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상용으로 판매되는 레드햇 엔터프라이즈 리눅스</a:t>
            </a:r>
            <a:r>
              <a:rPr lang="en-US" altLang="ko-KR" dirty="0" smtClean="0"/>
              <a:t>(Red Hat Enterprise Linux), </a:t>
            </a:r>
            <a:r>
              <a:rPr lang="ko-KR" altLang="en-US" dirty="0"/>
              <a:t>공개된 레드햇 엔터프라이즈 리눅스의 소스코드를 그대로 가져와서</a:t>
            </a:r>
            <a:r>
              <a:rPr lang="en-US" altLang="ko-KR" dirty="0"/>
              <a:t>, </a:t>
            </a:r>
            <a:r>
              <a:rPr lang="ko-KR" altLang="en-US" dirty="0" smtClean="0"/>
              <a:t>로고만 </a:t>
            </a:r>
            <a:r>
              <a:rPr lang="ko-KR" altLang="en-US" dirty="0"/>
              <a:t>변경한 후에 다시 컴파일</a:t>
            </a:r>
            <a:r>
              <a:rPr lang="en-US" altLang="ko-KR" dirty="0"/>
              <a:t>(</a:t>
            </a:r>
            <a:r>
              <a:rPr lang="ko-KR" altLang="en-US" dirty="0"/>
              <a:t>또는 빌드</a:t>
            </a:r>
            <a:r>
              <a:rPr lang="en-US" altLang="ko-KR" dirty="0"/>
              <a:t>)</a:t>
            </a:r>
            <a:r>
              <a:rPr lang="ko-KR" altLang="en-US" dirty="0"/>
              <a:t>해서 만든 것이 </a:t>
            </a:r>
            <a:r>
              <a:rPr lang="en-US" altLang="ko-KR" dirty="0"/>
              <a:t>CentOS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/>
              <a:t>기업에서는 별도의 비용이 있다면 레드햇 엔터프라이즈 리눅스를 구매해서 사용하면 되며</a:t>
            </a:r>
            <a:r>
              <a:rPr lang="en-US" altLang="ko-KR" dirty="0"/>
              <a:t>, </a:t>
            </a:r>
            <a:r>
              <a:rPr lang="ko-KR" altLang="en-US" dirty="0" smtClean="0"/>
              <a:t>비용을 절감하고 </a:t>
            </a:r>
            <a:r>
              <a:rPr lang="ko-KR" altLang="en-US" dirty="0"/>
              <a:t>싶다면 동일한 리눅스인 </a:t>
            </a:r>
            <a:r>
              <a:rPr lang="en-US" altLang="ko-KR" dirty="0"/>
              <a:t>CentOS</a:t>
            </a:r>
            <a:r>
              <a:rPr lang="ko-KR" altLang="en-US" dirty="0"/>
              <a:t>를 사용하면 됨</a:t>
            </a:r>
            <a:endParaRPr lang="en-US" altLang="ko-KR" dirty="0" smtClean="0"/>
          </a:p>
        </p:txBody>
      </p:sp>
      <p:sp>
        <p:nvSpPr>
          <p:cNvPr id="5" name="가로로 말린 두루마리 모양 4"/>
          <p:cNvSpPr/>
          <p:nvPr/>
        </p:nvSpPr>
        <p:spPr>
          <a:xfrm>
            <a:off x="3995936" y="5733256"/>
            <a:ext cx="4503415" cy="78581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레드햇 엔터프라이즈 리눅스와 </a:t>
            </a:r>
            <a:r>
              <a:rPr lang="en-US" altLang="ko-KR" sz="1400" dirty="0" smtClean="0">
                <a:solidFill>
                  <a:srgbClr val="0070C0"/>
                </a:solidFill>
              </a:rPr>
              <a:t>CentOS </a:t>
            </a:r>
            <a:r>
              <a:rPr lang="ko-KR" altLang="en-US" sz="1400" dirty="0" smtClean="0">
                <a:solidFill>
                  <a:srgbClr val="0070C0"/>
                </a:solidFill>
              </a:rPr>
              <a:t>리눅스는  </a:t>
            </a:r>
            <a:r>
              <a:rPr lang="ko-KR" altLang="en-US" sz="1400" dirty="0">
                <a:solidFill>
                  <a:srgbClr val="0070C0"/>
                </a:solidFill>
              </a:rPr>
              <a:t>같은 것이라고 봐도 무방함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04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레드햇 리눅스와 </a:t>
            </a:r>
            <a:r>
              <a:rPr lang="en-US" altLang="ko-KR" sz="2800" dirty="0"/>
              <a:t>CentOS </a:t>
            </a:r>
            <a:r>
              <a:rPr lang="ko-KR" altLang="en-US" sz="2800" dirty="0"/>
              <a:t>리눅스 </a:t>
            </a:r>
            <a:r>
              <a:rPr lang="en-US" altLang="ko-KR" sz="2800" dirty="0" smtClean="0"/>
              <a:t>(2) </a:t>
            </a:r>
            <a:r>
              <a:rPr lang="en-US" altLang="ko-KR" sz="2800" dirty="0">
                <a:solidFill>
                  <a:srgbClr val="00B050"/>
                </a:solidFill>
              </a:rPr>
              <a:t>[</a:t>
            </a:r>
            <a:r>
              <a:rPr lang="en-US" altLang="ko-KR" sz="2800" dirty="0" smtClean="0">
                <a:solidFill>
                  <a:srgbClr val="00B050"/>
                </a:solidFill>
              </a:rPr>
              <a:t>p82]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레드햇 엔터프라이즈 리눅스와 </a:t>
            </a:r>
            <a:r>
              <a:rPr lang="en-US" altLang="ko-KR" dirty="0"/>
              <a:t>CentOS </a:t>
            </a:r>
            <a:r>
              <a:rPr lang="ko-KR" altLang="en-US" dirty="0"/>
              <a:t>리눅스의 변천사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77" y="2285694"/>
            <a:ext cx="8260639" cy="3168352"/>
          </a:xfrm>
          <a:prstGeom prst="rect">
            <a:avLst/>
          </a:prstGeom>
        </p:spPr>
      </p:pic>
      <p:sp>
        <p:nvSpPr>
          <p:cNvPr id="9" name="가로로 말린 두루마리 모양 8"/>
          <p:cNvSpPr/>
          <p:nvPr/>
        </p:nvSpPr>
        <p:spPr>
          <a:xfrm>
            <a:off x="280769" y="5643563"/>
            <a:ext cx="8391847" cy="78581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CentOS 7</a:t>
            </a:r>
            <a:r>
              <a:rPr lang="ko-KR" altLang="en-US" sz="1400" dirty="0">
                <a:solidFill>
                  <a:srgbClr val="0070C0"/>
                </a:solidFill>
              </a:rPr>
              <a:t>이 제작된 흐름은 </a:t>
            </a:r>
            <a:r>
              <a:rPr lang="en-US" altLang="ko-KR" sz="1400" dirty="0">
                <a:solidFill>
                  <a:srgbClr val="0070C0"/>
                </a:solidFill>
              </a:rPr>
              <a:t>Fedora 19(2013</a:t>
            </a:r>
            <a:r>
              <a:rPr lang="ko-KR" altLang="en-US" sz="1400" dirty="0">
                <a:solidFill>
                  <a:srgbClr val="0070C0"/>
                </a:solidFill>
              </a:rPr>
              <a:t>년 </a:t>
            </a:r>
            <a:r>
              <a:rPr lang="en-US" altLang="ko-KR" sz="1400" dirty="0">
                <a:solidFill>
                  <a:srgbClr val="0070C0"/>
                </a:solidFill>
              </a:rPr>
              <a:t>7</a:t>
            </a:r>
            <a:r>
              <a:rPr lang="ko-KR" altLang="en-US" sz="1400" dirty="0">
                <a:solidFill>
                  <a:srgbClr val="0070C0"/>
                </a:solidFill>
              </a:rPr>
              <a:t>월</a:t>
            </a:r>
            <a:r>
              <a:rPr lang="en-US" altLang="ko-KR" sz="1400" dirty="0">
                <a:solidFill>
                  <a:srgbClr val="0070C0"/>
                </a:solidFill>
              </a:rPr>
              <a:t>) → RHEL 7(2014</a:t>
            </a:r>
            <a:r>
              <a:rPr lang="ko-KR" altLang="en-US" sz="1400" dirty="0">
                <a:solidFill>
                  <a:srgbClr val="0070C0"/>
                </a:solidFill>
              </a:rPr>
              <a:t>년 </a:t>
            </a:r>
            <a:r>
              <a:rPr lang="en-US" altLang="ko-KR" sz="1400" dirty="0">
                <a:solidFill>
                  <a:srgbClr val="0070C0"/>
                </a:solidFill>
              </a:rPr>
              <a:t>6</a:t>
            </a:r>
            <a:r>
              <a:rPr lang="ko-KR" altLang="en-US" sz="1400" dirty="0">
                <a:solidFill>
                  <a:srgbClr val="0070C0"/>
                </a:solidFill>
              </a:rPr>
              <a:t>월</a:t>
            </a:r>
            <a:r>
              <a:rPr lang="en-US" altLang="ko-KR" sz="1400" dirty="0">
                <a:solidFill>
                  <a:srgbClr val="0070C0"/>
                </a:solidFill>
              </a:rPr>
              <a:t>) → CentOS 7(2014</a:t>
            </a:r>
            <a:r>
              <a:rPr lang="ko-KR" altLang="en-US" sz="1400" dirty="0">
                <a:solidFill>
                  <a:srgbClr val="0070C0"/>
                </a:solidFill>
              </a:rPr>
              <a:t>년 </a:t>
            </a:r>
            <a:r>
              <a:rPr lang="en-US" altLang="ko-KR" sz="1400" dirty="0">
                <a:solidFill>
                  <a:srgbClr val="0070C0"/>
                </a:solidFill>
              </a:rPr>
              <a:t>7</a:t>
            </a:r>
            <a:r>
              <a:rPr lang="ko-KR" altLang="en-US" sz="1400" dirty="0">
                <a:solidFill>
                  <a:srgbClr val="0070C0"/>
                </a:solidFill>
              </a:rPr>
              <a:t>월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83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2800" dirty="0" smtClean="0"/>
              <a:t>CentOS 7</a:t>
            </a:r>
            <a:r>
              <a:rPr lang="ko-KR" altLang="en-US" sz="2800" dirty="0" smtClean="0"/>
              <a:t>을 설치하기 위한 하드웨어 요구 사항 </a:t>
            </a:r>
            <a:r>
              <a:rPr lang="en-US" altLang="ko-KR" sz="2800" dirty="0" smtClean="0">
                <a:solidFill>
                  <a:srgbClr val="00B050"/>
                </a:solidFill>
              </a:rPr>
              <a:t>[p82]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① </a:t>
            </a:r>
            <a:r>
              <a:rPr lang="en-US" altLang="ko-KR" b="1" dirty="0" smtClean="0"/>
              <a:t>CPU</a:t>
            </a:r>
          </a:p>
          <a:p>
            <a:pPr lvl="1">
              <a:buNone/>
              <a:defRPr/>
            </a:pPr>
            <a:r>
              <a:rPr lang="en-US" altLang="ko-KR" dirty="0" smtClean="0"/>
              <a:t>•</a:t>
            </a:r>
            <a:r>
              <a:rPr lang="en-US" altLang="ko-KR" sz="2000" dirty="0"/>
              <a:t>1GHz</a:t>
            </a:r>
            <a:r>
              <a:rPr lang="ko-KR" altLang="en-US" sz="2000" dirty="0"/>
              <a:t>보다 빠른 </a:t>
            </a:r>
            <a:r>
              <a:rPr lang="ko-KR" altLang="en-US" sz="2000" dirty="0" smtClean="0"/>
              <a:t>프로세서</a:t>
            </a:r>
            <a:endParaRPr lang="en-US" altLang="ko-KR" sz="2000" dirty="0" smtClean="0"/>
          </a:p>
          <a:p>
            <a:pPr lvl="1">
              <a:buNone/>
              <a:defRPr/>
            </a:pPr>
            <a:endParaRPr lang="en-US" altLang="ko-KR" sz="2000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ko-KR" altLang="en-US" dirty="0" smtClean="0"/>
              <a:t>② 하드디스크 여유 공간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• </a:t>
            </a:r>
            <a:r>
              <a:rPr lang="en-US" altLang="ko-KR" sz="2000" dirty="0" smtClean="0"/>
              <a:t>10GB </a:t>
            </a:r>
            <a:r>
              <a:rPr lang="ko-KR" altLang="en-US" sz="2000" dirty="0" smtClean="0"/>
              <a:t>이상의 여유공간 권장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추가 설치에 따라서 달라질 수 있음</a:t>
            </a:r>
            <a:r>
              <a:rPr lang="en-US" altLang="ko-KR" sz="2000" dirty="0" smtClean="0"/>
              <a:t>)</a:t>
            </a:r>
          </a:p>
          <a:p>
            <a:pPr lvl="1"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ko-KR" altLang="en-US" dirty="0" smtClean="0"/>
              <a:t>③ 메모리</a:t>
            </a:r>
          </a:p>
          <a:p>
            <a:pPr lvl="1">
              <a:buNone/>
              <a:defRPr/>
            </a:pPr>
            <a:r>
              <a:rPr lang="en-US" altLang="ko-KR" sz="2000" dirty="0" smtClean="0"/>
              <a:t>•</a:t>
            </a:r>
            <a:r>
              <a:rPr lang="ko-KR" altLang="en-US" sz="2000" dirty="0"/>
              <a:t>최소 </a:t>
            </a:r>
            <a:r>
              <a:rPr lang="en-US" altLang="ko-KR" sz="2000" dirty="0"/>
              <a:t>1GB(512MB</a:t>
            </a:r>
            <a:r>
              <a:rPr lang="ko-KR" altLang="en-US" sz="2000" dirty="0"/>
              <a:t>도 설치 </a:t>
            </a:r>
            <a:r>
              <a:rPr lang="ko-KR" altLang="en-US" sz="2000" dirty="0" smtClean="0"/>
              <a:t>가능</a:t>
            </a:r>
            <a:r>
              <a:rPr lang="en-US" altLang="ko-KR" sz="2000" dirty="0" smtClean="0"/>
              <a:t>)</a:t>
            </a:r>
          </a:p>
          <a:p>
            <a:pPr lvl="1">
              <a:buNone/>
              <a:defRPr/>
            </a:pPr>
            <a:endParaRPr lang="en-US" altLang="ko-KR" sz="2000" dirty="0"/>
          </a:p>
          <a:p>
            <a:pPr>
              <a:buNone/>
              <a:defRPr/>
            </a:pPr>
            <a:r>
              <a:rPr lang="ko-KR" altLang="en-US" dirty="0"/>
              <a:t>④ 그래픽 카드</a:t>
            </a:r>
          </a:p>
          <a:p>
            <a:pPr lvl="1">
              <a:buNone/>
              <a:defRPr/>
            </a:pPr>
            <a:r>
              <a:rPr lang="en-US" altLang="ko-KR" sz="2000" dirty="0" smtClean="0"/>
              <a:t>•</a:t>
            </a:r>
            <a:r>
              <a:rPr lang="ko-KR" altLang="en-US" sz="2000" dirty="0"/>
              <a:t>최신 그래픽 카드 대부분을 지원함</a:t>
            </a:r>
            <a:endParaRPr lang="en-US" altLang="ko-KR" sz="2000" dirty="0"/>
          </a:p>
          <a:p>
            <a:pPr lvl="1">
              <a:buNone/>
              <a:defRPr/>
            </a:pPr>
            <a:endParaRPr lang="en-US" altLang="ko-KR" sz="2000" dirty="0" smtClean="0"/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3667672" y="5572125"/>
            <a:ext cx="5040560" cy="85725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Vmware</a:t>
            </a:r>
            <a:r>
              <a:rPr lang="ko-KR" altLang="en-US" sz="1400" dirty="0">
                <a:solidFill>
                  <a:srgbClr val="0070C0"/>
                </a:solidFill>
              </a:rPr>
              <a:t>를 사용할 경우에는 훨씬 높은 사양이 요구됨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427</Words>
  <Application>Microsoft Office PowerPoint</Application>
  <PresentationFormat>화면 슬라이드 쇼(4:3)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HY견고딕</vt:lpstr>
      <vt:lpstr>굴림</vt:lpstr>
      <vt:lpstr>맑은 고딕</vt:lpstr>
      <vt:lpstr>휴먼매직체</vt:lpstr>
      <vt:lpstr>Georgia</vt:lpstr>
      <vt:lpstr>Trebuchet MS</vt:lpstr>
      <vt:lpstr>Wingdings</vt:lpstr>
      <vt:lpstr>Wingdings 2</vt:lpstr>
      <vt:lpstr>Urban</vt:lpstr>
      <vt:lpstr>PowerPoint 프레젠테이션</vt:lpstr>
      <vt:lpstr>리눅스의 개요  [p76]</vt:lpstr>
      <vt:lpstr>GNU 프로젝트  [p77]</vt:lpstr>
      <vt:lpstr>커널 [p79]</vt:lpstr>
      <vt:lpstr>레드햇 리눅스와 CentOS 리눅스 (1) [p81]</vt:lpstr>
      <vt:lpstr>레드햇 리눅스와 CentOS 리눅스 (2) [p82]</vt:lpstr>
      <vt:lpstr>CentOS 7을 설치하기 위한 하드웨어 요구 사항 [p82]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76</cp:revision>
  <dcterms:created xsi:type="dcterms:W3CDTF">2007-02-12T03:01:34Z</dcterms:created>
  <dcterms:modified xsi:type="dcterms:W3CDTF">2015-06-21T01:17:57Z</dcterms:modified>
</cp:coreProperties>
</file>