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25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6" r:id="rId72"/>
    <p:sldId id="327" r:id="rId73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8C739A5-DD01-448D-90CF-248C3194C7DA}" type="slidenum">
              <a:rPr lang="ko-KR" altLang="en-US"/>
              <a:pPr eaLnBrk="1" hangingPunct="1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8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9A55B61-C848-4C3C-AB99-A02D1DDB42F7}" type="slidenum">
              <a:rPr lang="ko-KR" altLang="en-US"/>
              <a:pPr eaLnBrk="1" hangingPunct="1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6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50385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4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서버를 구축할 때 알아야 할 필수 개념과 명령어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/72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6/28/2015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869160"/>
            <a:ext cx="6244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서버를 구축할 때 알아야 할 </a:t>
            </a:r>
            <a:endParaRPr lang="en-US" altLang="ko-KR" sz="3600" dirty="0" smtClean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  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필수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개념과 명령어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vi </a:t>
            </a:r>
            <a:r>
              <a:rPr lang="ko-KR" altLang="en-US" sz="2800" dirty="0" smtClean="0"/>
              <a:t>기능 요약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[p165]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명령모드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입력모드</a:t>
            </a:r>
            <a:endParaRPr lang="en-US" altLang="ko-KR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ko-KR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ko-KR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ko-KR" altLang="en-US" dirty="0" smtClean="0"/>
              <a:t>명령 모드에서 커서를 이동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명령 모드에서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10" name="가로로 말린 두루마리 모양 9"/>
          <p:cNvSpPr/>
          <p:nvPr/>
        </p:nvSpPr>
        <p:spPr>
          <a:xfrm>
            <a:off x="4572000" y="642938"/>
            <a:ext cx="4320480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</a:rPr>
              <a:t>문자열을 </a:t>
            </a:r>
            <a:r>
              <a:rPr lang="ko-KR" altLang="en-US" sz="1400" dirty="0">
                <a:solidFill>
                  <a:srgbClr val="0070C0"/>
                </a:solidFill>
              </a:rPr>
              <a:t>치환은 </a:t>
            </a:r>
            <a:r>
              <a:rPr lang="en-US" altLang="ko-KR" sz="1400" dirty="0">
                <a:solidFill>
                  <a:srgbClr val="0070C0"/>
                </a:solidFill>
              </a:rPr>
              <a:t>“:%s/</a:t>
            </a:r>
            <a:r>
              <a:rPr lang="ko-KR" altLang="en-US" sz="1400" dirty="0">
                <a:solidFill>
                  <a:srgbClr val="0070C0"/>
                </a:solidFill>
              </a:rPr>
              <a:t>기존문자열</a:t>
            </a:r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ko-KR" altLang="en-US" sz="1400" dirty="0" err="1">
                <a:solidFill>
                  <a:srgbClr val="0070C0"/>
                </a:solidFill>
              </a:rPr>
              <a:t>새문자열</a:t>
            </a:r>
            <a:r>
              <a:rPr lang="en-US" altLang="ko-KR" sz="1400" dirty="0">
                <a:solidFill>
                  <a:srgbClr val="0070C0"/>
                </a:solidFill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 smtClean="0">
                <a:solidFill>
                  <a:srgbClr val="0070C0"/>
                </a:solidFill>
              </a:rPr>
              <a:t>행번호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표시는 </a:t>
            </a:r>
            <a:r>
              <a:rPr lang="en-US" altLang="ko-KR" sz="1400" dirty="0">
                <a:solidFill>
                  <a:srgbClr val="0070C0"/>
                </a:solidFill>
              </a:rPr>
              <a:t>“:set number”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2" y="1740165"/>
            <a:ext cx="8114286" cy="790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2987012"/>
            <a:ext cx="8095238" cy="771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9" y="4214812"/>
            <a:ext cx="8076190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도움말 사용법 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[p167]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“man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사용하면 도움말 출력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85775" y="478631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kumimoji="0" lang="ko-KR" altLang="en-US" sz="280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마운트와</a:t>
            </a:r>
            <a:r>
              <a:rPr kumimoji="0" lang="ko-KR" altLang="en-US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kumimoji="0" lang="en-US" altLang="ko-KR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CD/DVD </a:t>
            </a:r>
            <a:r>
              <a:rPr kumimoji="0" lang="ko-KR" altLang="en-US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및 </a:t>
            </a:r>
            <a:r>
              <a:rPr kumimoji="0" lang="en-US" altLang="ko-KR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USB </a:t>
            </a:r>
            <a:r>
              <a:rPr kumimoji="0" lang="ko-KR" altLang="en-US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메모리의 활용 </a:t>
            </a:r>
            <a:r>
              <a:rPr kumimoji="0" lang="en-US" altLang="ko-KR" sz="2800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[p167]</a:t>
            </a:r>
            <a:endParaRPr kumimoji="0" lang="ko-KR" altLang="en-US" sz="28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42913" y="5429250"/>
            <a:ext cx="82296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물리적인 장치를 특정한 위치</a:t>
            </a:r>
            <a:r>
              <a:rPr kumimoji="0" lang="en-US" altLang="ko-KR" sz="2400" dirty="0">
                <a:latin typeface="+mn-ea"/>
                <a:ea typeface="+mn-ea"/>
              </a:rPr>
              <a:t>(</a:t>
            </a:r>
            <a:r>
              <a:rPr kumimoji="0" lang="ko-KR" altLang="en-US" sz="2400" dirty="0">
                <a:latin typeface="+mn-ea"/>
                <a:ea typeface="+mn-ea"/>
              </a:rPr>
              <a:t>대개는 </a:t>
            </a:r>
            <a:r>
              <a:rPr kumimoji="0" lang="ko-KR" altLang="en-US" sz="2400" dirty="0" smtClean="0">
                <a:latin typeface="+mn-ea"/>
                <a:ea typeface="+mn-ea"/>
              </a:rPr>
              <a:t>디렉터리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  <a:r>
              <a:rPr kumimoji="0" lang="ko-KR" altLang="en-US" sz="2400" dirty="0">
                <a:latin typeface="+mn-ea"/>
                <a:ea typeface="+mn-ea"/>
              </a:rPr>
              <a:t>에 연결시켜 주는 과정</a:t>
            </a:r>
            <a:endParaRPr kumimoji="0" lang="en-US" altLang="ko-KR" sz="2400" dirty="0">
              <a:latin typeface="+mn-ea"/>
              <a:ea typeface="+mn-ea"/>
            </a:endParaRPr>
          </a:p>
        </p:txBody>
      </p:sp>
      <p:sp>
        <p:nvSpPr>
          <p:cNvPr id="10" name="가로로 말린 두루마리 모양 9"/>
          <p:cNvSpPr/>
          <p:nvPr/>
        </p:nvSpPr>
        <p:spPr>
          <a:xfrm>
            <a:off x="5364088" y="714375"/>
            <a:ext cx="3494162" cy="64293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man </a:t>
            </a:r>
            <a:r>
              <a:rPr lang="ko-KR" altLang="en-US" sz="1400" dirty="0">
                <a:solidFill>
                  <a:srgbClr val="0070C0"/>
                </a:solidFill>
              </a:rPr>
              <a:t>페이지는 섹션 </a:t>
            </a:r>
            <a:r>
              <a:rPr lang="en-US" altLang="ko-KR" sz="1400" dirty="0">
                <a:solidFill>
                  <a:srgbClr val="0070C0"/>
                </a:solidFill>
              </a:rPr>
              <a:t>1~9</a:t>
            </a:r>
            <a:r>
              <a:rPr lang="ko-KR" altLang="en-US" sz="1400" dirty="0">
                <a:solidFill>
                  <a:srgbClr val="0070C0"/>
                </a:solidFill>
              </a:rPr>
              <a:t>까지로 나뉨</a:t>
            </a:r>
          </a:p>
        </p:txBody>
      </p:sp>
      <p:pic>
        <p:nvPicPr>
          <p:cNvPr id="9" name="그림 8" descr="C:\Users\재남\AppData\Local\Temp\SNAGHTML1681d9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2" y="1929448"/>
            <a:ext cx="7018655" cy="285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7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sz="2000" dirty="0" smtClean="0"/>
              <a:t>X </a:t>
            </a:r>
            <a:r>
              <a:rPr lang="ko-KR" altLang="en-US" sz="2000" dirty="0" smtClean="0"/>
              <a:t>윈도우에서 </a:t>
            </a:r>
            <a:r>
              <a:rPr lang="en-US" altLang="ko-KR" sz="2000" dirty="0" smtClean="0"/>
              <a:t>CD/DVD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USB </a:t>
            </a:r>
            <a:r>
              <a:rPr lang="ko-KR" altLang="en-US" sz="2000" dirty="0" smtClean="0"/>
              <a:t>사용법을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텍스트모드에서 </a:t>
            </a:r>
            <a:r>
              <a:rPr lang="en-US" altLang="ko-KR" sz="2000" dirty="0" smtClean="0"/>
              <a:t>CD/DVD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USB </a:t>
            </a:r>
            <a:r>
              <a:rPr lang="ko-KR" altLang="en-US" sz="2000" dirty="0" smtClean="0"/>
              <a:t>사용법을 익힌다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(X</a:t>
            </a:r>
            <a:r>
              <a:rPr lang="ko-KR" altLang="en-US" dirty="0" smtClean="0"/>
              <a:t>윈도우와 텍스트모드에서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마운트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6&gt; CD/DVD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마운트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[p168]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52936"/>
            <a:ext cx="6604383" cy="16962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149" y="4682517"/>
            <a:ext cx="5441315" cy="18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sz="2000" dirty="0" smtClean="0"/>
              <a:t>CD </a:t>
            </a:r>
            <a:r>
              <a:rPr lang="ko-KR" altLang="en-US" sz="2000" dirty="0" err="1" smtClean="0"/>
              <a:t>레코딩</a:t>
            </a:r>
            <a:r>
              <a:rPr lang="ko-KR" altLang="en-US" sz="2000" dirty="0" smtClean="0"/>
              <a:t> 명령어 </a:t>
            </a: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genisoimage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사용법을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ISO </a:t>
            </a:r>
            <a:r>
              <a:rPr lang="ko-KR" altLang="en-US" sz="2000" dirty="0" smtClean="0"/>
              <a:t>파일을 리눅스에서 마운트 해서 사용하는 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(ISO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7&gt;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리눅스에서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ISO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파일을 제작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[p180]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73016"/>
            <a:ext cx="876522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리눅스 기본 명령어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[p183~p186]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ls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 smtClean="0"/>
              <a:t>Windows</a:t>
            </a:r>
            <a:r>
              <a:rPr lang="ko-KR" altLang="en-US" sz="1800" dirty="0" smtClean="0"/>
              <a:t>의 “</a:t>
            </a:r>
            <a:r>
              <a:rPr lang="en-US" altLang="ko-KR" sz="1800" dirty="0" smtClean="0"/>
              <a:t>dir</a:t>
            </a:r>
            <a:r>
              <a:rPr lang="ko-KR" altLang="en-US" sz="1800" dirty="0" smtClean="0"/>
              <a:t>”과 같은 역할로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해당 디렉터리에 있는 파일의 목록을 나열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ls /etc/sysconfig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dirty="0" err="1" smtClean="0"/>
              <a:t>cd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디렉터리를 이동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cd ../etc/sysconfig</a:t>
            </a:r>
          </a:p>
          <a:p>
            <a:pPr eaLnBrk="1" hangingPunct="1">
              <a:defRPr/>
            </a:pPr>
            <a:r>
              <a:rPr lang="en-US" altLang="ko-KR" dirty="0" err="1" smtClean="0"/>
              <a:t>pwd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현재 디렉터리의 전체 경로를 출력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err="1" smtClean="0"/>
              <a:t>rm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파일이나 디렉터리를 삭제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</a:t>
            </a:r>
            <a:r>
              <a:rPr lang="en-US" altLang="ko-KR" sz="1800" dirty="0" err="1" smtClean="0"/>
              <a:t>rm</a:t>
            </a:r>
            <a:r>
              <a:rPr lang="en-US" altLang="ko-KR" sz="1800" dirty="0" smtClean="0"/>
              <a:t> -</a:t>
            </a:r>
            <a:r>
              <a:rPr lang="en-US" altLang="ko-KR" sz="1800" dirty="0" err="1" smtClean="0"/>
              <a:t>rf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abc</a:t>
            </a:r>
            <a:endParaRPr lang="ko-KR" altLang="en-US" sz="1800" dirty="0" smtClean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4499992" y="3000375"/>
            <a:ext cx="3260460" cy="92868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‘.’ (</a:t>
            </a:r>
            <a:r>
              <a:rPr lang="ko-KR" altLang="en-US" sz="1400" dirty="0">
                <a:solidFill>
                  <a:srgbClr val="0070C0"/>
                </a:solidFill>
              </a:rPr>
              <a:t>현재 </a:t>
            </a:r>
            <a:r>
              <a:rPr lang="ko-KR" altLang="en-US" sz="1400" dirty="0" smtClean="0">
                <a:solidFill>
                  <a:srgbClr val="0070C0"/>
                </a:solidFill>
              </a:rPr>
              <a:t>디렉터리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‘..’ (</a:t>
            </a:r>
            <a:r>
              <a:rPr lang="ko-KR" altLang="en-US" sz="1400" dirty="0">
                <a:solidFill>
                  <a:srgbClr val="0070C0"/>
                </a:solidFill>
              </a:rPr>
              <a:t>현재의 상위 </a:t>
            </a:r>
            <a:r>
              <a:rPr lang="ko-KR" altLang="en-US" sz="1400" dirty="0" smtClean="0">
                <a:solidFill>
                  <a:srgbClr val="0070C0"/>
                </a:solidFill>
              </a:rPr>
              <a:t>디렉터리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3885723" y="4786313"/>
            <a:ext cx="4934749" cy="164306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리눅스는 별도의 숨김 파일</a:t>
            </a:r>
            <a:r>
              <a:rPr lang="en-US" altLang="ko-KR" sz="1400" dirty="0">
                <a:solidFill>
                  <a:srgbClr val="0070C0"/>
                </a:solidFill>
              </a:rPr>
              <a:t>(Hidden File)</a:t>
            </a:r>
            <a:r>
              <a:rPr lang="ko-KR" altLang="en-US" sz="1400" dirty="0">
                <a:solidFill>
                  <a:srgbClr val="0070C0"/>
                </a:solidFill>
              </a:rPr>
              <a:t>이라는 속성이 존재하지 않는다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파일명이나 </a:t>
            </a:r>
            <a:r>
              <a:rPr lang="ko-KR" altLang="en-US" sz="1400" dirty="0" smtClean="0">
                <a:solidFill>
                  <a:srgbClr val="0070C0"/>
                </a:solidFill>
              </a:rPr>
              <a:t>디렉터리의 </a:t>
            </a:r>
            <a:r>
              <a:rPr lang="ko-KR" altLang="en-US" sz="1400" dirty="0">
                <a:solidFill>
                  <a:srgbClr val="0070C0"/>
                </a:solidFill>
              </a:rPr>
              <a:t>제일 앞 글자를 </a:t>
            </a:r>
            <a:r>
              <a:rPr lang="en-US" altLang="ko-KR" sz="1400" dirty="0">
                <a:solidFill>
                  <a:srgbClr val="0070C0"/>
                </a:solidFill>
              </a:rPr>
              <a:t>“.”</a:t>
            </a:r>
            <a:r>
              <a:rPr lang="ko-KR" altLang="en-US" sz="1400" dirty="0">
                <a:solidFill>
                  <a:srgbClr val="0070C0"/>
                </a:solidFill>
              </a:rPr>
              <a:t>으로 하면 자동으로 숨김 파일이 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리눅스 기본 명령어 </a:t>
            </a:r>
            <a:r>
              <a:rPr lang="en-US" altLang="ko-KR" sz="2800" dirty="0" smtClean="0"/>
              <a:t>(2) </a:t>
            </a:r>
            <a:r>
              <a:rPr lang="en-US" altLang="ko-KR" sz="2800" dirty="0" smtClean="0">
                <a:solidFill>
                  <a:srgbClr val="00B050"/>
                </a:solidFill>
              </a:rPr>
              <a:t>[p183~p186]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cp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파일이나 디렉터리를 복사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cp abc.txt cba.txt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dirty="0" smtClean="0"/>
              <a:t>touch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크기가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인 새 파일을 생성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이미 존재하는 경우 수정 시간을 변경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touch abc.txt</a:t>
            </a:r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err="1" smtClean="0"/>
              <a:t>mv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파일과 디렉터리의 이름을 변경하거나 위치 이동 시 사용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en-US" altLang="ko-KR" sz="1800" dirty="0" err="1" smtClean="0"/>
              <a:t>mv</a:t>
            </a:r>
            <a:r>
              <a:rPr lang="en-US" altLang="ko-KR" sz="1800" dirty="0" smtClean="0"/>
              <a:t>  abc.txt  www.txt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err="1" smtClean="0"/>
              <a:t>mkdir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새로운 디렉터리를 생성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</a:t>
            </a:r>
            <a:r>
              <a:rPr lang="en-US" altLang="ko-KR" sz="1800" dirty="0" err="1" smtClean="0"/>
              <a:t>mkdir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abc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384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리눅스 기본 명령어 </a:t>
            </a:r>
            <a:r>
              <a:rPr lang="en-US" altLang="ko-KR" sz="2800" dirty="0" smtClean="0"/>
              <a:t>(3) </a:t>
            </a:r>
            <a:r>
              <a:rPr lang="en-US" altLang="ko-KR" sz="2800" dirty="0" smtClean="0">
                <a:solidFill>
                  <a:srgbClr val="00B050"/>
                </a:solidFill>
              </a:rPr>
              <a:t>[p183~p186]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rmdir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디렉터리를 삭제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비어 있어야 함</a:t>
            </a:r>
            <a:r>
              <a:rPr lang="en-US" altLang="ko-KR" sz="1800" dirty="0" smtClean="0"/>
              <a:t>)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</a:t>
            </a:r>
            <a:r>
              <a:rPr lang="en-US" altLang="ko-KR" sz="2000" dirty="0" err="1" smtClean="0"/>
              <a:t>rmdir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abc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dirty="0" smtClean="0"/>
              <a:t>cat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텍스트로 작성된 파일을 화면에 출력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cat a.txt b.txt</a:t>
            </a:r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>
              <a:defRPr/>
            </a:pPr>
            <a:r>
              <a:rPr lang="en-US" altLang="ko-KR" dirty="0" smtClean="0"/>
              <a:t>head, tail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텍스트로 작성된 파일의 앞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행 또는 마지막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행만 출력</a:t>
            </a:r>
            <a:endParaRPr lang="en-US" altLang="ko-KR" sz="1800" dirty="0" smtClean="0"/>
          </a:p>
          <a:p>
            <a:pPr lvl="1" eaLnBrk="1" hangingPunct="1"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# </a:t>
            </a:r>
            <a:r>
              <a:rPr lang="en-US" altLang="ko-KR" sz="1800" dirty="0"/>
              <a:t>head </a:t>
            </a:r>
            <a:r>
              <a:rPr lang="en-US" altLang="ko-KR" sz="1800" dirty="0" smtClean="0"/>
              <a:t>anaconda-</a:t>
            </a:r>
            <a:r>
              <a:rPr lang="en-US" altLang="ko-KR" sz="1800" dirty="0" err="1" smtClean="0"/>
              <a:t>ks.cfg</a:t>
            </a:r>
            <a:endParaRPr lang="en-US" altLang="ko-KR" sz="1800" dirty="0" smtClean="0"/>
          </a:p>
          <a:p>
            <a:pPr lvl="1" eaLnBrk="1" hangingPunct="1">
              <a:buNone/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smtClean="0"/>
              <a:t>more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텍스트로 작성된 파일을 화면에 페이지 단위로 출력</a:t>
            </a:r>
            <a:endParaRPr lang="en-US" altLang="ko-KR" sz="1800" dirty="0" smtClean="0"/>
          </a:p>
          <a:p>
            <a:pPr lvl="1" eaLnBrk="1" hangingPunct="1"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more </a:t>
            </a:r>
            <a:r>
              <a:rPr lang="en-US" altLang="ko-KR" sz="1800" dirty="0"/>
              <a:t>anaconda-</a:t>
            </a:r>
            <a:r>
              <a:rPr lang="en-US" altLang="ko-KR" sz="1800" dirty="0" err="1"/>
              <a:t>ks.cfg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529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리눅스 기본 명령어 </a:t>
            </a:r>
            <a:r>
              <a:rPr lang="en-US" altLang="ko-KR" sz="2800" dirty="0" smtClean="0"/>
              <a:t>(4) </a:t>
            </a:r>
            <a:r>
              <a:rPr lang="en-US" altLang="ko-KR" sz="2800" dirty="0" smtClean="0">
                <a:solidFill>
                  <a:srgbClr val="00B050"/>
                </a:solidFill>
              </a:rPr>
              <a:t>[p183~p186</a:t>
            </a:r>
            <a:r>
              <a:rPr lang="en-US" altLang="ko-KR" sz="2800" dirty="0">
                <a:solidFill>
                  <a:srgbClr val="00B050"/>
                </a:solidFill>
              </a:rPr>
              <a:t>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less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 smtClean="0"/>
              <a:t>more</a:t>
            </a:r>
            <a:r>
              <a:rPr lang="ko-KR" altLang="en-US" sz="1800" dirty="0" smtClean="0"/>
              <a:t>와 용도가 비슷하지만 기능이 더 확장된 명령</a:t>
            </a:r>
            <a:endParaRPr lang="en-US" altLang="ko-KR" sz="1800" dirty="0" smtClean="0"/>
          </a:p>
          <a:p>
            <a:pPr lvl="1" eaLnBrk="1" hangingPunct="1">
              <a:buNone/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less </a:t>
            </a:r>
            <a:r>
              <a:rPr lang="en-US" altLang="ko-KR" sz="2000" dirty="0"/>
              <a:t>anaconda-</a:t>
            </a:r>
            <a:r>
              <a:rPr lang="en-US" altLang="ko-KR" sz="2000" dirty="0" err="1"/>
              <a:t>ks.cfg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dirty="0" smtClean="0"/>
              <a:t>file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 smtClean="0"/>
              <a:t>File</a:t>
            </a:r>
            <a:r>
              <a:rPr lang="ko-KR" altLang="en-US" sz="1800" dirty="0" smtClean="0"/>
              <a:t>이 어떤 종류의 파일인지를 표시</a:t>
            </a:r>
            <a:endParaRPr lang="en-US" altLang="ko-KR" sz="1800" dirty="0" smtClean="0"/>
          </a:p>
          <a:p>
            <a:pPr lvl="1" eaLnBrk="1" hangingPunct="1"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file </a:t>
            </a:r>
            <a:r>
              <a:rPr lang="en-US" altLang="ko-KR" sz="1800" dirty="0"/>
              <a:t>anaconda-</a:t>
            </a:r>
            <a:r>
              <a:rPr lang="en-US" altLang="ko-KR" sz="1800" dirty="0" err="1"/>
              <a:t>ks.cfg</a:t>
            </a:r>
            <a:endParaRPr lang="en-US" altLang="ko-KR" sz="1800" dirty="0"/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>
              <a:defRPr/>
            </a:pPr>
            <a:r>
              <a:rPr lang="en-US" altLang="ko-KR" dirty="0" smtClean="0"/>
              <a:t>clear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err="1" smtClean="0"/>
              <a:t>명령창을</a:t>
            </a:r>
            <a:r>
              <a:rPr lang="ko-KR" altLang="en-US" sz="1800" dirty="0" smtClean="0"/>
              <a:t> 깨끗하게 지워줌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# clear</a:t>
            </a:r>
          </a:p>
        </p:txBody>
      </p:sp>
    </p:spTree>
    <p:extLst>
      <p:ext uri="{BB962C8B-B14F-4D97-AF65-F5344CB8AC3E}">
        <p14:creationId xmlns:p14="http://schemas.microsoft.com/office/powerpoint/2010/main" val="41962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사용자와 그룹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[p186~p188]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리눅스는 다중 사용자 시스템</a:t>
            </a:r>
            <a:r>
              <a:rPr lang="en-US" altLang="ko-KR" dirty="0" smtClean="0"/>
              <a:t>(Multi-User System)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라는 이름을 가진 수퍼유저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Superuser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모든 작업을 할 수 있는 권한이 있음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모든 사용자를 하나 이상의 그룹에 소속되어 있음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사용자는 </a:t>
            </a:r>
            <a:r>
              <a:rPr lang="en-US" altLang="ko-KR" dirty="0" smtClean="0"/>
              <a:t>/etc/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정의되어 있음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각 행의 의미는 다음과 같음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1600" b="1" u="sng" dirty="0" smtClean="0"/>
              <a:t>사용자 이름</a:t>
            </a:r>
            <a:r>
              <a:rPr lang="en-US" altLang="ko-KR" sz="1600" b="1" u="sng" dirty="0" smtClean="0"/>
              <a:t>:</a:t>
            </a:r>
            <a:r>
              <a:rPr lang="ko-KR" altLang="en-US" sz="1600" b="1" u="sng" dirty="0" smtClean="0"/>
              <a:t>암호</a:t>
            </a:r>
            <a:r>
              <a:rPr lang="en-US" altLang="ko-KR" sz="1600" b="1" u="sng" dirty="0" smtClean="0"/>
              <a:t>:</a:t>
            </a:r>
            <a:r>
              <a:rPr lang="ko-KR" altLang="en-US" sz="1600" b="1" u="sng" dirty="0" smtClean="0"/>
              <a:t>사용자 </a:t>
            </a:r>
            <a:r>
              <a:rPr lang="en-US" altLang="ko-KR" sz="1600" b="1" u="sng" dirty="0" smtClean="0"/>
              <a:t>ID:</a:t>
            </a:r>
            <a:r>
              <a:rPr lang="ko-KR" altLang="en-US" sz="1600" b="1" u="sng" dirty="0" smtClean="0"/>
              <a:t>사용자가 소속된 그룹 </a:t>
            </a:r>
            <a:r>
              <a:rPr lang="en-US" altLang="ko-KR" sz="1600" b="1" u="sng" dirty="0" smtClean="0"/>
              <a:t>ID:</a:t>
            </a:r>
            <a:r>
              <a:rPr lang="ko-KR" altLang="en-US" sz="1600" b="1" u="sng" dirty="0" smtClean="0"/>
              <a:t>전체 이름</a:t>
            </a:r>
            <a:r>
              <a:rPr lang="en-US" altLang="ko-KR" sz="1600" b="1" u="sng" dirty="0" smtClean="0"/>
              <a:t>:</a:t>
            </a:r>
            <a:r>
              <a:rPr lang="ko-KR" altLang="en-US" sz="1600" b="1" u="sng" dirty="0" smtClean="0"/>
              <a:t>홈 디렉터리</a:t>
            </a:r>
            <a:r>
              <a:rPr lang="en-US" altLang="ko-KR" sz="1600" b="1" u="sng" dirty="0" smtClean="0"/>
              <a:t>:</a:t>
            </a:r>
            <a:r>
              <a:rPr lang="ko-KR" altLang="en-US" sz="1600" b="1" u="sng" dirty="0" smtClean="0"/>
              <a:t>기본 </a:t>
            </a:r>
            <a:r>
              <a:rPr lang="ko-KR" altLang="en-US" sz="1600" b="1" u="sng" dirty="0" err="1" smtClean="0"/>
              <a:t>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56992"/>
            <a:ext cx="5779835" cy="241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사용자와 그룹</a:t>
            </a:r>
            <a:r>
              <a:rPr lang="en-US" altLang="ko-KR" sz="2800" dirty="0" smtClean="0"/>
              <a:t>(2) </a:t>
            </a:r>
            <a:r>
              <a:rPr lang="en-US" altLang="ko-KR" sz="2800" dirty="0" smtClean="0">
                <a:solidFill>
                  <a:srgbClr val="00B050"/>
                </a:solidFill>
              </a:rPr>
              <a:t>[p187~p188</a:t>
            </a:r>
            <a:r>
              <a:rPr lang="en-US" altLang="ko-KR" sz="2800" dirty="0">
                <a:solidFill>
                  <a:srgbClr val="00B050"/>
                </a:solidFill>
              </a:rPr>
              <a:t>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사용자의 비밀번호는 </a:t>
            </a:r>
            <a:r>
              <a:rPr lang="en-US" altLang="ko-KR" dirty="0" smtClean="0"/>
              <a:t>/etc/shadow </a:t>
            </a:r>
            <a:r>
              <a:rPr lang="ko-KR" altLang="en-US" dirty="0" smtClean="0"/>
              <a:t>파일에 정의되어 있음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그룹은 </a:t>
            </a:r>
            <a:r>
              <a:rPr lang="en-US" altLang="ko-KR" dirty="0" smtClean="0"/>
              <a:t>/etc/group </a:t>
            </a:r>
            <a:r>
              <a:rPr lang="ko-KR" altLang="en-US" dirty="0" smtClean="0"/>
              <a:t>파일에 정의되어 있음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각 행의 의미는 다음과 같음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ko-KR" sz="1600" b="1" u="sng" dirty="0" err="1" smtClean="0"/>
              <a:t>그룹명</a:t>
            </a:r>
            <a:r>
              <a:rPr lang="en-US" altLang="ko-KR" sz="1600" b="1" u="sng" dirty="0" smtClean="0"/>
              <a:t>:</a:t>
            </a:r>
            <a:r>
              <a:rPr lang="ko-KR" altLang="ko-KR" sz="1600" b="1" u="sng" dirty="0" smtClean="0"/>
              <a:t>비밀번호</a:t>
            </a:r>
            <a:r>
              <a:rPr lang="en-US" altLang="ko-KR" sz="1600" b="1" u="sng" dirty="0" smtClean="0"/>
              <a:t>:</a:t>
            </a:r>
            <a:r>
              <a:rPr lang="ko-KR" altLang="ko-KR" sz="1600" b="1" u="sng" dirty="0" smtClean="0"/>
              <a:t>그룹</a:t>
            </a:r>
            <a:r>
              <a:rPr lang="en-US" altLang="ko-KR" sz="1600" b="1" u="sng" dirty="0" smtClean="0"/>
              <a:t> id:</a:t>
            </a:r>
            <a:r>
              <a:rPr lang="ko-KR" altLang="ko-KR" sz="1600" b="1" u="sng" dirty="0" smtClean="0"/>
              <a:t>그룹에 속한 사용자명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6028772" cy="22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시작과 종료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[p146]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958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종료하는 방법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① 바탕 화면의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사용자 이름</a:t>
            </a:r>
            <a:r>
              <a:rPr lang="en-US" altLang="ko-KR" sz="1800" dirty="0" smtClean="0"/>
              <a:t>] → [</a:t>
            </a:r>
            <a:r>
              <a:rPr lang="ko-KR" altLang="en-US" sz="1800" dirty="0" smtClean="0"/>
              <a:t>컴퓨터 끄기</a:t>
            </a:r>
            <a:r>
              <a:rPr lang="en-US" altLang="ko-KR" sz="1800" dirty="0" smtClean="0"/>
              <a:t>] → &lt;</a:t>
            </a:r>
            <a:r>
              <a:rPr lang="ko-KR" altLang="en-US" sz="1800" dirty="0" smtClean="0"/>
              <a:t>컴퓨터 끄기</a:t>
            </a:r>
            <a:r>
              <a:rPr lang="en-US" altLang="ko-KR" sz="1800" dirty="0" smtClean="0"/>
              <a:t>&gt;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② 터미널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콘솔에서 시스템 종료 명령 입력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“shutdown –P now” , </a:t>
            </a:r>
            <a:r>
              <a:rPr lang="ko-KR" altLang="en-US" sz="1800" dirty="0" smtClean="0"/>
              <a:t>“</a:t>
            </a:r>
            <a:r>
              <a:rPr lang="en-US" altLang="ko-KR" sz="1800" dirty="0" smtClean="0"/>
              <a:t>halt –p”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“</a:t>
            </a:r>
            <a:r>
              <a:rPr lang="en-US" altLang="ko-KR" sz="1800" dirty="0" smtClean="0"/>
              <a:t>init 0”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시스템 </a:t>
            </a:r>
            <a:r>
              <a:rPr lang="ko-KR" altLang="en-US" dirty="0" err="1" smtClean="0"/>
              <a:t>재부팅</a:t>
            </a:r>
            <a:endParaRPr lang="en-US" altLang="ko-KR" dirty="0" smtClean="0"/>
          </a:p>
          <a:p>
            <a:pPr lvl="1" eaLnBrk="1" hangingPunct="1">
              <a:buNone/>
              <a:defRPr/>
            </a:pPr>
            <a:r>
              <a:rPr lang="ko-KR" altLang="en-US" sz="1800" dirty="0" smtClean="0"/>
              <a:t>① 바탕 화면의 </a:t>
            </a:r>
            <a:r>
              <a:rPr lang="en-US" altLang="ko-KR" sz="1800" dirty="0"/>
              <a:t>[</a:t>
            </a:r>
            <a:r>
              <a:rPr lang="ko-KR" altLang="en-US" sz="1800" dirty="0"/>
              <a:t>사용자 이름</a:t>
            </a:r>
            <a:r>
              <a:rPr lang="en-US" altLang="ko-KR" sz="1800" dirty="0"/>
              <a:t>] → [</a:t>
            </a:r>
            <a:r>
              <a:rPr lang="ko-KR" altLang="en-US" sz="1800" dirty="0"/>
              <a:t>컴퓨터 끄기</a:t>
            </a:r>
            <a:r>
              <a:rPr lang="en-US" altLang="ko-KR" sz="1800" dirty="0"/>
              <a:t>] → </a:t>
            </a:r>
            <a:r>
              <a:rPr lang="en-US" altLang="ko-KR" sz="1800" dirty="0" smtClean="0"/>
              <a:t>&lt;</a:t>
            </a:r>
            <a:r>
              <a:rPr lang="ko-KR" altLang="en-US" sz="1800" dirty="0" smtClean="0"/>
              <a:t>다시 시작</a:t>
            </a:r>
            <a:r>
              <a:rPr lang="en-US" altLang="ko-KR" sz="1800" dirty="0" smtClean="0"/>
              <a:t>&gt; </a:t>
            </a:r>
          </a:p>
          <a:p>
            <a:pPr lvl="1" eaLnBrk="1" hangingPunct="1">
              <a:buNone/>
              <a:defRPr/>
            </a:pPr>
            <a:r>
              <a:rPr lang="ko-KR" altLang="en-US" sz="1800" dirty="0" smtClean="0"/>
              <a:t>② 터미널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콘솔에서 시스템 </a:t>
            </a:r>
            <a:r>
              <a:rPr lang="ko-KR" altLang="en-US" sz="1800" dirty="0" err="1" smtClean="0"/>
              <a:t>재부팅</a:t>
            </a:r>
            <a:r>
              <a:rPr lang="ko-KR" altLang="en-US" sz="1800" dirty="0" smtClean="0"/>
              <a:t> 명령 입력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“shutdown -r now” , “reboot” , “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 6”</a:t>
            </a:r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lvl="1" eaLnBrk="1" hangingPunct="1">
              <a:buNone/>
              <a:defRPr/>
            </a:pPr>
            <a:r>
              <a:rPr lang="ko-KR" altLang="en-US" sz="1800" dirty="0" smtClean="0"/>
              <a:t>① 바탕 화면의 </a:t>
            </a:r>
            <a:r>
              <a:rPr lang="en-US" altLang="ko-KR" sz="1800" dirty="0"/>
              <a:t>[</a:t>
            </a:r>
            <a:r>
              <a:rPr lang="ko-KR" altLang="en-US" sz="1800" dirty="0"/>
              <a:t>사용자 이름</a:t>
            </a:r>
            <a:r>
              <a:rPr lang="en-US" altLang="ko-KR" sz="1800" dirty="0"/>
              <a:t>]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로그아웃</a:t>
            </a:r>
            <a:r>
              <a:rPr lang="en-US" altLang="ko-KR" sz="1800" dirty="0" smtClean="0"/>
              <a:t>] </a:t>
            </a:r>
          </a:p>
          <a:p>
            <a:pPr lvl="1" eaLnBrk="1" hangingPunct="1">
              <a:buNone/>
              <a:defRPr/>
            </a:pPr>
            <a:r>
              <a:rPr lang="ko-KR" altLang="en-US" sz="1800" dirty="0" smtClean="0"/>
              <a:t>② 터미널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콘솔에서 시스템 종료 명령 입력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“logout”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“exit”</a:t>
            </a:r>
            <a:endParaRPr lang="ko-KR" altLang="en-US" sz="2000" dirty="0" smtClean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5796136" y="2031581"/>
            <a:ext cx="3173486" cy="106871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# </a:t>
            </a:r>
            <a:r>
              <a:rPr lang="ko-KR" altLang="en-US" sz="1400" dirty="0" smtClean="0">
                <a:solidFill>
                  <a:srgbClr val="0070C0"/>
                </a:solidFill>
              </a:rPr>
              <a:t>프롬프트는 </a:t>
            </a:r>
            <a:r>
              <a:rPr lang="en-US" altLang="ko-KR" sz="1400" dirty="0" smtClean="0">
                <a:solidFill>
                  <a:srgbClr val="0070C0"/>
                </a:solidFill>
              </a:rPr>
              <a:t>root </a:t>
            </a:r>
            <a:r>
              <a:rPr lang="ko-KR" altLang="en-US" sz="1400" dirty="0" smtClean="0">
                <a:solidFill>
                  <a:srgbClr val="0070C0"/>
                </a:solidFill>
              </a:rPr>
              <a:t>사용자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$ </a:t>
            </a:r>
            <a:r>
              <a:rPr lang="ko-KR" altLang="en-US" sz="1400" dirty="0" smtClean="0">
                <a:solidFill>
                  <a:srgbClr val="0070C0"/>
                </a:solidFill>
              </a:rPr>
              <a:t>프롬프트는 일반 사용자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사용자와 그룹 관련 명령어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[p188~p190]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useradd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새로운 사용자를 추가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</a:t>
            </a:r>
            <a:r>
              <a:rPr lang="en-US" altLang="ko-KR" sz="2000" dirty="0" err="1" smtClean="0"/>
              <a:t>useradd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newuser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dirty="0" err="1" smtClean="0"/>
              <a:t>passwd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사용자의 비밀번호를 지정하거나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변경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</a:t>
            </a:r>
            <a:r>
              <a:rPr lang="en-US" altLang="ko-KR" sz="1800" dirty="0" err="1" smtClean="0"/>
              <a:t>passwd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newuser</a:t>
            </a:r>
            <a:endParaRPr lang="en-US" altLang="ko-KR" sz="1800" dirty="0" smtClean="0"/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err="1" smtClean="0"/>
              <a:t>usermod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사용자의 속성을 변경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# </a:t>
            </a:r>
            <a:r>
              <a:rPr lang="en-US" altLang="ko-KR" sz="1800" dirty="0" err="1" smtClean="0"/>
              <a:t>usermod</a:t>
            </a:r>
            <a:r>
              <a:rPr lang="en-US" altLang="ko-KR" sz="1800" dirty="0" smtClean="0"/>
              <a:t> -g root </a:t>
            </a:r>
            <a:r>
              <a:rPr lang="en-US" altLang="ko-KR" sz="1800" dirty="0" err="1" smtClean="0"/>
              <a:t>newuser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err="1" smtClean="0"/>
              <a:t>userdel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사용자를 삭제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</a:t>
            </a:r>
            <a:r>
              <a:rPr lang="en-US" altLang="ko-KR" sz="1800" dirty="0" err="1" smtClean="0"/>
              <a:t>userdel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newuser</a:t>
            </a:r>
            <a:endParaRPr lang="ko-KR" altLang="en-US" sz="1800" dirty="0" smtClean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5357812" y="1357313"/>
            <a:ext cx="2670571" cy="164306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사용자 생성시 옵션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   -</a:t>
            </a:r>
            <a:r>
              <a:rPr lang="en-US" altLang="ko-KR" sz="1400" dirty="0">
                <a:solidFill>
                  <a:srgbClr val="0070C0"/>
                </a:solidFill>
              </a:rPr>
              <a:t>u : ID </a:t>
            </a:r>
            <a:r>
              <a:rPr lang="ko-KR" altLang="en-US" sz="1400" dirty="0">
                <a:solidFill>
                  <a:srgbClr val="0070C0"/>
                </a:solidFill>
              </a:rPr>
              <a:t>지정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   -</a:t>
            </a:r>
            <a:r>
              <a:rPr lang="en-US" altLang="ko-KR" sz="1400" dirty="0">
                <a:solidFill>
                  <a:srgbClr val="0070C0"/>
                </a:solidFill>
              </a:rPr>
              <a:t>g : </a:t>
            </a:r>
            <a:r>
              <a:rPr lang="ko-KR" altLang="en-US" sz="1400" dirty="0">
                <a:solidFill>
                  <a:srgbClr val="0070C0"/>
                </a:solidFill>
              </a:rPr>
              <a:t>그룹 지정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   -</a:t>
            </a:r>
            <a:r>
              <a:rPr lang="en-US" altLang="ko-KR" sz="1400" dirty="0">
                <a:solidFill>
                  <a:srgbClr val="0070C0"/>
                </a:solidFill>
              </a:rPr>
              <a:t>d : </a:t>
            </a:r>
            <a:r>
              <a:rPr lang="ko-KR" altLang="en-US" sz="1400" dirty="0">
                <a:solidFill>
                  <a:srgbClr val="0070C0"/>
                </a:solidFill>
              </a:rPr>
              <a:t>홈 </a:t>
            </a:r>
            <a:r>
              <a:rPr lang="ko-KR" altLang="en-US" sz="1400" dirty="0" smtClean="0">
                <a:solidFill>
                  <a:srgbClr val="0070C0"/>
                </a:solidFill>
              </a:rPr>
              <a:t>디렉터리 </a:t>
            </a:r>
            <a:r>
              <a:rPr lang="ko-KR" altLang="en-US" sz="1400" dirty="0">
                <a:solidFill>
                  <a:srgbClr val="0070C0"/>
                </a:solidFill>
              </a:rPr>
              <a:t>지정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   -</a:t>
            </a:r>
            <a:r>
              <a:rPr lang="en-US" altLang="ko-KR" sz="1400" dirty="0">
                <a:solidFill>
                  <a:srgbClr val="0070C0"/>
                </a:solidFill>
              </a:rPr>
              <a:t>s : </a:t>
            </a:r>
            <a:r>
              <a:rPr lang="ko-KR" altLang="en-US" sz="1400" dirty="0" err="1">
                <a:solidFill>
                  <a:srgbClr val="0070C0"/>
                </a:solidFill>
              </a:rPr>
              <a:t>셸</a:t>
            </a:r>
            <a:r>
              <a:rPr lang="ko-KR" altLang="en-US" sz="1400" dirty="0">
                <a:solidFill>
                  <a:srgbClr val="0070C0"/>
                </a:solidFill>
              </a:rPr>
              <a:t> 지정</a:t>
            </a:r>
          </a:p>
        </p:txBody>
      </p:sp>
    </p:spTree>
    <p:extLst>
      <p:ext uri="{BB962C8B-B14F-4D97-AF65-F5344CB8AC3E}">
        <p14:creationId xmlns:p14="http://schemas.microsoft.com/office/powerpoint/2010/main" val="22688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사용자와 그룹 관련 명령어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[p188~p190]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chage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사용자의 암호를 주기적으로 변경하도록 설정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</a:t>
            </a:r>
            <a:r>
              <a:rPr lang="en-US" altLang="ko-KR" sz="2000" dirty="0" err="1" smtClean="0"/>
              <a:t>chage</a:t>
            </a:r>
            <a:r>
              <a:rPr lang="en-US" altLang="ko-KR" sz="2000" dirty="0" smtClean="0"/>
              <a:t> -m 2 </a:t>
            </a:r>
            <a:r>
              <a:rPr lang="en-US" altLang="ko-KR" sz="2000" dirty="0" err="1" smtClean="0"/>
              <a:t>newuser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dirty="0" smtClean="0"/>
              <a:t>groups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현재 사용자가 속한 그룹을 보여줌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groups</a:t>
            </a:r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err="1" smtClean="0"/>
              <a:t>groupadd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새로운 그룹을 생성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# </a:t>
            </a:r>
            <a:r>
              <a:rPr lang="en-US" altLang="ko-KR" sz="1800" dirty="0" err="1" smtClean="0"/>
              <a:t>groupadd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newgroup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err="1" smtClean="0"/>
              <a:t>groupmod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그룹의 속성을 변경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</a:t>
            </a:r>
            <a:r>
              <a:rPr lang="en-US" altLang="ko-KR" sz="1800" dirty="0" err="1" smtClean="0"/>
              <a:t>groupmod</a:t>
            </a:r>
            <a:r>
              <a:rPr lang="en-US" altLang="ko-KR" sz="1800" dirty="0" smtClean="0"/>
              <a:t> -n </a:t>
            </a:r>
            <a:r>
              <a:rPr lang="en-US" altLang="ko-KR" sz="1800" dirty="0" err="1" smtClean="0"/>
              <a:t>newgroup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mygroup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879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사용자와 그룹 관련 명령어</a:t>
            </a:r>
            <a:r>
              <a:rPr lang="en-US" altLang="ko-KR" sz="2800" dirty="0" smtClean="0"/>
              <a:t>(3) </a:t>
            </a:r>
            <a:r>
              <a:rPr lang="en-US" altLang="ko-KR" sz="2800" dirty="0">
                <a:solidFill>
                  <a:srgbClr val="00B050"/>
                </a:solidFill>
              </a:rPr>
              <a:t>[p188~p190]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groupdel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그룹을 삭제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</a:t>
            </a:r>
            <a:r>
              <a:rPr lang="en-US" altLang="ko-KR" sz="2000" dirty="0" err="1" smtClean="0"/>
              <a:t>groupdel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newgroup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dirty="0" err="1" smtClean="0"/>
              <a:t>gpasswd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그룹의 암호를 설정하거나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그룹의 관리를 수행</a:t>
            </a:r>
            <a:endParaRPr lang="en-US" altLang="ko-KR" sz="1800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 # </a:t>
            </a:r>
            <a:r>
              <a:rPr lang="en-US" altLang="ko-KR" sz="1800" dirty="0" err="1" smtClean="0"/>
              <a:t>gpasswd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newgroup</a:t>
            </a:r>
            <a:endParaRPr lang="en-US" altLang="ko-KR" sz="1800" dirty="0" smtClean="0"/>
          </a:p>
          <a:p>
            <a:pPr lvl="1" eaLnBrk="1" hangingPunct="1">
              <a:defRPr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3790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사용자와 그룹의 생성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변경 명령어를 연습한다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사용자와 그룹의 관련 파일을 파악한다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X</a:t>
            </a:r>
            <a:r>
              <a:rPr lang="ko-KR" altLang="en-US" sz="2000" dirty="0" smtClean="0"/>
              <a:t>윈도우에서 사용자 관리 툴을 확인한다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(system-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-users)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8&gt;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사용자와 그룹 관리 연습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[p190]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43475"/>
            <a:ext cx="6099222" cy="26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파일과 디렉터리의 소유와 허가권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[p195~p197]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파일의 리스트와 파일 속성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sz="1800" dirty="0" smtClean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836560"/>
            <a:ext cx="5669568" cy="126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7" y="3105583"/>
            <a:ext cx="6733333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파일과 디렉터리의 소유와 허가권 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[p195~p197]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파일 유형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1800" dirty="0" smtClean="0"/>
              <a:t>디렉터리일 경우에는 </a:t>
            </a:r>
            <a:r>
              <a:rPr lang="en-US" altLang="ko-KR" sz="1800" dirty="0" smtClean="0"/>
              <a:t>d, </a:t>
            </a:r>
            <a:r>
              <a:rPr lang="ko-KR" altLang="en-US" sz="1800" dirty="0" smtClean="0"/>
              <a:t>일반적인 파일일 경우에는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가 표시</a:t>
            </a:r>
            <a:endParaRPr lang="en-US" altLang="ko-KR" sz="1800" dirty="0" smtClean="0"/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ko-KR" altLang="en-US" dirty="0" smtClean="0"/>
              <a:t>파일 허가권</a:t>
            </a:r>
            <a:r>
              <a:rPr lang="en-US" altLang="ko-KR" dirty="0" smtClean="0"/>
              <a:t>(Permission)</a:t>
            </a:r>
          </a:p>
          <a:p>
            <a:pPr lvl="1" eaLnBrk="1" hangingPunct="1">
              <a:defRPr/>
            </a:pPr>
            <a:r>
              <a:rPr lang="ko-KR" altLang="en-US" sz="1800" dirty="0" smtClean="0"/>
              <a:t>“</a:t>
            </a:r>
            <a:r>
              <a:rPr lang="en-US" altLang="ko-KR" sz="1800" dirty="0" err="1" smtClean="0"/>
              <a:t>rw</a:t>
            </a:r>
            <a:r>
              <a:rPr lang="en-US" altLang="ko-KR" sz="1800" dirty="0" smtClean="0"/>
              <a:t>-” , “ r--” , “ r--” 3</a:t>
            </a:r>
            <a:r>
              <a:rPr lang="ko-KR" altLang="en-US" sz="1800" dirty="0" smtClean="0"/>
              <a:t>개씩 끊어서 읽음 </a:t>
            </a:r>
            <a:r>
              <a:rPr lang="en-US" altLang="ko-KR" sz="1800" dirty="0" smtClean="0"/>
              <a:t>(r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read, w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write, x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execute</a:t>
            </a:r>
            <a:r>
              <a:rPr lang="ko-KR" altLang="en-US" sz="1800" dirty="0" smtClean="0"/>
              <a:t>의 약자</a:t>
            </a:r>
            <a:r>
              <a:rPr lang="en-US" altLang="ko-KR" sz="1800" dirty="0" smtClean="0"/>
              <a:t>)</a:t>
            </a:r>
          </a:p>
          <a:p>
            <a:pPr lvl="1" eaLnBrk="1" hangingPunct="1">
              <a:defRPr/>
            </a:pPr>
            <a:r>
              <a:rPr lang="ko-KR" altLang="en-US" sz="1800" dirty="0" smtClean="0"/>
              <a:t>첫 번째 “</a:t>
            </a:r>
            <a:r>
              <a:rPr lang="en-US" altLang="ko-KR" sz="1800" dirty="0" err="1" smtClean="0"/>
              <a:t>rw</a:t>
            </a:r>
            <a:r>
              <a:rPr lang="en-US" altLang="ko-KR" sz="1800" dirty="0" smtClean="0"/>
              <a:t>-”</a:t>
            </a:r>
            <a:r>
              <a:rPr lang="ko-KR" altLang="en-US" sz="1800" dirty="0" smtClean="0"/>
              <a:t>는 소유자</a:t>
            </a:r>
            <a:r>
              <a:rPr lang="en-US" altLang="ko-KR" sz="1800" dirty="0" smtClean="0"/>
              <a:t>(User)</a:t>
            </a:r>
            <a:r>
              <a:rPr lang="ko-KR" altLang="en-US" sz="1800" dirty="0" smtClean="0"/>
              <a:t>의 파일접근 권한</a:t>
            </a:r>
            <a:endParaRPr lang="en-US" altLang="ko-KR" sz="1800" dirty="0" smtClean="0"/>
          </a:p>
          <a:p>
            <a:pPr lvl="1" eaLnBrk="1" hangingPunct="1">
              <a:defRPr/>
            </a:pPr>
            <a:r>
              <a:rPr lang="ko-KR" altLang="en-US" sz="1800" dirty="0" smtClean="0"/>
              <a:t>두 번째의 “</a:t>
            </a:r>
            <a:r>
              <a:rPr lang="en-US" altLang="ko-KR" sz="1800" dirty="0" smtClean="0"/>
              <a:t>r--”</a:t>
            </a:r>
            <a:r>
              <a:rPr lang="ko-KR" altLang="en-US" sz="1800" dirty="0" smtClean="0"/>
              <a:t>는 그룹</a:t>
            </a:r>
            <a:r>
              <a:rPr lang="en-US" altLang="ko-KR" sz="1800" dirty="0" smtClean="0"/>
              <a:t>(Group)</a:t>
            </a:r>
            <a:r>
              <a:rPr lang="ko-KR" altLang="en-US" sz="1800" dirty="0" smtClean="0"/>
              <a:t>의 파일접근 권한</a:t>
            </a:r>
          </a:p>
          <a:p>
            <a:pPr lvl="1" eaLnBrk="1" hangingPunct="1">
              <a:defRPr/>
            </a:pPr>
            <a:r>
              <a:rPr lang="ko-KR" altLang="en-US" sz="1800" dirty="0" smtClean="0"/>
              <a:t>세 번째의 “</a:t>
            </a:r>
            <a:r>
              <a:rPr lang="en-US" altLang="ko-KR" sz="1800" dirty="0" smtClean="0"/>
              <a:t>r--”</a:t>
            </a:r>
            <a:r>
              <a:rPr lang="ko-KR" altLang="en-US" sz="1800" dirty="0" smtClean="0"/>
              <a:t>는 그 외의 사용자</a:t>
            </a:r>
            <a:r>
              <a:rPr lang="en-US" altLang="ko-KR" sz="1800" dirty="0" smtClean="0"/>
              <a:t>(Other)</a:t>
            </a:r>
            <a:r>
              <a:rPr lang="ko-KR" altLang="en-US" sz="1800" dirty="0" smtClean="0"/>
              <a:t>의 파일접근 권한</a:t>
            </a:r>
            <a:endParaRPr lang="en-US" altLang="ko-KR" sz="1800" dirty="0" smtClean="0"/>
          </a:p>
          <a:p>
            <a:pPr lvl="1" eaLnBrk="1" hangingPunct="1">
              <a:defRPr/>
            </a:pPr>
            <a:r>
              <a:rPr lang="ko-KR" altLang="en-US" sz="1800" dirty="0" smtClean="0"/>
              <a:t>숫자로도 표시 가능 </a:t>
            </a:r>
            <a:r>
              <a:rPr lang="en-US" altLang="ko-KR" sz="1800" dirty="0" smtClean="0"/>
              <a:t>(8</a:t>
            </a:r>
            <a:r>
              <a:rPr lang="ko-KR" altLang="en-US" sz="1800" dirty="0" smtClean="0"/>
              <a:t>진수</a:t>
            </a:r>
            <a:r>
              <a:rPr lang="en-US" altLang="ko-KR" sz="18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1" y="4797152"/>
            <a:ext cx="660952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파일과 디렉터리의 소유와 허가권 </a:t>
            </a:r>
            <a:r>
              <a:rPr lang="en-US" altLang="ko-KR" sz="2800" dirty="0" smtClean="0"/>
              <a:t>(3) </a:t>
            </a:r>
            <a:r>
              <a:rPr lang="en-US" altLang="ko-KR" sz="2800" dirty="0">
                <a:solidFill>
                  <a:srgbClr val="00B050"/>
                </a:solidFill>
              </a:rPr>
              <a:t>[p195~p197]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chmod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1800" dirty="0" smtClean="0"/>
              <a:t>파일 허가권 변경 명령어</a:t>
            </a:r>
            <a:endParaRPr lang="en-US" altLang="ko-KR" sz="1800" dirty="0" smtClean="0"/>
          </a:p>
          <a:p>
            <a:pPr lvl="1" eaLnBrk="1" hangingPunct="1"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# chmod 777 sample.txt</a:t>
            </a:r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ko-KR" altLang="en-US" dirty="0" smtClean="0"/>
              <a:t>파일 소유권</a:t>
            </a:r>
            <a:r>
              <a:rPr lang="en-US" altLang="ko-KR" dirty="0" smtClean="0"/>
              <a:t>(Ownership)</a:t>
            </a:r>
          </a:p>
          <a:p>
            <a:pPr lvl="1" eaLnBrk="1" hangingPunct="1">
              <a:defRPr/>
            </a:pPr>
            <a:r>
              <a:rPr lang="ko-KR" altLang="en-US" sz="1800" dirty="0" smtClean="0"/>
              <a:t>파일을 소유한 사용자와 그룹을 의미</a:t>
            </a:r>
            <a:endParaRPr lang="en-US" altLang="ko-KR" sz="1800" dirty="0" smtClean="0"/>
          </a:p>
          <a:p>
            <a:pPr lvl="1" eaLnBrk="1" hangingPunct="1">
              <a:defRPr/>
            </a:pPr>
            <a:endParaRPr lang="en-US" altLang="ko-KR" sz="1800" dirty="0" smtClean="0"/>
          </a:p>
          <a:p>
            <a:pPr eaLnBrk="1" hangingPunct="1">
              <a:defRPr/>
            </a:pPr>
            <a:r>
              <a:rPr lang="en-US" altLang="ko-KR" dirty="0" smtClean="0"/>
              <a:t>chown/</a:t>
            </a:r>
            <a:r>
              <a:rPr lang="en-US" altLang="ko-KR" dirty="0" err="1" smtClean="0"/>
              <a:t>chgrp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1800" dirty="0" smtClean="0"/>
              <a:t>파일의 소유권을 바꾸는 명령어</a:t>
            </a:r>
            <a:endParaRPr lang="en-US" altLang="ko-KR" sz="1800" dirty="0" smtClean="0"/>
          </a:p>
          <a:p>
            <a:pPr lvl="1" eaLnBrk="1" hangingPunct="1"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# chown </a:t>
            </a:r>
            <a:r>
              <a:rPr lang="en-US" altLang="ko-KR" sz="1800" dirty="0" err="1" smtClean="0"/>
              <a:t>centos.centos</a:t>
            </a:r>
            <a:r>
              <a:rPr lang="en-US" altLang="ko-KR" sz="1800" dirty="0" smtClean="0"/>
              <a:t> sample.txt  </a:t>
            </a:r>
            <a:r>
              <a:rPr lang="ko-KR" altLang="en-US" sz="1800" dirty="0" smtClean="0"/>
              <a:t>또는</a:t>
            </a:r>
            <a:endParaRPr lang="en-US" altLang="ko-KR" sz="1800" dirty="0" smtClean="0"/>
          </a:p>
          <a:p>
            <a:pPr lvl="1" eaLnBrk="1" hangingPunct="1">
              <a:buNone/>
              <a:defRPr/>
            </a:pPr>
            <a:r>
              <a:rPr lang="en-US" altLang="ko-KR" sz="1800" dirty="0" smtClean="0"/>
              <a:t>        # chown centos sample.txt  </a:t>
            </a:r>
            <a:r>
              <a:rPr lang="ko-KR" altLang="en-US" sz="1800" dirty="0" smtClean="0"/>
              <a:t>및  </a:t>
            </a:r>
            <a:r>
              <a:rPr lang="en-US" altLang="ko-KR" sz="1800" dirty="0" smtClean="0"/>
              <a:t># </a:t>
            </a:r>
            <a:r>
              <a:rPr lang="en-US" altLang="ko-KR" sz="1800" dirty="0" err="1" smtClean="0"/>
              <a:t>chgrp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centos sample.txt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654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파일의 허가권에 대한 개념과 명령어를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파일의 소유권에 대한 개념과 명령어를 익히고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보안에 관련된 내용도 확인해 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소유권 변경 실패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9&gt;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파일의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허가권 및 소유권 연습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[p197]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4077072"/>
            <a:ext cx="7018655" cy="14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링크 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[p201]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dirty="0" smtClean="0"/>
              <a:t>파일의 링크</a:t>
            </a:r>
            <a:r>
              <a:rPr lang="en-US" altLang="ko-KR" sz="2000" dirty="0" smtClean="0"/>
              <a:t>(Link)</a:t>
            </a:r>
            <a:r>
              <a:rPr lang="ko-KR" altLang="en-US" sz="2000" dirty="0" smtClean="0"/>
              <a:t>에는 하드 링크</a:t>
            </a:r>
            <a:r>
              <a:rPr lang="en-US" altLang="ko-KR" sz="2000" dirty="0" smtClean="0"/>
              <a:t>(Hard Link)</a:t>
            </a:r>
            <a:r>
              <a:rPr lang="ko-KR" altLang="en-US" sz="2000" dirty="0" smtClean="0"/>
              <a:t>와 심볼릭 링크</a:t>
            </a:r>
            <a:r>
              <a:rPr lang="en-US" altLang="ko-KR" sz="2000" dirty="0" smtClean="0"/>
              <a:t>(Symbolic Link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Soft Link) </a:t>
            </a:r>
            <a:r>
              <a:rPr lang="ko-KR" altLang="en-US" sz="2000" dirty="0" smtClean="0"/>
              <a:t>두 가지가 있음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하드 링크를 생성하면 “하드링크파일”만 하나 생성되며 같은 </a:t>
            </a:r>
            <a:r>
              <a:rPr lang="en-US" altLang="ko-KR" sz="2000" dirty="0" smtClean="0"/>
              <a:t>inode1</a:t>
            </a:r>
            <a:r>
              <a:rPr lang="ko-KR" altLang="en-US" sz="2000" dirty="0" smtClean="0"/>
              <a:t>을 사용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명령 </a:t>
            </a:r>
            <a:r>
              <a:rPr lang="en-US" altLang="ko-KR" sz="2000" dirty="0" smtClean="0"/>
              <a:t>: # </a:t>
            </a:r>
            <a:r>
              <a:rPr lang="en-US" altLang="ko-KR" sz="2000" dirty="0" err="1" smtClean="0"/>
              <a:t>ln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링크대상파일이름 링크파일이름</a:t>
            </a:r>
            <a:r>
              <a:rPr lang="en-US" altLang="ko-KR" sz="2000" dirty="0" smtClean="0"/>
              <a:t>)</a:t>
            </a:r>
          </a:p>
          <a:p>
            <a:pPr>
              <a:defRPr/>
            </a:pPr>
            <a:r>
              <a:rPr lang="ko-KR" altLang="en-US" sz="2000" dirty="0" err="1" smtClean="0"/>
              <a:t>심볼릭</a:t>
            </a:r>
            <a:r>
              <a:rPr lang="ko-KR" altLang="en-US" sz="2000" dirty="0" smtClean="0"/>
              <a:t> 링크를 생성하면 새로운 </a:t>
            </a:r>
            <a:r>
              <a:rPr lang="en-US" altLang="ko-KR" sz="2000" dirty="0" smtClean="0"/>
              <a:t>inode2</a:t>
            </a:r>
            <a:r>
              <a:rPr lang="ko-KR" altLang="en-US" sz="2000" dirty="0" smtClean="0"/>
              <a:t>를 만들고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데이터는 원본 파일을 연결하는 효과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(</a:t>
            </a:r>
            <a:r>
              <a:rPr lang="ko-KR" altLang="en-US" sz="2000" dirty="0" smtClean="0"/>
              <a:t>명령 </a:t>
            </a:r>
            <a:r>
              <a:rPr lang="en-US" altLang="ko-KR" sz="2000" dirty="0" smtClean="0"/>
              <a:t>: # </a:t>
            </a:r>
            <a:r>
              <a:rPr lang="en-US" altLang="ko-KR" sz="2000" dirty="0" err="1" smtClean="0"/>
              <a:t>ln</a:t>
            </a:r>
            <a:r>
              <a:rPr lang="en-US" altLang="ko-KR" sz="2000" dirty="0" smtClean="0"/>
              <a:t> -s </a:t>
            </a:r>
            <a:r>
              <a:rPr lang="ko-KR" altLang="en-US" sz="2000" dirty="0" smtClean="0"/>
              <a:t>링크대상파일이름 링크파일이름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6072188" y="2500313"/>
            <a:ext cx="2714625" cy="128872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</a:rPr>
              <a:t>심볼릭</a:t>
            </a:r>
            <a:r>
              <a:rPr lang="ko-KR" altLang="en-US" sz="1400" dirty="0">
                <a:solidFill>
                  <a:srgbClr val="0070C0"/>
                </a:solidFill>
              </a:rPr>
              <a:t> 링크는 </a:t>
            </a:r>
            <a:r>
              <a:rPr lang="en-US" altLang="ko-KR" sz="1400" dirty="0">
                <a:solidFill>
                  <a:srgbClr val="0070C0"/>
                </a:solidFill>
              </a:rPr>
              <a:t>Windows</a:t>
            </a:r>
            <a:r>
              <a:rPr lang="ko-KR" altLang="en-US" sz="1400" dirty="0">
                <a:solidFill>
                  <a:srgbClr val="0070C0"/>
                </a:solidFill>
              </a:rPr>
              <a:t>의 바로가기 아이콘과 개념이 비슷하다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8" y="2132856"/>
            <a:ext cx="5268458" cy="26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4-87]</a:t>
            </a:r>
            <a:r>
              <a:rPr lang="ko-KR" altLang="en-US" sz="2000" dirty="0" smtClean="0"/>
              <a:t>의 개념을 실습을 통해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 실습 화면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10&gt;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하드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링크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,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>
                <a:solidFill>
                  <a:srgbClr val="0070C0"/>
                </a:solidFill>
              </a:rPr>
              <a:t>심볼릭 링크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연습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[p202]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56" y="3717032"/>
            <a:ext cx="701904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가상 콘솔 </a:t>
            </a:r>
            <a:r>
              <a:rPr lang="en-US" altLang="ko-KR" sz="2800" dirty="0" smtClean="0">
                <a:solidFill>
                  <a:srgbClr val="00B050"/>
                </a:solidFill>
              </a:rPr>
              <a:t>[p148]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쉽게 ‘가상의 모니터’라 생각하면 됨</a:t>
            </a:r>
            <a:r>
              <a:rPr lang="en-US" altLang="ko-KR" dirty="0" smtClean="0"/>
              <a:t>. CentOS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가상 콘솔을 제공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각각의 가상 콘솔로 이동하는 단축키는 </a:t>
            </a:r>
            <a:r>
              <a:rPr lang="en-US" altLang="ko-KR" dirty="0" smtClean="0"/>
              <a:t>Ctrl+ Alt + F2 ~ F6 </a:t>
            </a:r>
            <a:r>
              <a:rPr lang="ko-KR" altLang="en-US" dirty="0" smtClean="0"/>
              <a:t> </a:t>
            </a:r>
            <a:r>
              <a:rPr lang="en-US" altLang="ko-KR" dirty="0" smtClean="0"/>
              <a:t>(Ctrl + Alt + F1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윈도우 모드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3929063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멀티유저의 환경을 실습해 본다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가상 콘솔 기능을 활용해 본다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500063" y="5286375"/>
            <a:ext cx="7858125" cy="1143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이번 실습은 </a:t>
            </a:r>
            <a:r>
              <a:rPr lang="en-US" altLang="ko-KR" sz="1400" dirty="0">
                <a:solidFill>
                  <a:srgbClr val="0070C0"/>
                </a:solidFill>
              </a:rPr>
              <a:t>Windows </a:t>
            </a:r>
            <a:r>
              <a:rPr lang="ko-KR" altLang="en-US" sz="1400" dirty="0">
                <a:solidFill>
                  <a:srgbClr val="0070C0"/>
                </a:solidFill>
              </a:rPr>
              <a:t>버전</a:t>
            </a:r>
            <a:r>
              <a:rPr lang="en-US" altLang="ko-KR" sz="1400" dirty="0">
                <a:solidFill>
                  <a:srgbClr val="0070C0"/>
                </a:solidFill>
              </a:rPr>
              <a:t>/Vmware </a:t>
            </a:r>
            <a:r>
              <a:rPr lang="ko-KR" altLang="en-US" sz="1400" dirty="0">
                <a:solidFill>
                  <a:srgbClr val="0070C0"/>
                </a:solidFill>
              </a:rPr>
              <a:t>버전</a:t>
            </a:r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ko-KR" altLang="en-US" sz="1400" dirty="0">
                <a:solidFill>
                  <a:srgbClr val="0070C0"/>
                </a:solidFill>
              </a:rPr>
              <a:t>키보드 종류에 따라서 잘 수행되지 않을 수 있음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</a:rPr>
              <a:t>대신</a:t>
            </a:r>
            <a:r>
              <a:rPr lang="en-US" altLang="ko-KR" sz="1400" dirty="0" smtClean="0">
                <a:solidFill>
                  <a:srgbClr val="0070C0"/>
                </a:solidFill>
              </a:rPr>
              <a:t> ‘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chvt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가상콘솔번호</a:t>
            </a:r>
            <a:r>
              <a:rPr lang="en-US" altLang="ko-KR" sz="1400" dirty="0" smtClean="0">
                <a:solidFill>
                  <a:srgbClr val="0070C0"/>
                </a:solidFill>
              </a:rPr>
              <a:t>’ </a:t>
            </a:r>
            <a:r>
              <a:rPr lang="ko-KR" altLang="en-US" sz="1400" dirty="0" smtClean="0">
                <a:solidFill>
                  <a:srgbClr val="0070C0"/>
                </a:solidFill>
              </a:rPr>
              <a:t>명령을 사용해도 됨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3143251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여러 명의 사용자가 동시 접속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2924024"/>
            <a:ext cx="808330" cy="9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재남\AppData\Local\Temp\SNAGHTML29e9b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2924944"/>
            <a:ext cx="70199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/>
              <a:t>프로그램 설치를 위한 </a:t>
            </a:r>
            <a:r>
              <a:rPr lang="en-US" altLang="ko-KR" sz="2800" dirty="0" smtClean="0"/>
              <a:t>RPM 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[p204~p207]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RPM(</a:t>
            </a:r>
            <a:r>
              <a:rPr lang="en-US" altLang="ko-KR" dirty="0" err="1" smtClean="0"/>
              <a:t>Redhat</a:t>
            </a:r>
            <a:r>
              <a:rPr lang="en-US" altLang="ko-KR" dirty="0" smtClean="0"/>
              <a:t> Package Manager)</a:t>
            </a:r>
          </a:p>
          <a:p>
            <a:pPr lvl="1">
              <a:defRPr/>
            </a:pP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의 “</a:t>
            </a:r>
            <a:r>
              <a:rPr lang="en-US" altLang="ko-KR" sz="2000" dirty="0" smtClean="0"/>
              <a:t>setup.exe</a:t>
            </a:r>
            <a:r>
              <a:rPr lang="ko-KR" altLang="en-US" sz="2000" dirty="0" smtClean="0"/>
              <a:t>”와 비슷한 설치 파일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확장명은 *</a:t>
            </a:r>
            <a:r>
              <a:rPr lang="en-US" altLang="ko-KR" sz="2000" dirty="0" smtClean="0"/>
              <a:t>.rpm</a:t>
            </a:r>
            <a:r>
              <a:rPr lang="ko-KR" altLang="en-US" sz="2000" dirty="0" smtClean="0"/>
              <a:t>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‘패키지</a:t>
            </a:r>
            <a:r>
              <a:rPr lang="en-US" altLang="ko-KR" sz="2000" dirty="0" smtClean="0"/>
              <a:t>(Package)’</a:t>
            </a:r>
            <a:r>
              <a:rPr lang="ko-KR" altLang="en-US" sz="2000" dirty="0" smtClean="0"/>
              <a:t>라고 부름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파일의 의미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sz="2000" u="sng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u="sng" dirty="0" smtClean="0"/>
              <a:t>패키지이름</a:t>
            </a:r>
            <a:r>
              <a:rPr lang="en-US" altLang="ko-KR" sz="2000" u="sng" dirty="0" smtClean="0"/>
              <a:t>-</a:t>
            </a:r>
            <a:r>
              <a:rPr lang="ko-KR" altLang="en-US" sz="2000" u="sng" dirty="0" smtClean="0"/>
              <a:t>버전</a:t>
            </a:r>
            <a:r>
              <a:rPr lang="en-US" altLang="ko-KR" sz="2000" u="sng" dirty="0" smtClean="0"/>
              <a:t>-</a:t>
            </a:r>
            <a:r>
              <a:rPr lang="ko-KR" altLang="en-US" sz="2000" u="sng" dirty="0" err="1" smtClean="0"/>
              <a:t>릴리즈번호</a:t>
            </a:r>
            <a:r>
              <a:rPr lang="en-US" altLang="ko-KR" sz="2000" u="sng" dirty="0" smtClean="0"/>
              <a:t>.CentOS</a:t>
            </a:r>
            <a:r>
              <a:rPr lang="ko-KR" altLang="en-US" sz="2000" u="sng" dirty="0" smtClean="0"/>
              <a:t>버전</a:t>
            </a:r>
            <a:r>
              <a:rPr lang="en-US" altLang="ko-KR" sz="2000" u="sng" dirty="0" smtClean="0"/>
              <a:t>.</a:t>
            </a:r>
            <a:r>
              <a:rPr lang="ko-KR" altLang="en-US" sz="2000" u="sng" dirty="0" smtClean="0"/>
              <a:t>아키텍처</a:t>
            </a:r>
            <a:r>
              <a:rPr lang="en-US" altLang="ko-KR" sz="2000" u="sng" dirty="0" smtClean="0"/>
              <a:t>.rpm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</a:t>
            </a:r>
            <a:r>
              <a:rPr lang="ko-KR" altLang="en-US" sz="1600" dirty="0" smtClean="0">
                <a:solidFill>
                  <a:srgbClr val="0070C0"/>
                </a:solidFill>
              </a:rPr>
              <a:t>패키지이름 </a:t>
            </a:r>
            <a:r>
              <a:rPr lang="en-US" altLang="ko-KR" sz="1600" dirty="0" smtClean="0">
                <a:solidFill>
                  <a:srgbClr val="0070C0"/>
                </a:solidFill>
              </a:rPr>
              <a:t>: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gedit</a:t>
            </a:r>
            <a:r>
              <a:rPr lang="en-US" altLang="ko-KR" sz="1600" dirty="0" smtClean="0">
                <a:solidFill>
                  <a:srgbClr val="0070C0"/>
                </a:solidFill>
              </a:rPr>
              <a:t> → </a:t>
            </a:r>
            <a:r>
              <a:rPr lang="ko-KR" altLang="en-US" sz="1600" dirty="0" smtClean="0">
                <a:solidFill>
                  <a:srgbClr val="0070C0"/>
                </a:solidFill>
              </a:rPr>
              <a:t>패키지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</a:rPr>
              <a:t>프로그램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이름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</a:t>
            </a:r>
            <a:r>
              <a:rPr lang="ko-KR" altLang="en-US" sz="1600" dirty="0" smtClean="0">
                <a:solidFill>
                  <a:srgbClr val="0070C0"/>
                </a:solidFill>
              </a:rPr>
              <a:t>버전 </a:t>
            </a:r>
            <a:r>
              <a:rPr lang="en-US" altLang="ko-KR" sz="1600" dirty="0" smtClean="0">
                <a:solidFill>
                  <a:srgbClr val="0070C0"/>
                </a:solidFill>
              </a:rPr>
              <a:t>: 3.8.3 → </a:t>
            </a:r>
            <a:r>
              <a:rPr lang="ko-KR" altLang="en-US" sz="1600" dirty="0" smtClean="0">
                <a:solidFill>
                  <a:srgbClr val="0070C0"/>
                </a:solidFill>
              </a:rPr>
              <a:t>대개 </a:t>
            </a:r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자리수로 구성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주버전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부버전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패치버전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릴리즈번호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: 6 → </a:t>
            </a:r>
            <a:r>
              <a:rPr lang="ko-KR" altLang="en-US" sz="1600" dirty="0" smtClean="0">
                <a:solidFill>
                  <a:srgbClr val="0070C0"/>
                </a:solidFill>
              </a:rPr>
              <a:t>문제점을 개선할 때마다 붙여지는 번호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•CentOS</a:t>
            </a:r>
            <a:r>
              <a:rPr lang="ko-KR" altLang="en-US" sz="1600" dirty="0" smtClean="0">
                <a:solidFill>
                  <a:srgbClr val="0070C0"/>
                </a:solidFill>
              </a:rPr>
              <a:t> 버전 </a:t>
            </a:r>
            <a:r>
              <a:rPr lang="en-US" altLang="ko-KR" sz="1600" dirty="0" smtClean="0">
                <a:solidFill>
                  <a:srgbClr val="0070C0"/>
                </a:solidFill>
              </a:rPr>
              <a:t>: el7 → CentOS</a:t>
            </a:r>
            <a:r>
              <a:rPr lang="ko-KR" altLang="en-US" sz="1600" dirty="0" smtClean="0">
                <a:solidFill>
                  <a:srgbClr val="0070C0"/>
                </a:solidFill>
              </a:rPr>
              <a:t>에서 배포할 경우에 붙여짐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</a:t>
            </a:r>
            <a:r>
              <a:rPr lang="ko-KR" altLang="en-US" sz="1600" dirty="0" smtClean="0">
                <a:solidFill>
                  <a:srgbClr val="0070C0"/>
                </a:solidFill>
              </a:rPr>
              <a:t>아키텍처 </a:t>
            </a:r>
            <a:r>
              <a:rPr lang="en-US" altLang="ko-KR" sz="1600" dirty="0" smtClean="0">
                <a:solidFill>
                  <a:srgbClr val="0070C0"/>
                </a:solidFill>
              </a:rPr>
              <a:t>: x86_64 </a:t>
            </a:r>
            <a:r>
              <a:rPr lang="ko-KR" altLang="en-US" sz="1600" dirty="0" smtClean="0">
                <a:solidFill>
                  <a:srgbClr val="0070C0"/>
                </a:solidFill>
              </a:rPr>
              <a:t>→ </a:t>
            </a:r>
            <a:r>
              <a:rPr lang="en-US" altLang="ko-KR" sz="1600" dirty="0" smtClean="0">
                <a:solidFill>
                  <a:srgbClr val="0070C0"/>
                </a:solidFill>
              </a:rPr>
              <a:t>64</a:t>
            </a:r>
            <a:r>
              <a:rPr lang="ko-KR" altLang="en-US" sz="1600" dirty="0" smtClean="0">
                <a:solidFill>
                  <a:srgbClr val="0070C0"/>
                </a:solidFill>
              </a:rPr>
              <a:t>비트 </a:t>
            </a:r>
            <a:r>
              <a:rPr lang="en-US" altLang="ko-KR" sz="1600" dirty="0" smtClean="0">
                <a:solidFill>
                  <a:srgbClr val="0070C0"/>
                </a:solidFill>
              </a:rPr>
              <a:t>CPU</a:t>
            </a:r>
            <a:r>
              <a:rPr lang="ko-KR" altLang="en-US" sz="1600" dirty="0" smtClean="0">
                <a:solidFill>
                  <a:srgbClr val="0070C0"/>
                </a:solidFill>
              </a:rPr>
              <a:t>를 의미</a:t>
            </a:r>
            <a:endParaRPr lang="en-US" altLang="ko-KR" sz="1600" dirty="0" smtClean="0">
              <a:solidFill>
                <a:srgbClr val="0070C0"/>
              </a:solidFill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6394479" y="2367355"/>
            <a:ext cx="2714625" cy="149369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x86_64 : 64</a:t>
            </a:r>
            <a:r>
              <a:rPr lang="ko-KR" altLang="en-US" sz="1400" dirty="0" smtClean="0">
                <a:solidFill>
                  <a:srgbClr val="0070C0"/>
                </a:solidFill>
              </a:rPr>
              <a:t>비트 </a:t>
            </a:r>
            <a:r>
              <a:rPr lang="en-US" altLang="ko-KR" sz="1400" dirty="0" smtClean="0">
                <a:solidFill>
                  <a:srgbClr val="0070C0"/>
                </a:solidFill>
              </a:rPr>
              <a:t>CPU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i386~686 : 32</a:t>
            </a:r>
            <a:r>
              <a:rPr lang="ko-KR" altLang="en-US" sz="1400" dirty="0" smtClean="0">
                <a:solidFill>
                  <a:srgbClr val="0070C0"/>
                </a:solidFill>
              </a:rPr>
              <a:t>비트 </a:t>
            </a:r>
            <a:r>
              <a:rPr lang="en-US" altLang="ko-KR" sz="1400" dirty="0" smtClean="0">
                <a:solidFill>
                  <a:srgbClr val="0070C0"/>
                </a:solidFill>
              </a:rPr>
              <a:t>CPU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err="1" smtClean="0">
                <a:solidFill>
                  <a:srgbClr val="0070C0"/>
                </a:solidFill>
              </a:rPr>
              <a:t>src</a:t>
            </a:r>
            <a:r>
              <a:rPr lang="en-US" altLang="ko-KR" sz="1400" dirty="0" smtClean="0">
                <a:solidFill>
                  <a:srgbClr val="0070C0"/>
                </a:solidFill>
              </a:rPr>
              <a:t> : 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err="1" smtClean="0">
                <a:solidFill>
                  <a:srgbClr val="0070C0"/>
                </a:solidFill>
              </a:rPr>
              <a:t>noarch</a:t>
            </a:r>
            <a:r>
              <a:rPr lang="en-US" altLang="ko-KR" sz="1400" dirty="0" smtClean="0">
                <a:solidFill>
                  <a:srgbClr val="0070C0"/>
                </a:solidFill>
              </a:rPr>
              <a:t> : </a:t>
            </a:r>
            <a:r>
              <a:rPr lang="ko-KR" altLang="en-US" sz="1400" dirty="0" smtClean="0">
                <a:solidFill>
                  <a:srgbClr val="0070C0"/>
                </a:solidFill>
              </a:rPr>
              <a:t>모든 </a:t>
            </a:r>
            <a:r>
              <a:rPr lang="en-US" altLang="ko-KR" sz="1400" dirty="0" smtClean="0">
                <a:solidFill>
                  <a:srgbClr val="0070C0"/>
                </a:solidFill>
              </a:rPr>
              <a:t>CPU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/>
              <a:t>프로그램 설치를 위한 </a:t>
            </a:r>
            <a:r>
              <a:rPr lang="en-US" altLang="ko-KR" sz="2800" dirty="0" smtClean="0"/>
              <a:t>RPM (2) </a:t>
            </a:r>
            <a:r>
              <a:rPr lang="en-US" altLang="ko-KR" sz="2800" dirty="0">
                <a:solidFill>
                  <a:srgbClr val="00B050"/>
                </a:solidFill>
              </a:rPr>
              <a:t>[p204~p207]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자주 사용하는 </a:t>
            </a:r>
            <a:r>
              <a:rPr lang="en-US" altLang="ko-KR" dirty="0" smtClean="0"/>
              <a:t>RPM </a:t>
            </a:r>
            <a:r>
              <a:rPr lang="ko-KR" altLang="en-US" dirty="0" smtClean="0"/>
              <a:t>명령어 옵션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설치 </a:t>
            </a:r>
            <a:r>
              <a:rPr lang="en-US" altLang="ko-KR" dirty="0" smtClean="0"/>
              <a:t>: rpm -</a:t>
            </a:r>
            <a:r>
              <a:rPr lang="en-US" altLang="ko-KR" dirty="0" err="1" smtClean="0"/>
              <a:t>Uvh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패키지파일이름</a:t>
            </a:r>
            <a:r>
              <a:rPr lang="en-US" altLang="ko-KR" dirty="0" smtClean="0"/>
              <a:t>.rpm</a:t>
            </a:r>
          </a:p>
          <a:p>
            <a:pPr lvl="2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U → (</a:t>
            </a:r>
            <a:r>
              <a:rPr lang="ko-KR" altLang="en-US" dirty="0" smtClean="0">
                <a:solidFill>
                  <a:srgbClr val="0070C0"/>
                </a:solidFill>
              </a:rPr>
              <a:t>대문자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패키지가 설치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ko-KR" altLang="en-US" dirty="0" smtClean="0">
                <a:solidFill>
                  <a:srgbClr val="0070C0"/>
                </a:solidFill>
              </a:rPr>
              <a:t>업그레이드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v → </a:t>
            </a:r>
            <a:r>
              <a:rPr lang="ko-KR" altLang="en-US" dirty="0" smtClean="0">
                <a:solidFill>
                  <a:srgbClr val="0070C0"/>
                </a:solidFill>
              </a:rPr>
              <a:t>설치과정의 확인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h </a:t>
            </a:r>
            <a:r>
              <a:rPr lang="ko-KR" altLang="en-US" dirty="0" smtClean="0">
                <a:solidFill>
                  <a:srgbClr val="0070C0"/>
                </a:solidFill>
              </a:rPr>
              <a:t>→ 설치진행과정을 </a:t>
            </a:r>
            <a:r>
              <a:rPr lang="en-US" altLang="ko-KR" dirty="0" smtClean="0">
                <a:solidFill>
                  <a:srgbClr val="0070C0"/>
                </a:solidFill>
              </a:rPr>
              <a:t>"#"</a:t>
            </a:r>
            <a:r>
              <a:rPr lang="ko-KR" altLang="en-US" dirty="0" smtClean="0">
                <a:solidFill>
                  <a:srgbClr val="0070C0"/>
                </a:solidFill>
              </a:rPr>
              <a:t>마크로 화면에 출력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dirty="0" smtClean="0"/>
              <a:t>삭제 </a:t>
            </a:r>
            <a:r>
              <a:rPr lang="en-US" altLang="ko-KR" dirty="0" smtClean="0"/>
              <a:t>: rpm -e </a:t>
            </a:r>
            <a:r>
              <a:rPr lang="ko-KR" altLang="en-US" dirty="0" smtClean="0"/>
              <a:t>패키지이름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이미 설치된 패키지 질의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rpm -</a:t>
            </a:r>
            <a:r>
              <a:rPr lang="en-US" altLang="ko-KR" dirty="0" err="1" smtClean="0">
                <a:solidFill>
                  <a:srgbClr val="0070C0"/>
                </a:solidFill>
              </a:rPr>
              <a:t>qa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패키지 이름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→ 패키지가 설치되었는지 확인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rpm -</a:t>
            </a:r>
            <a:r>
              <a:rPr lang="en-US" altLang="ko-KR" dirty="0" err="1" smtClean="0">
                <a:solidFill>
                  <a:srgbClr val="0070C0"/>
                </a:solidFill>
              </a:rPr>
              <a:t>qf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파일의절대경로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→ 파일이 어느 패키지에 포함된 것인지 확인</a:t>
            </a:r>
          </a:p>
          <a:p>
            <a:pPr lvl="1">
              <a:defRPr/>
            </a:pPr>
            <a:r>
              <a:rPr lang="ko-KR" altLang="en-US" dirty="0" smtClean="0"/>
              <a:t>아직 설치되지 않은 </a:t>
            </a:r>
            <a:r>
              <a:rPr lang="en-US" altLang="ko-KR" dirty="0" smtClean="0"/>
              <a:t>rpm </a:t>
            </a:r>
            <a:r>
              <a:rPr lang="ko-KR" altLang="en-US" dirty="0" smtClean="0"/>
              <a:t>파일에 대한 질의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rpm -</a:t>
            </a:r>
            <a:r>
              <a:rPr lang="en-US" altLang="ko-KR" dirty="0" err="1" smtClean="0">
                <a:solidFill>
                  <a:srgbClr val="0070C0"/>
                </a:solidFill>
              </a:rPr>
              <a:t>qlp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패키지파일이름</a:t>
            </a:r>
            <a:r>
              <a:rPr lang="en-US" altLang="ko-KR" dirty="0" smtClean="0">
                <a:solidFill>
                  <a:srgbClr val="0070C0"/>
                </a:solidFill>
              </a:rPr>
              <a:t>.rpm 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ko-KR" altLang="en-US" dirty="0" smtClean="0">
                <a:solidFill>
                  <a:srgbClr val="0070C0"/>
                </a:solidFill>
              </a:rPr>
              <a:t>→ 패키지 파일에 어떤 파일들이 포함되었는지 확인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rpm -</a:t>
            </a:r>
            <a:r>
              <a:rPr lang="en-US" altLang="ko-KR" dirty="0" err="1" smtClean="0">
                <a:solidFill>
                  <a:srgbClr val="0070C0"/>
                </a:solidFill>
              </a:rPr>
              <a:t>qip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패키지파일이름</a:t>
            </a:r>
            <a:r>
              <a:rPr lang="en-US" altLang="ko-KR" dirty="0" smtClean="0">
                <a:solidFill>
                  <a:srgbClr val="0070C0"/>
                </a:solidFill>
              </a:rPr>
              <a:t>.rpm </a:t>
            </a:r>
            <a:r>
              <a:rPr lang="ko-KR" altLang="en-US" dirty="0" smtClean="0">
                <a:solidFill>
                  <a:srgbClr val="0070C0"/>
                </a:solidFill>
              </a:rPr>
              <a:t>→ 패키지 파일의 상세정보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/>
              <a:t>프로그램 설치를 위한 </a:t>
            </a:r>
            <a:r>
              <a:rPr lang="en-US" altLang="ko-KR" sz="2800" dirty="0" smtClean="0"/>
              <a:t>RPM (3) </a:t>
            </a:r>
            <a:r>
              <a:rPr lang="en-US" altLang="ko-KR" sz="2800" dirty="0">
                <a:solidFill>
                  <a:srgbClr val="00B050"/>
                </a:solidFill>
              </a:rPr>
              <a:t>[p204~p207]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RPM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‘의존성’ 문제</a:t>
            </a:r>
            <a:r>
              <a:rPr lang="en-US" altLang="ko-KR" dirty="0" smtClean="0"/>
              <a:t> </a:t>
            </a:r>
          </a:p>
          <a:p>
            <a:pPr lvl="2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A</a:t>
            </a:r>
            <a:r>
              <a:rPr lang="ko-KR" altLang="en-US" dirty="0" smtClean="0">
                <a:solidFill>
                  <a:srgbClr val="0070C0"/>
                </a:solidFill>
              </a:rPr>
              <a:t>패키지가 설치되기 위해서 </a:t>
            </a:r>
            <a:r>
              <a:rPr lang="en-US" altLang="ko-KR" dirty="0" smtClean="0">
                <a:solidFill>
                  <a:srgbClr val="0070C0"/>
                </a:solidFill>
              </a:rPr>
              <a:t>B</a:t>
            </a:r>
            <a:r>
              <a:rPr lang="ko-KR" altLang="en-US" dirty="0" smtClean="0">
                <a:solidFill>
                  <a:srgbClr val="0070C0"/>
                </a:solidFill>
              </a:rPr>
              <a:t>패키지가 필요할 경우</a:t>
            </a:r>
            <a:r>
              <a:rPr lang="en-US" altLang="ko-KR" dirty="0" smtClean="0">
                <a:solidFill>
                  <a:srgbClr val="0070C0"/>
                </a:solidFill>
              </a:rPr>
              <a:t>, RPM</a:t>
            </a:r>
            <a:r>
              <a:rPr lang="ko-KR" altLang="en-US" dirty="0" smtClean="0">
                <a:solidFill>
                  <a:srgbClr val="0070C0"/>
                </a:solidFill>
              </a:rPr>
              <a:t>으로는 해결이 까다로움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 smtClean="0"/>
              <a:t>이를 해결하기 위해 </a:t>
            </a:r>
            <a:r>
              <a:rPr lang="en-US" altLang="ko-KR" dirty="0" smtClean="0"/>
              <a:t>YUM</a:t>
            </a:r>
            <a:r>
              <a:rPr lang="ko-KR" altLang="en-US" dirty="0" smtClean="0"/>
              <a:t>이 등장함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80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626298"/>
            <a:ext cx="8229600" cy="422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RPM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명령어의 사용법을 익힌다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RPM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파일의 의존성 문제를 파악한다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 smtClean="0">
                <a:latin typeface="+mn-ea"/>
                <a:ea typeface="+mn-ea"/>
              </a:rPr>
              <a:t>실습화면 </a:t>
            </a:r>
            <a:r>
              <a:rPr kumimoji="0" lang="en-US" altLang="ko-KR" sz="2400" dirty="0" smtClean="0">
                <a:latin typeface="+mn-ea"/>
                <a:ea typeface="+mn-ea"/>
              </a:rPr>
              <a:t>(mc</a:t>
            </a:r>
            <a:r>
              <a:rPr kumimoji="0" lang="ko-KR" altLang="en-US" sz="2400" dirty="0">
                <a:latin typeface="+mn-ea"/>
                <a:ea typeface="+mn-ea"/>
              </a:rPr>
              <a:t> </a:t>
            </a:r>
            <a:r>
              <a:rPr kumimoji="0" lang="ko-KR" altLang="en-US" sz="2400" dirty="0" smtClean="0">
                <a:latin typeface="+mn-ea"/>
                <a:ea typeface="+mn-ea"/>
              </a:rPr>
              <a:t>패키지 설치</a:t>
            </a:r>
            <a:r>
              <a:rPr kumimoji="0" lang="en-US" altLang="ko-KR" sz="2400" dirty="0" smtClean="0">
                <a:latin typeface="+mn-ea"/>
                <a:ea typeface="+mn-ea"/>
              </a:rPr>
              <a:t>)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11&gt; rpm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패키지 설치 연습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[p208]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56" y="3861048"/>
            <a:ext cx="7019048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편리한 패키지 설치</a:t>
            </a:r>
            <a:r>
              <a:rPr lang="en-US" altLang="ko-KR" sz="2800" dirty="0" smtClean="0"/>
              <a:t>, YUM 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[p210~p219]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YUM(</a:t>
            </a:r>
            <a:r>
              <a:rPr lang="en-US" altLang="ko-KR" dirty="0" err="1" smtClean="0"/>
              <a:t>Yellowdog</a:t>
            </a:r>
            <a:r>
              <a:rPr lang="en-US" altLang="ko-KR" dirty="0" smtClean="0"/>
              <a:t> Updater Modified)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“</a:t>
            </a:r>
            <a:r>
              <a:rPr lang="en-US" altLang="ko-KR" sz="2000" dirty="0" smtClean="0"/>
              <a:t>rpm</a:t>
            </a:r>
            <a:r>
              <a:rPr lang="ko-KR" altLang="en-US" sz="2000" dirty="0" smtClean="0"/>
              <a:t>”명령의 패키지 의존성 문제를 완전하게 해결됨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r>
              <a:rPr lang="ko-KR" altLang="en-US" sz="2000" dirty="0" smtClean="0"/>
              <a:t>인터넷을 통하여 필요한 파일을 저장소</a:t>
            </a:r>
            <a:r>
              <a:rPr lang="en-US" altLang="ko-KR" sz="2000" dirty="0" smtClean="0"/>
              <a:t>(Repository)</a:t>
            </a:r>
            <a:r>
              <a:rPr lang="ko-KR" altLang="en-US" sz="2000" dirty="0" smtClean="0"/>
              <a:t>에서 자동으로 모두 다운로드해서 설치하는 방식</a:t>
            </a:r>
            <a:endParaRPr lang="en-US" altLang="ko-KR" sz="2000" dirty="0" smtClean="0"/>
          </a:p>
          <a:p>
            <a:pPr lvl="1">
              <a:defRPr/>
            </a:pPr>
            <a:endParaRPr lang="ko-KR" altLang="en-US" sz="2000" dirty="0" smtClean="0"/>
          </a:p>
          <a:p>
            <a:pPr>
              <a:defRPr/>
            </a:pPr>
            <a:r>
              <a:rPr lang="en-US" altLang="ko-KR" dirty="0" smtClean="0"/>
              <a:t>YUM </a:t>
            </a:r>
            <a:r>
              <a:rPr lang="ko-KR" altLang="en-US" dirty="0" smtClean="0"/>
              <a:t>기본적인 사용법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기본 설치 </a:t>
            </a:r>
            <a:r>
              <a:rPr lang="en-US" altLang="ko-KR" sz="2000" dirty="0" smtClean="0"/>
              <a:t>: yum install </a:t>
            </a:r>
            <a:r>
              <a:rPr lang="ko-KR" altLang="en-US" sz="2000" dirty="0" smtClean="0"/>
              <a:t>패키지이름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sz="1600" dirty="0" smtClean="0">
                <a:solidFill>
                  <a:srgbClr val="0070C0"/>
                </a:solidFill>
              </a:rPr>
              <a:t>주로 </a:t>
            </a:r>
            <a:r>
              <a:rPr lang="en-US" altLang="ko-KR" sz="1600" dirty="0" smtClean="0">
                <a:solidFill>
                  <a:srgbClr val="0070C0"/>
                </a:solidFill>
              </a:rPr>
              <a:t>“yum  -y  install  </a:t>
            </a:r>
            <a:r>
              <a:rPr lang="ko-KR" altLang="en-US" sz="1600" dirty="0" smtClean="0">
                <a:solidFill>
                  <a:srgbClr val="0070C0"/>
                </a:solidFill>
              </a:rPr>
              <a:t>패키지이름</a:t>
            </a:r>
            <a:r>
              <a:rPr lang="en-US" altLang="ko-KR" sz="1600" dirty="0" smtClean="0">
                <a:solidFill>
                  <a:srgbClr val="0070C0"/>
                </a:solidFill>
              </a:rPr>
              <a:t>”</a:t>
            </a:r>
            <a:r>
              <a:rPr lang="ko-KR" altLang="en-US" sz="1600" dirty="0" smtClean="0">
                <a:solidFill>
                  <a:srgbClr val="0070C0"/>
                </a:solidFill>
              </a:rPr>
              <a:t>으로 사용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“-y”</a:t>
            </a:r>
            <a:r>
              <a:rPr lang="ko-KR" altLang="en-US" sz="1600" dirty="0" smtClean="0">
                <a:solidFill>
                  <a:srgbClr val="0070C0"/>
                </a:solidFill>
              </a:rPr>
              <a:t>는 사용자의 확인을 모두 </a:t>
            </a:r>
            <a:r>
              <a:rPr lang="en-US" altLang="ko-KR" sz="1600" dirty="0" smtClean="0">
                <a:solidFill>
                  <a:srgbClr val="0070C0"/>
                </a:solidFill>
              </a:rPr>
              <a:t>“yes”</a:t>
            </a:r>
            <a:r>
              <a:rPr lang="ko-KR" altLang="en-US" sz="1600" dirty="0" smtClean="0">
                <a:solidFill>
                  <a:srgbClr val="0070C0"/>
                </a:solidFill>
              </a:rPr>
              <a:t>로 간주하고 설치를 진행한다는 옵션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dirty="0" smtClean="0"/>
              <a:t>RPM </a:t>
            </a:r>
            <a:r>
              <a:rPr lang="ko-KR" altLang="en-US" sz="2000" dirty="0" smtClean="0"/>
              <a:t>파일 설치 </a:t>
            </a:r>
            <a:r>
              <a:rPr lang="en-US" altLang="ko-KR" sz="2000" dirty="0" smtClean="0"/>
              <a:t>: yum </a:t>
            </a:r>
            <a:r>
              <a:rPr lang="en-US" altLang="ko-KR" sz="2000" dirty="0" err="1" smtClean="0"/>
              <a:t>localinstall</a:t>
            </a:r>
            <a:r>
              <a:rPr lang="en-US" altLang="ko-KR" sz="2000" dirty="0" smtClean="0"/>
              <a:t> rpm</a:t>
            </a:r>
            <a:r>
              <a:rPr lang="ko-KR" altLang="en-US" sz="2000" dirty="0" smtClean="0"/>
              <a:t>파일이름</a:t>
            </a:r>
            <a:r>
              <a:rPr lang="en-US" altLang="ko-KR" sz="2000" dirty="0" smtClean="0"/>
              <a:t>.rpm</a:t>
            </a:r>
          </a:p>
          <a:p>
            <a:pPr lvl="1">
              <a:defRPr/>
            </a:pPr>
            <a:r>
              <a:rPr lang="ko-KR" altLang="en-US" sz="2000" dirty="0" smtClean="0"/>
              <a:t>업데이트 가능한 목록 보기 </a:t>
            </a:r>
            <a:r>
              <a:rPr lang="en-US" altLang="ko-KR" sz="2000" dirty="0" smtClean="0"/>
              <a:t>: yum check-update</a:t>
            </a:r>
          </a:p>
          <a:p>
            <a:pPr lvl="1">
              <a:defRPr/>
            </a:pPr>
            <a:r>
              <a:rPr lang="ko-KR" altLang="en-US" sz="2000" dirty="0" smtClean="0"/>
              <a:t>업데이트 </a:t>
            </a:r>
            <a:r>
              <a:rPr lang="en-US" altLang="ko-KR" sz="2000" dirty="0" smtClean="0"/>
              <a:t>: yum update </a:t>
            </a:r>
            <a:r>
              <a:rPr lang="ko-KR" altLang="en-US" sz="2000" dirty="0" smtClean="0"/>
              <a:t>패키지이름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삭제 </a:t>
            </a:r>
            <a:r>
              <a:rPr lang="en-US" altLang="ko-KR" sz="2000" dirty="0" smtClean="0"/>
              <a:t>: yum remove </a:t>
            </a:r>
            <a:r>
              <a:rPr lang="ko-KR" altLang="en-US" sz="2000" dirty="0"/>
              <a:t>패키지이름 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정보 확인 </a:t>
            </a:r>
            <a:r>
              <a:rPr lang="en-US" altLang="ko-KR" sz="2000" dirty="0" smtClean="0"/>
              <a:t>: yum info </a:t>
            </a:r>
            <a:r>
              <a:rPr lang="ko-KR" altLang="en-US" sz="2000" dirty="0"/>
              <a:t>패키지이름</a:t>
            </a:r>
            <a:endParaRPr lang="en-US" altLang="ko-KR" sz="2000" dirty="0" smtClean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4283968" y="2708920"/>
            <a:ext cx="4214813" cy="7143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저장소의 </a:t>
            </a:r>
            <a:r>
              <a:rPr lang="en-US" altLang="ko-KR" sz="1400" dirty="0">
                <a:solidFill>
                  <a:srgbClr val="0070C0"/>
                </a:solidFill>
              </a:rPr>
              <a:t>URL</a:t>
            </a:r>
            <a:r>
              <a:rPr lang="ko-KR" altLang="en-US" sz="1400" dirty="0">
                <a:solidFill>
                  <a:srgbClr val="0070C0"/>
                </a:solidFill>
              </a:rPr>
              <a:t>은“</a:t>
            </a:r>
            <a:r>
              <a:rPr lang="en-US" altLang="ko-KR" sz="1400" dirty="0">
                <a:solidFill>
                  <a:srgbClr val="0070C0"/>
                </a:solidFill>
              </a:rPr>
              <a:t>/etc/yum.repos.d</a:t>
            </a:r>
            <a:r>
              <a:rPr lang="en-US" altLang="ko-KR" sz="1400" dirty="0" smtClean="0">
                <a:solidFill>
                  <a:srgbClr val="0070C0"/>
                </a:solidFill>
              </a:rPr>
              <a:t>/”</a:t>
            </a:r>
            <a:r>
              <a:rPr lang="ko-KR" altLang="en-US" sz="1400" dirty="0" smtClean="0">
                <a:solidFill>
                  <a:srgbClr val="0070C0"/>
                </a:solidFill>
              </a:rPr>
              <a:t>디렉터리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의존성 문제가 있는 패키지를 </a:t>
            </a:r>
            <a:r>
              <a:rPr lang="en-US" altLang="ko-KR" sz="2000" dirty="0" smtClean="0"/>
              <a:t>“yum”</a:t>
            </a:r>
            <a:r>
              <a:rPr lang="ko-KR" altLang="en-US" sz="2000" dirty="0" smtClean="0"/>
              <a:t>명령으로 설치해 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의존성 패키지 자동 다운로드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12&gt; yum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기본 연습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[p212]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6" name="그림 5" descr="C:\Users\재남\AppData\Local\Temp\SNAGHTML77a0c5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8" y="3101023"/>
            <a:ext cx="7275830" cy="3399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1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편리한 패키지 설치</a:t>
            </a:r>
            <a:r>
              <a:rPr lang="en-US" altLang="ko-KR" sz="2800" dirty="0" smtClean="0"/>
              <a:t>, YUM (2) </a:t>
            </a:r>
            <a:r>
              <a:rPr lang="en-US" altLang="ko-KR" sz="2800" dirty="0">
                <a:solidFill>
                  <a:srgbClr val="00B050"/>
                </a:solidFill>
              </a:rPr>
              <a:t>[p210~p219]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YUM </a:t>
            </a:r>
            <a:r>
              <a:rPr lang="ko-KR" altLang="en-US" dirty="0" smtClean="0"/>
              <a:t>고급 사용법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패키지 그룹 설치 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yum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groupinstall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“패키지그룹이름</a:t>
            </a:r>
            <a:r>
              <a:rPr lang="en-US" altLang="ko-KR" sz="1800" dirty="0" smtClean="0">
                <a:solidFill>
                  <a:srgbClr val="0070C0"/>
                </a:solidFill>
              </a:rPr>
              <a:t>”</a:t>
            </a:r>
          </a:p>
          <a:p>
            <a:pPr lvl="1">
              <a:defRPr/>
            </a:pPr>
            <a:r>
              <a:rPr lang="ko-KR" altLang="en-US" sz="2000" dirty="0" smtClean="0"/>
              <a:t>패키지 리스트 확인 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yum list </a:t>
            </a:r>
            <a:r>
              <a:rPr lang="ko-KR" altLang="en-US" sz="1800" dirty="0" smtClean="0">
                <a:solidFill>
                  <a:srgbClr val="0070C0"/>
                </a:solidFill>
              </a:rPr>
              <a:t>패키지이름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sz="2000" dirty="0" smtClean="0"/>
              <a:t>특정 파일이 속한 패키지 이름 확인 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yum provides </a:t>
            </a:r>
            <a:r>
              <a:rPr lang="ko-KR" altLang="en-US" sz="1800" dirty="0" smtClean="0">
                <a:solidFill>
                  <a:srgbClr val="0070C0"/>
                </a:solidFill>
              </a:rPr>
              <a:t>파일이름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dirty="0" smtClean="0"/>
              <a:t>GPG </a:t>
            </a:r>
            <a:r>
              <a:rPr lang="ko-KR" altLang="en-US" sz="2000" dirty="0" smtClean="0"/>
              <a:t>키 검사 생략 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yum install --</a:t>
            </a:r>
            <a:r>
              <a:rPr lang="en-US" altLang="ko-KR" sz="1800" dirty="0" err="1">
                <a:solidFill>
                  <a:srgbClr val="0070C0"/>
                </a:solidFill>
              </a:rPr>
              <a:t>nogpgcheck</a:t>
            </a:r>
            <a:r>
              <a:rPr lang="en-US" altLang="ko-KR" sz="1800" dirty="0">
                <a:solidFill>
                  <a:srgbClr val="0070C0"/>
                </a:solidFill>
              </a:rPr>
              <a:t> rpm</a:t>
            </a:r>
            <a:r>
              <a:rPr lang="ko-KR" altLang="en-US" sz="1800" dirty="0">
                <a:solidFill>
                  <a:srgbClr val="0070C0"/>
                </a:solidFill>
              </a:rPr>
              <a:t>파일이름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r>
              <a:rPr lang="en-US" altLang="ko-KR" sz="1800" dirty="0" smtClean="0">
                <a:solidFill>
                  <a:srgbClr val="0070C0"/>
                </a:solidFill>
              </a:rPr>
              <a:t>rpm</a:t>
            </a:r>
          </a:p>
          <a:p>
            <a:pPr lvl="2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CentOS</a:t>
            </a:r>
            <a:r>
              <a:rPr lang="ko-KR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19</a:t>
            </a:r>
            <a:r>
              <a:rPr lang="ko-KR" altLang="en-US" sz="1800" dirty="0" smtClean="0">
                <a:solidFill>
                  <a:srgbClr val="0070C0"/>
                </a:solidFill>
              </a:rPr>
              <a:t>에서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검증되지 않은 패키지를 강제로 설치할 때 사용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sz="2000" dirty="0" smtClean="0"/>
              <a:t>기존 저장소 목록 지우기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yum </a:t>
            </a:r>
            <a:r>
              <a:rPr lang="en-US" altLang="ko-KR" sz="1800" dirty="0" smtClean="0">
                <a:solidFill>
                  <a:srgbClr val="0070C0"/>
                </a:solidFill>
              </a:rPr>
              <a:t>clean all</a:t>
            </a:r>
          </a:p>
        </p:txBody>
      </p:sp>
    </p:spTree>
    <p:extLst>
      <p:ext uri="{BB962C8B-B14F-4D97-AF65-F5344CB8AC3E}">
        <p14:creationId xmlns:p14="http://schemas.microsoft.com/office/powerpoint/2010/main" val="39529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편리한 패키지 설치</a:t>
            </a:r>
            <a:r>
              <a:rPr lang="en-US" altLang="ko-KR" sz="2800" dirty="0" smtClean="0"/>
              <a:t>, YUM (3) </a:t>
            </a:r>
            <a:r>
              <a:rPr lang="en-US" altLang="ko-KR" sz="2800" dirty="0">
                <a:solidFill>
                  <a:srgbClr val="00B050"/>
                </a:solidFill>
              </a:rPr>
              <a:t>[p210~p219]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YUM </a:t>
            </a:r>
            <a:r>
              <a:rPr lang="ko-KR" altLang="en-US" dirty="0" smtClean="0"/>
              <a:t>작동 방식 설정 파일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‘yum install </a:t>
            </a:r>
            <a:r>
              <a:rPr lang="ko-KR" altLang="en-US" sz="2000" dirty="0" smtClean="0"/>
              <a:t>패키지이름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명령이 작동하는 방식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6" y="2276872"/>
            <a:ext cx="7256588" cy="4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편리한 패키지 설치</a:t>
            </a:r>
            <a:r>
              <a:rPr lang="en-US" altLang="ko-KR" sz="2800" dirty="0" smtClean="0"/>
              <a:t>, YUM (4) </a:t>
            </a:r>
            <a:r>
              <a:rPr lang="en-US" altLang="ko-KR" sz="2800" dirty="0">
                <a:solidFill>
                  <a:srgbClr val="00B050"/>
                </a:solidFill>
              </a:rPr>
              <a:t>[p210~p219]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YUM </a:t>
            </a:r>
            <a:r>
              <a:rPr lang="ko-KR" altLang="en-US" dirty="0" smtClean="0"/>
              <a:t>작동 방식 설정 파일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/etc/</a:t>
            </a:r>
            <a:r>
              <a:rPr lang="en-US" altLang="ko-KR" sz="2000" dirty="0" err="1" smtClean="0"/>
              <a:t>yum.conf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특별히 변경할 필요 없음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/etc/yum.repos.d/ </a:t>
            </a:r>
            <a:r>
              <a:rPr lang="ko-KR" altLang="en-US" sz="2000" dirty="0" smtClean="0"/>
              <a:t>디렉터리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yum </a:t>
            </a:r>
            <a:r>
              <a:rPr lang="ko-KR" altLang="en-US" sz="1800" dirty="0" smtClean="0">
                <a:solidFill>
                  <a:srgbClr val="0070C0"/>
                </a:solidFill>
              </a:rPr>
              <a:t>명령을 입력했을 때 검색하게 되는 네트워크의 주소가 들어 있는 여러 개의 파일이 있음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dirty="0"/>
              <a:t>/etc/yum.repos.d/ </a:t>
            </a:r>
            <a:r>
              <a:rPr lang="ko-KR" altLang="en-US" sz="2000" dirty="0" smtClean="0"/>
              <a:t>디렉터리의 </a:t>
            </a:r>
            <a:r>
              <a:rPr lang="en-US" altLang="ko-KR" sz="2000" dirty="0" smtClean="0"/>
              <a:t>*.repo </a:t>
            </a:r>
            <a:r>
              <a:rPr lang="ko-KR" altLang="en-US" sz="2000" dirty="0" smtClean="0"/>
              <a:t>파일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CentOS-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Base.repo</a:t>
            </a:r>
            <a:r>
              <a:rPr lang="en-US" altLang="ko-KR" sz="1800" dirty="0" smtClean="0">
                <a:solidFill>
                  <a:srgbClr val="0070C0"/>
                </a:solidFill>
              </a:rPr>
              <a:t> : [base], [extra]</a:t>
            </a:r>
            <a:r>
              <a:rPr lang="ko-KR" altLang="en-US" sz="1800" dirty="0" smtClean="0">
                <a:solidFill>
                  <a:srgbClr val="0070C0"/>
                </a:solidFill>
              </a:rPr>
              <a:t>만 남기고 </a:t>
            </a:r>
            <a:r>
              <a:rPr lang="en-US" altLang="ko-KR" sz="1800" dirty="0" smtClean="0">
                <a:solidFill>
                  <a:srgbClr val="0070C0"/>
                </a:solidFill>
              </a:rPr>
              <a:t>[updates] </a:t>
            </a:r>
            <a:r>
              <a:rPr lang="ko-KR" altLang="en-US" sz="1800" dirty="0" smtClean="0">
                <a:solidFill>
                  <a:srgbClr val="0070C0"/>
                </a:solidFill>
              </a:rPr>
              <a:t>부분은 삭제했음</a:t>
            </a:r>
            <a:r>
              <a:rPr lang="en-US" altLang="ko-KR" sz="1800" dirty="0" smtClean="0">
                <a:solidFill>
                  <a:srgbClr val="0070C0"/>
                </a:solidFill>
              </a:rPr>
              <a:t>.</a:t>
            </a:r>
            <a:r>
              <a:rPr lang="ko-KR" altLang="en-US" sz="1800" dirty="0" smtClean="0">
                <a:solidFill>
                  <a:srgbClr val="0070C0"/>
                </a:solidFill>
              </a:rPr>
              <a:t> 즉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smtClean="0">
                <a:solidFill>
                  <a:srgbClr val="0070C0"/>
                </a:solidFill>
              </a:rPr>
              <a:t>출시 시점의 원본 패키지만 설치됨</a:t>
            </a:r>
            <a:r>
              <a:rPr lang="en-US" altLang="ko-KR" sz="1800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4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편리한 패키지 설치</a:t>
            </a:r>
            <a:r>
              <a:rPr lang="en-US" altLang="ko-KR" sz="2800" dirty="0" smtClean="0"/>
              <a:t>, YUM (5) </a:t>
            </a:r>
            <a:r>
              <a:rPr lang="en-US" altLang="ko-KR" sz="2800" dirty="0">
                <a:solidFill>
                  <a:srgbClr val="00B050"/>
                </a:solidFill>
              </a:rPr>
              <a:t>[p210~p219]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CentOS-</a:t>
            </a:r>
            <a:r>
              <a:rPr lang="en-US" altLang="ko-KR" dirty="0" err="1" smtClean="0"/>
              <a:t>Base.repo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sz="1800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613426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 smtClean="0">
                <a:solidFill>
                  <a:schemeClr val="tx1"/>
                </a:solidFill>
              </a:rPr>
              <a:t>런</a:t>
            </a:r>
            <a:r>
              <a:rPr lang="ko-KR" altLang="en-US" sz="2800" dirty="0" smtClean="0">
                <a:solidFill>
                  <a:schemeClr val="tx1"/>
                </a:solidFill>
              </a:rPr>
              <a:t> 레벨</a:t>
            </a:r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Runlevel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[p151]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‘</a:t>
            </a:r>
            <a:r>
              <a:rPr lang="en-US" altLang="ko-KR" dirty="0" err="1"/>
              <a:t>init</a:t>
            </a:r>
            <a:r>
              <a:rPr lang="en-US" altLang="ko-KR" dirty="0"/>
              <a:t>’ </a:t>
            </a:r>
            <a:r>
              <a:rPr lang="ko-KR" altLang="en-US" dirty="0"/>
              <a:t>명령어 뒤에 붙는 숫자를 런레벨</a:t>
            </a:r>
            <a:r>
              <a:rPr lang="en-US" altLang="ko-KR" dirty="0"/>
              <a:t>RunLevel</a:t>
            </a:r>
            <a:r>
              <a:rPr lang="ko-KR" altLang="en-US" dirty="0"/>
              <a:t>이라고 부른다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/>
              <a:t>런레벨 모드를 확인하려면 </a:t>
            </a:r>
            <a:r>
              <a:rPr lang="en-US" altLang="ko-KR" dirty="0"/>
              <a:t>/lib/systemd/system </a:t>
            </a:r>
            <a:r>
              <a:rPr lang="ko-KR" altLang="en-US" dirty="0"/>
              <a:t>디렉터리의 </a:t>
            </a:r>
            <a:r>
              <a:rPr lang="en-US" altLang="ko-KR" dirty="0" err="1"/>
              <a:t>runlevel</a:t>
            </a:r>
            <a:r>
              <a:rPr lang="en-US" altLang="ko-KR" dirty="0"/>
              <a:t>?.target </a:t>
            </a:r>
            <a:r>
              <a:rPr lang="ko-KR" altLang="en-US" dirty="0"/>
              <a:t>파일을 확인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66" y="2204864"/>
            <a:ext cx="7466667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CentOS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DVD</a:t>
            </a:r>
            <a:r>
              <a:rPr lang="ko-KR" altLang="en-US" sz="2000" dirty="0" smtClean="0"/>
              <a:t>에서 직접 설치하기 위한 방법을 알아 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*.repo </a:t>
            </a:r>
            <a:r>
              <a:rPr lang="ko-KR" altLang="en-US" sz="2000" dirty="0" smtClean="0"/>
              <a:t>파일을 직접 편집해 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네트워크와 </a:t>
            </a:r>
            <a:r>
              <a:rPr lang="en-US" altLang="ko-KR" sz="2000" dirty="0" smtClean="0"/>
              <a:t>DVD</a:t>
            </a:r>
            <a:r>
              <a:rPr lang="ko-KR" altLang="en-US" sz="2000" dirty="0" smtClean="0"/>
              <a:t>를 동시에 사용하는 효율적인 방법을 알아 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패키지 그룹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을 설치하는 방법을 익힌다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네트워크와 </a:t>
            </a:r>
            <a:r>
              <a:rPr lang="en-US" altLang="ko-KR" dirty="0" smtClean="0"/>
              <a:t>DVD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동시 사용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13&gt; yum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고급 실습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[p219]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4050845"/>
            <a:ext cx="5116255" cy="24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92896"/>
            <a:ext cx="8280523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 : </a:t>
            </a:r>
            <a:r>
              <a:rPr lang="ko-KR" altLang="en-US" sz="2400" dirty="0">
                <a:latin typeface="+mj-ea"/>
                <a:ea typeface="+mj-ea"/>
              </a:rPr>
              <a:t>설치할 패키지가 많으므로 </a:t>
            </a:r>
            <a:r>
              <a:rPr lang="en-US" altLang="ko-KR" sz="2400" dirty="0">
                <a:latin typeface="+mj-ea"/>
                <a:ea typeface="+mj-ea"/>
              </a:rPr>
              <a:t>DVD</a:t>
            </a:r>
            <a:r>
              <a:rPr lang="ko-KR" altLang="en-US" sz="2400" dirty="0">
                <a:latin typeface="+mj-ea"/>
                <a:ea typeface="+mj-ea"/>
              </a:rPr>
              <a:t>에서 설치하자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: </a:t>
            </a:r>
            <a:r>
              <a:rPr lang="ko-KR" altLang="en-US" sz="2400" dirty="0">
                <a:latin typeface="+mj-ea"/>
                <a:ea typeface="+mj-ea"/>
              </a:rPr>
              <a:t>패키지 환경 그룹 중에서 </a:t>
            </a:r>
            <a:r>
              <a:rPr lang="en-US" altLang="ko-KR" sz="2400" dirty="0">
                <a:latin typeface="+mj-ea"/>
                <a:ea typeface="+mj-ea"/>
              </a:rPr>
              <a:t>GNOME Desktop</a:t>
            </a:r>
            <a:r>
              <a:rPr lang="ko-KR" altLang="en-US" sz="2400" dirty="0">
                <a:latin typeface="+mj-ea"/>
                <a:ea typeface="+mj-ea"/>
              </a:rPr>
              <a:t>을 설치한다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3 : </a:t>
            </a:r>
            <a:r>
              <a:rPr lang="ko-KR" altLang="en-US" sz="2400" dirty="0">
                <a:latin typeface="+mj-ea"/>
                <a:ea typeface="+mj-ea"/>
              </a:rPr>
              <a:t>설치 후에 </a:t>
            </a:r>
            <a:r>
              <a:rPr lang="en-US" altLang="ko-KR" sz="2400" dirty="0">
                <a:latin typeface="+mj-ea"/>
                <a:ea typeface="+mj-ea"/>
              </a:rPr>
              <a:t>startx </a:t>
            </a:r>
            <a:r>
              <a:rPr lang="ko-KR" altLang="en-US" sz="2400" dirty="0">
                <a:latin typeface="+mj-ea"/>
                <a:ea typeface="+mj-ea"/>
              </a:rPr>
              <a:t>명령으로 </a:t>
            </a:r>
            <a:r>
              <a:rPr lang="en-US" altLang="ko-KR" sz="2400" dirty="0">
                <a:latin typeface="+mj-ea"/>
                <a:ea typeface="+mj-ea"/>
              </a:rPr>
              <a:t>X </a:t>
            </a:r>
            <a:r>
              <a:rPr lang="ko-KR" altLang="en-US" sz="2400" dirty="0">
                <a:latin typeface="+mj-ea"/>
                <a:ea typeface="+mj-ea"/>
              </a:rPr>
              <a:t>윈도를 시작한다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4 : </a:t>
            </a:r>
            <a:r>
              <a:rPr lang="ko-KR" altLang="en-US" sz="2400" dirty="0">
                <a:latin typeface="+mj-ea"/>
                <a:ea typeface="+mj-ea"/>
              </a:rPr>
              <a:t>재부팅 후 깨진 글자가 나오면 </a:t>
            </a:r>
            <a:r>
              <a:rPr lang="en-US" altLang="ko-KR" sz="2400" dirty="0">
                <a:latin typeface="+mj-ea"/>
                <a:ea typeface="+mj-ea"/>
              </a:rPr>
              <a:t>2 → 2 → c → c</a:t>
            </a:r>
            <a:r>
              <a:rPr lang="ko-KR" altLang="en-US" sz="2400" dirty="0">
                <a:latin typeface="+mj-ea"/>
                <a:ea typeface="+mj-ea"/>
              </a:rPr>
              <a:t>를 입력한다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라이선스 동의 화면임 </a:t>
            </a:r>
            <a:r>
              <a:rPr lang="en-US" altLang="ko-KR" sz="24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5496" y="908720"/>
            <a:ext cx="697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4-1 </a:t>
            </a:r>
            <a:r>
              <a:rPr kumimoji="0" lang="en-US" altLang="ko-KR" sz="3600" b="1" dirty="0">
                <a:solidFill>
                  <a:srgbClr val="00B050"/>
                </a:solidFill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</a:rPr>
              <a:t>p226]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99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파일의 압축과 묶기 </a:t>
            </a:r>
            <a:r>
              <a:rPr lang="en-US" altLang="ko-KR" sz="2800" dirty="0" smtClean="0"/>
              <a:t>(1)  </a:t>
            </a:r>
            <a:r>
              <a:rPr lang="en-US" altLang="ko-KR" sz="2800" dirty="0" smtClean="0">
                <a:solidFill>
                  <a:srgbClr val="00B050"/>
                </a:solidFill>
              </a:rPr>
              <a:t>[p227~p229]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파일 압축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압축파일 확장명은 </a:t>
            </a:r>
            <a:r>
              <a:rPr lang="en-US" altLang="ko-KR" sz="2000" dirty="0" smtClean="0"/>
              <a:t>xz, bz2, </a:t>
            </a:r>
            <a:r>
              <a:rPr lang="en-US" altLang="ko-KR" sz="2000" dirty="0" err="1" smtClean="0"/>
              <a:t>gz</a:t>
            </a:r>
            <a:r>
              <a:rPr lang="en-US" altLang="ko-KR" sz="2000" dirty="0" smtClean="0"/>
              <a:t>, zip, Z 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xz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bz2  </a:t>
            </a:r>
            <a:r>
              <a:rPr lang="ko-KR" altLang="en-US" sz="2000" dirty="0" smtClean="0"/>
              <a:t>압축률이 더 좋음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파일 압축 관련 명령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xz : </a:t>
            </a:r>
            <a:r>
              <a:rPr lang="ko-KR" altLang="en-US" sz="2000" dirty="0"/>
              <a:t>확장명 </a:t>
            </a:r>
            <a:r>
              <a:rPr lang="en-US" altLang="ko-KR" sz="2000" dirty="0" smtClean="0"/>
              <a:t>xz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압축을 하거나 풀어준다</a:t>
            </a:r>
            <a:endParaRPr lang="en-US" altLang="ko-KR" sz="2000" dirty="0"/>
          </a:p>
          <a:p>
            <a:pPr lvl="2"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</a:t>
            </a:r>
            <a:r>
              <a:rPr lang="en-US" altLang="ko-KR" sz="1600" dirty="0" smtClean="0">
                <a:solidFill>
                  <a:srgbClr val="0070C0"/>
                </a:solidFill>
              </a:rPr>
              <a:t>xz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xz </a:t>
            </a:r>
            <a:r>
              <a:rPr lang="en-US" altLang="ko-KR" sz="1600" dirty="0">
                <a:solidFill>
                  <a:srgbClr val="0070C0"/>
                </a:solidFill>
              </a:rPr>
              <a:t>-d 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70C0"/>
                </a:solidFill>
              </a:rPr>
              <a:t>.xz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bzip2 : </a:t>
            </a:r>
            <a:r>
              <a:rPr lang="ko-KR" altLang="en-US" sz="2000" dirty="0" smtClean="0"/>
              <a:t>확장명 </a:t>
            </a:r>
            <a:r>
              <a:rPr lang="en-US" altLang="ko-KR" sz="2000" dirty="0" smtClean="0"/>
              <a:t>bz2</a:t>
            </a:r>
            <a:r>
              <a:rPr lang="ko-KR" altLang="en-US" sz="2000" dirty="0" smtClean="0"/>
              <a:t>로 압축을 하거나 풀어준다</a:t>
            </a:r>
            <a:endParaRPr lang="en-US" altLang="ko-KR" sz="2000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solidFill>
                  <a:srgbClr val="0070C0"/>
                </a:solidFill>
              </a:rPr>
              <a:t>예</a:t>
            </a:r>
            <a:r>
              <a:rPr lang="en-US" altLang="ko-KR" sz="1600" dirty="0" smtClean="0">
                <a:solidFill>
                  <a:srgbClr val="0070C0"/>
                </a:solidFill>
              </a:rPr>
              <a:t>) bzip2 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파일명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     bzip2 -d 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70C0"/>
                </a:solidFill>
              </a:rPr>
              <a:t>.bz2</a:t>
            </a:r>
          </a:p>
          <a:p>
            <a:pPr lvl="1">
              <a:defRPr/>
            </a:pPr>
            <a:r>
              <a:rPr lang="en-US" altLang="ko-KR" sz="2000" dirty="0" smtClean="0"/>
              <a:t>bunzip2 : “bzip2 -d</a:t>
            </a:r>
            <a:r>
              <a:rPr lang="ko-KR" altLang="en-US" sz="2000" dirty="0" smtClean="0"/>
              <a:t>”옵션과 동일한 명령어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err="1" smtClean="0"/>
              <a:t>gzip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확장명 </a:t>
            </a:r>
            <a:r>
              <a:rPr lang="en-US" altLang="ko-KR" sz="2000" dirty="0" err="1" smtClean="0"/>
              <a:t>gz</a:t>
            </a:r>
            <a:r>
              <a:rPr lang="ko-KR" altLang="en-US" sz="2000" dirty="0" smtClean="0"/>
              <a:t>으로 압축을 하거나 풀어준다</a:t>
            </a:r>
            <a:endParaRPr lang="en-US" altLang="ko-KR" sz="2000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solidFill>
                  <a:srgbClr val="0070C0"/>
                </a:solidFill>
              </a:rPr>
              <a:t>예</a:t>
            </a:r>
            <a:r>
              <a:rPr lang="en-US" altLang="ko-KR" sz="1600" dirty="0" smtClean="0">
                <a:solidFill>
                  <a:srgbClr val="0070C0"/>
                </a:solidFill>
              </a:rPr>
              <a:t>)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gzip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파일명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    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gzip</a:t>
            </a:r>
            <a:r>
              <a:rPr lang="en-US" altLang="ko-KR" sz="1600" dirty="0" smtClean="0">
                <a:solidFill>
                  <a:srgbClr val="0070C0"/>
                </a:solidFill>
              </a:rPr>
              <a:t> -d 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gz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dirty="0" err="1" smtClean="0"/>
              <a:t>gunzip</a:t>
            </a:r>
            <a:r>
              <a:rPr lang="en-US" altLang="ko-KR" sz="2000" dirty="0" smtClean="0"/>
              <a:t> : “</a:t>
            </a:r>
            <a:r>
              <a:rPr lang="en-US" altLang="ko-KR" sz="2000" dirty="0" err="1" smtClean="0"/>
              <a:t>gzip</a:t>
            </a:r>
            <a:r>
              <a:rPr lang="en-US" altLang="ko-KR" sz="2000" dirty="0" smtClean="0"/>
              <a:t> -d</a:t>
            </a:r>
            <a:r>
              <a:rPr lang="ko-KR" altLang="en-US" sz="2000" dirty="0" smtClean="0"/>
              <a:t>”옵션과 동일한 명령어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1632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파일의 압축과 묶기 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[p227~p229]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파일 묶기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리눅스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유닉스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에서는 ‘파일 압축’과 ‘파일 묶기’는 원칙적으로 별개의 프로그램으로 수행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파일 묶기의 명령어는‘</a:t>
            </a:r>
            <a:r>
              <a:rPr lang="en-US" altLang="ko-KR" sz="2000" dirty="0" smtClean="0"/>
              <a:t>tar</a:t>
            </a:r>
            <a:r>
              <a:rPr lang="ko-KR" altLang="en-US" sz="2000" dirty="0" smtClean="0"/>
              <a:t>’이며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묶인 파일의 확장명도‘</a:t>
            </a:r>
            <a:r>
              <a:rPr lang="en-US" altLang="ko-KR" sz="2000" dirty="0" smtClean="0"/>
              <a:t>tar</a:t>
            </a:r>
            <a:r>
              <a:rPr lang="ko-KR" altLang="en-US" sz="2000" dirty="0" smtClean="0"/>
              <a:t>’이다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파일 묶기 명령</a:t>
            </a:r>
            <a:r>
              <a:rPr lang="en-US" altLang="ko-KR" dirty="0" smtClean="0"/>
              <a:t>(tar)</a:t>
            </a:r>
          </a:p>
          <a:p>
            <a:pPr lvl="1">
              <a:defRPr/>
            </a:pPr>
            <a:r>
              <a:rPr lang="en-US" altLang="ko-KR" sz="2000" dirty="0" smtClean="0"/>
              <a:t>tar : </a:t>
            </a:r>
            <a:r>
              <a:rPr lang="ko-KR" altLang="en-US" sz="2000" dirty="0" smtClean="0"/>
              <a:t>확장명 </a:t>
            </a:r>
            <a:r>
              <a:rPr lang="en-US" altLang="ko-KR" sz="2000" dirty="0" smtClean="0"/>
              <a:t>tar</a:t>
            </a:r>
            <a:r>
              <a:rPr lang="ko-KR" altLang="en-US" sz="2000" dirty="0" smtClean="0"/>
              <a:t>로 묶음 파일을 만들어 주거나 묶음을 풀어 준다</a:t>
            </a:r>
            <a:endParaRPr lang="en-US" altLang="ko-KR" sz="2000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solidFill>
                  <a:srgbClr val="0070C0"/>
                </a:solidFill>
              </a:rPr>
              <a:t>동작 </a:t>
            </a:r>
            <a:r>
              <a:rPr lang="en-US" altLang="ko-KR" sz="1600" dirty="0" smtClean="0">
                <a:solidFill>
                  <a:srgbClr val="0070C0"/>
                </a:solidFill>
              </a:rPr>
              <a:t>: c(</a:t>
            </a:r>
            <a:r>
              <a:rPr lang="ko-KR" altLang="en-US" sz="1600" dirty="0" smtClean="0">
                <a:solidFill>
                  <a:srgbClr val="0070C0"/>
                </a:solidFill>
              </a:rPr>
              <a:t>묶기</a:t>
            </a:r>
            <a:r>
              <a:rPr lang="en-US" altLang="ko-KR" sz="1600" dirty="0" smtClean="0">
                <a:solidFill>
                  <a:srgbClr val="0070C0"/>
                </a:solidFill>
              </a:rPr>
              <a:t>), x(</a:t>
            </a:r>
            <a:r>
              <a:rPr lang="ko-KR" altLang="en-US" sz="1600" dirty="0" smtClean="0">
                <a:solidFill>
                  <a:srgbClr val="0070C0"/>
                </a:solidFill>
              </a:rPr>
              <a:t>풀기</a:t>
            </a:r>
            <a:r>
              <a:rPr lang="en-US" altLang="ko-KR" sz="1600" dirty="0" smtClean="0">
                <a:solidFill>
                  <a:srgbClr val="0070C0"/>
                </a:solidFill>
              </a:rPr>
              <a:t>), t(</a:t>
            </a:r>
            <a:r>
              <a:rPr lang="ko-KR" altLang="en-US" sz="1600" dirty="0" smtClean="0">
                <a:solidFill>
                  <a:srgbClr val="0070C0"/>
                </a:solidFill>
              </a:rPr>
              <a:t>경로확인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solidFill>
                  <a:srgbClr val="0070C0"/>
                </a:solidFill>
              </a:rPr>
              <a:t>옵션 </a:t>
            </a:r>
            <a:r>
              <a:rPr lang="en-US" altLang="ko-KR" sz="1600" dirty="0" smtClean="0">
                <a:solidFill>
                  <a:srgbClr val="0070C0"/>
                </a:solidFill>
              </a:rPr>
              <a:t>: f(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</a:t>
            </a:r>
            <a:r>
              <a:rPr lang="en-US" altLang="ko-KR" sz="1600" dirty="0" smtClean="0">
                <a:solidFill>
                  <a:srgbClr val="0070C0"/>
                </a:solidFill>
              </a:rPr>
              <a:t>), v(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과정보이기</a:t>
            </a:r>
            <a:r>
              <a:rPr lang="en-US" altLang="ko-KR" sz="1600" dirty="0" smtClean="0">
                <a:solidFill>
                  <a:srgbClr val="0070C0"/>
                </a:solidFill>
              </a:rPr>
              <a:t>), J(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tar+xz</a:t>
            </a:r>
            <a:r>
              <a:rPr lang="en-US" altLang="ko-KR" sz="1600" dirty="0" smtClean="0">
                <a:solidFill>
                  <a:srgbClr val="0070C0"/>
                </a:solidFill>
              </a:rPr>
              <a:t>), z(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tar+gzip</a:t>
            </a:r>
            <a:r>
              <a:rPr lang="en-US" altLang="ko-KR" sz="1600" dirty="0" smtClean="0">
                <a:solidFill>
                  <a:srgbClr val="0070C0"/>
                </a:solidFill>
              </a:rPr>
              <a:t>), j(tar+bzip2)</a:t>
            </a:r>
          </a:p>
          <a:p>
            <a:pPr lvl="1">
              <a:defRPr/>
            </a:pPr>
            <a:r>
              <a:rPr lang="ko-KR" altLang="en-US" sz="2000" dirty="0" smtClean="0"/>
              <a:t>사용 예</a:t>
            </a:r>
            <a:endParaRPr lang="en-US" altLang="ko-KR" sz="2000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cvf</a:t>
            </a:r>
            <a:r>
              <a:rPr lang="en-US" altLang="ko-KR" sz="1800" dirty="0" smtClean="0">
                <a:solidFill>
                  <a:srgbClr val="0070C0"/>
                </a:solidFill>
              </a:rPr>
              <a:t> my.tar /etc/sysconfig/ → </a:t>
            </a:r>
            <a:r>
              <a:rPr lang="ko-KR" altLang="en-US" sz="1800" dirty="0" smtClean="0">
                <a:solidFill>
                  <a:srgbClr val="0070C0"/>
                </a:solidFill>
              </a:rPr>
              <a:t>묶기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cvfJ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</a:rPr>
              <a:t>my.tar.xz</a:t>
            </a:r>
            <a:r>
              <a:rPr lang="en-US" altLang="ko-KR" sz="1800" dirty="0">
                <a:solidFill>
                  <a:srgbClr val="0070C0"/>
                </a:solidFill>
              </a:rPr>
              <a:t> /etc/sysconfig/ </a:t>
            </a:r>
            <a:r>
              <a:rPr lang="en-US" altLang="ko-KR" sz="1800" dirty="0" smtClean="0">
                <a:solidFill>
                  <a:srgbClr val="0070C0"/>
                </a:solidFill>
              </a:rPr>
              <a:t>/</a:t>
            </a:r>
            <a:r>
              <a:rPr lang="en-US" altLang="ko-KR" sz="1800" dirty="0">
                <a:solidFill>
                  <a:srgbClr val="0070C0"/>
                </a:solidFill>
              </a:rPr>
              <a:t>etc/sysconfig/ </a:t>
            </a:r>
            <a:r>
              <a:rPr lang="en-US" altLang="ko-KR" sz="1800" dirty="0" smtClean="0">
                <a:solidFill>
                  <a:srgbClr val="0070C0"/>
                </a:solidFill>
              </a:rPr>
              <a:t>→ </a:t>
            </a:r>
            <a:r>
              <a:rPr lang="ko-KR" altLang="en-US" sz="1800" dirty="0">
                <a:solidFill>
                  <a:srgbClr val="0070C0"/>
                </a:solidFill>
              </a:rPr>
              <a:t>묶기 </a:t>
            </a:r>
            <a:r>
              <a:rPr lang="en-US" altLang="ko-KR" sz="1800" dirty="0">
                <a:solidFill>
                  <a:srgbClr val="0070C0"/>
                </a:solidFill>
              </a:rPr>
              <a:t>+ </a:t>
            </a:r>
            <a:r>
              <a:rPr lang="en-US" altLang="ko-KR" sz="1800" dirty="0" smtClean="0">
                <a:solidFill>
                  <a:srgbClr val="0070C0"/>
                </a:solidFill>
              </a:rPr>
              <a:t>xz </a:t>
            </a:r>
            <a:r>
              <a:rPr lang="ko-KR" altLang="en-US" sz="1800" dirty="0" smtClean="0">
                <a:solidFill>
                  <a:srgbClr val="0070C0"/>
                </a:solidFill>
              </a:rPr>
              <a:t>압축</a:t>
            </a:r>
            <a:endParaRPr lang="ko-KR" altLang="en-US" sz="18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xvf</a:t>
            </a:r>
            <a:r>
              <a:rPr lang="en-US" altLang="ko-KR" sz="1800" dirty="0" smtClean="0">
                <a:solidFill>
                  <a:srgbClr val="0070C0"/>
                </a:solidFill>
              </a:rPr>
              <a:t> my.tar → tar </a:t>
            </a:r>
            <a:r>
              <a:rPr lang="ko-KR" altLang="en-US" sz="1800" dirty="0" smtClean="0">
                <a:solidFill>
                  <a:srgbClr val="0070C0"/>
                </a:solidFill>
              </a:rPr>
              <a:t>풀기</a:t>
            </a:r>
          </a:p>
          <a:p>
            <a:pPr lvl="2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xvfJ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</a:rPr>
              <a:t>my.tar.xz</a:t>
            </a:r>
            <a:r>
              <a:rPr lang="en-US" altLang="ko-KR" sz="1800" dirty="0">
                <a:solidFill>
                  <a:srgbClr val="0070C0"/>
                </a:solidFill>
              </a:rPr>
              <a:t> /etc/sysconfig/ → xz </a:t>
            </a:r>
            <a:r>
              <a:rPr lang="ko-KR" altLang="en-US" sz="1800" dirty="0" smtClean="0">
                <a:solidFill>
                  <a:srgbClr val="0070C0"/>
                </a:solidFill>
              </a:rPr>
              <a:t>압축 해제 </a:t>
            </a:r>
            <a:r>
              <a:rPr lang="en-US" altLang="ko-KR" sz="1800" dirty="0" smtClean="0">
                <a:solidFill>
                  <a:srgbClr val="0070C0"/>
                </a:solidFill>
              </a:rPr>
              <a:t>+ tar </a:t>
            </a:r>
            <a:r>
              <a:rPr lang="ko-KR" altLang="en-US" sz="1800" dirty="0" smtClean="0">
                <a:solidFill>
                  <a:srgbClr val="0070C0"/>
                </a:solidFill>
              </a:rPr>
              <a:t>풀기</a:t>
            </a:r>
          </a:p>
        </p:txBody>
      </p:sp>
    </p:spTree>
    <p:extLst>
      <p:ext uri="{BB962C8B-B14F-4D97-AF65-F5344CB8AC3E}">
        <p14:creationId xmlns:p14="http://schemas.microsoft.com/office/powerpoint/2010/main" val="24988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파일 위치 검색 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[p229~p230]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smtClean="0"/>
              <a:t>find [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옵션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] [action] : </a:t>
            </a:r>
            <a:r>
              <a:rPr lang="ko-KR" altLang="en-US" sz="2000" dirty="0" smtClean="0"/>
              <a:t>기본 파일 찾기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옵션</a:t>
            </a:r>
            <a:r>
              <a:rPr lang="en-US" altLang="ko-KR" sz="1800" dirty="0" smtClean="0"/>
              <a:t>] -name, -user(</a:t>
            </a:r>
            <a:r>
              <a:rPr lang="ko-KR" altLang="en-US" sz="1800" dirty="0" smtClean="0"/>
              <a:t>소유자</a:t>
            </a:r>
            <a:r>
              <a:rPr lang="en-US" altLang="ko-KR" sz="1800" dirty="0" smtClean="0"/>
              <a:t>), -newer(</a:t>
            </a:r>
            <a:r>
              <a:rPr lang="ko-KR" altLang="en-US" sz="1800" dirty="0" smtClean="0"/>
              <a:t>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후</a:t>
            </a:r>
            <a:r>
              <a:rPr lang="en-US" altLang="ko-KR" sz="1800" dirty="0" smtClean="0"/>
              <a:t>), -perm(</a:t>
            </a:r>
            <a:r>
              <a:rPr lang="ko-KR" altLang="en-US" sz="1800" dirty="0" smtClean="0"/>
              <a:t>허가권</a:t>
            </a:r>
            <a:r>
              <a:rPr lang="en-US" altLang="ko-KR" sz="1800" dirty="0" smtClean="0"/>
              <a:t>), -size(</a:t>
            </a:r>
            <a:r>
              <a:rPr lang="ko-KR" altLang="en-US" sz="1800" dirty="0" smtClean="0"/>
              <a:t>크기</a:t>
            </a:r>
            <a:r>
              <a:rPr lang="en-US" altLang="ko-KR" sz="1800" dirty="0" smtClean="0"/>
              <a:t>)</a:t>
            </a:r>
          </a:p>
          <a:p>
            <a:pPr lvl="1">
              <a:defRPr/>
            </a:pPr>
            <a:r>
              <a:rPr lang="en-US" altLang="ko-KR" sz="1800" dirty="0" smtClean="0"/>
              <a:t>[action] -print(</a:t>
            </a:r>
            <a:r>
              <a:rPr lang="ko-KR" altLang="en-US" sz="1800" dirty="0" smtClean="0"/>
              <a:t>디폴트</a:t>
            </a:r>
            <a:r>
              <a:rPr lang="en-US" altLang="ko-KR" sz="1800" dirty="0" smtClean="0"/>
              <a:t>), -exec (</a:t>
            </a:r>
            <a:r>
              <a:rPr lang="ko-KR" altLang="en-US" sz="1800" dirty="0" smtClean="0"/>
              <a:t>외부명령 실행</a:t>
            </a:r>
            <a:r>
              <a:rPr lang="en-US" altLang="ko-KR" sz="1800" dirty="0" smtClean="0"/>
              <a:t>)</a:t>
            </a:r>
            <a:endParaRPr lang="en-US" altLang="ko-KR" sz="48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사용 예</a:t>
            </a:r>
            <a:r>
              <a:rPr lang="en-US" altLang="ko-KR" sz="2000" dirty="0" smtClean="0"/>
              <a:t> 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# find /etc -name "*.conf“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# find /bin -size +10k -size -100k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# find /home -name "*.swp" -exec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rm</a:t>
            </a:r>
            <a:r>
              <a:rPr lang="en-US" altLang="ko-KR" sz="1600" dirty="0" smtClean="0">
                <a:solidFill>
                  <a:srgbClr val="0070C0"/>
                </a:solidFill>
              </a:rPr>
              <a:t> { } \;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which </a:t>
            </a:r>
            <a:r>
              <a:rPr lang="ko-KR" altLang="en-US" sz="2000" dirty="0" smtClean="0"/>
              <a:t>실행파일이름</a:t>
            </a:r>
            <a:r>
              <a:rPr lang="en-US" altLang="ko-KR" sz="2000" dirty="0" smtClean="0"/>
              <a:t> : PATH</a:t>
            </a:r>
            <a:r>
              <a:rPr lang="ko-KR" altLang="en-US" sz="2000" dirty="0" smtClean="0"/>
              <a:t>에 설정된 디렉터리만 검색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whereis </a:t>
            </a:r>
            <a:r>
              <a:rPr lang="ko-KR" altLang="en-US" sz="2000" dirty="0"/>
              <a:t>실행파일이름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실행 파일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소스</a:t>
            </a:r>
            <a:r>
              <a:rPr lang="en-US" altLang="ko-KR" sz="2000" dirty="0" smtClean="0"/>
              <a:t>,man</a:t>
            </a:r>
            <a:r>
              <a:rPr lang="ko-KR" altLang="en-US" sz="2000" dirty="0" smtClean="0"/>
              <a:t>페이지 파일까지 검색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locate </a:t>
            </a:r>
            <a:r>
              <a:rPr lang="ko-KR" altLang="en-US" sz="2000" dirty="0" smtClean="0"/>
              <a:t>파일이름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파일 목록 데이터베이스에서 검색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3641487"/>
            <a:ext cx="4680520" cy="18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시스템 설정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[p231~p232]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날짜 및 설정</a:t>
            </a:r>
            <a:r>
              <a:rPr lang="en-US" altLang="ko-KR" dirty="0" smtClean="0"/>
              <a:t>(system-config-date)</a:t>
            </a:r>
          </a:p>
          <a:p>
            <a:pPr>
              <a:defRPr/>
            </a:pPr>
            <a:r>
              <a:rPr lang="ko-KR" altLang="en-US" dirty="0" smtClean="0"/>
              <a:t>네트워크 설정 </a:t>
            </a:r>
            <a:r>
              <a:rPr lang="en-US" altLang="ko-KR" dirty="0" smtClean="0"/>
              <a:t>(nmtui)</a:t>
            </a:r>
          </a:p>
          <a:p>
            <a:pPr>
              <a:defRPr/>
            </a:pPr>
            <a:r>
              <a:rPr lang="ko-KR" altLang="en-US" dirty="0" smtClean="0"/>
              <a:t>방화벽 설정</a:t>
            </a:r>
            <a:r>
              <a:rPr lang="en-US" altLang="ko-KR" dirty="0" smtClean="0"/>
              <a:t>(firewall-config)</a:t>
            </a:r>
          </a:p>
          <a:p>
            <a:pPr>
              <a:defRPr/>
            </a:pPr>
            <a:r>
              <a:rPr lang="ko-KR" altLang="en-US" dirty="0" smtClean="0"/>
              <a:t>서비스 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ntsysv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r>
              <a:rPr lang="ko-KR" altLang="en-US" dirty="0" smtClean="0"/>
              <a:t>그 외 설정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•system-config-keyboard → </a:t>
            </a:r>
            <a:r>
              <a:rPr lang="ko-KR" altLang="en-US" sz="2000" dirty="0" smtClean="0"/>
              <a:t>키보드 설정</a:t>
            </a:r>
            <a:endParaRPr lang="en-US" altLang="ko-KR" sz="2000" dirty="0" smtClean="0"/>
          </a:p>
          <a:p>
            <a:pPr lvl="1">
              <a:buNone/>
              <a:defRPr/>
            </a:pPr>
            <a:r>
              <a:rPr lang="en-US" altLang="ko-KR" sz="2000" dirty="0"/>
              <a:t>•</a:t>
            </a:r>
            <a:r>
              <a:rPr lang="en-US" altLang="ko-KR" sz="2000" dirty="0" smtClean="0"/>
              <a:t>system-config-language </a:t>
            </a:r>
            <a:r>
              <a:rPr lang="en-US" altLang="ko-KR" sz="2000" dirty="0"/>
              <a:t>→ </a:t>
            </a:r>
            <a:r>
              <a:rPr lang="ko-KR" altLang="en-US" sz="2000" dirty="0" smtClean="0"/>
              <a:t>언어 </a:t>
            </a:r>
            <a:r>
              <a:rPr lang="ko-KR" altLang="en-US" sz="2000" dirty="0"/>
              <a:t>설정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•system-config-printer → </a:t>
            </a:r>
            <a:r>
              <a:rPr lang="ko-KR" altLang="en-US" sz="2000" dirty="0" smtClean="0"/>
              <a:t>프린터 설정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•system-config-users → </a:t>
            </a:r>
            <a:r>
              <a:rPr lang="ko-KR" altLang="en-US" sz="2000" dirty="0" smtClean="0"/>
              <a:t>사용자 설정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•system-config-kickstart → </a:t>
            </a:r>
            <a:r>
              <a:rPr lang="ko-KR" altLang="en-US" sz="2000" dirty="0" smtClean="0"/>
              <a:t>네임 서버 설정</a:t>
            </a:r>
          </a:p>
        </p:txBody>
      </p:sp>
    </p:spTree>
    <p:extLst>
      <p:ext uri="{BB962C8B-B14F-4D97-AF65-F5344CB8AC3E}">
        <p14:creationId xmlns:p14="http://schemas.microsoft.com/office/powerpoint/2010/main" val="8924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CRON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AT 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[p233~p235]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 smtClean="0"/>
              <a:t>cron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주기적으로 반복되는 일을 자동적으로 실행될 수 있도록 설정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관련된 데몬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서비스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은“</a:t>
            </a:r>
            <a:r>
              <a:rPr lang="en-US" altLang="ko-KR" sz="2000" dirty="0" err="1" smtClean="0"/>
              <a:t>crond</a:t>
            </a:r>
            <a:r>
              <a:rPr lang="ko-KR" altLang="en-US" sz="2000" dirty="0" smtClean="0"/>
              <a:t>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관련 파일은 “</a:t>
            </a:r>
            <a:r>
              <a:rPr lang="en-US" altLang="ko-KR" sz="2000" dirty="0" smtClean="0"/>
              <a:t>/etc/</a:t>
            </a:r>
            <a:r>
              <a:rPr lang="en-US" altLang="ko-KR" sz="2000" dirty="0" err="1" smtClean="0"/>
              <a:t>crontab</a:t>
            </a:r>
            <a:r>
              <a:rPr lang="en-US" altLang="ko-KR" sz="2000" dirty="0" smtClean="0"/>
              <a:t>”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/etc/</a:t>
            </a:r>
            <a:r>
              <a:rPr lang="en-US" altLang="ko-KR" sz="2000" dirty="0" err="1" smtClean="0"/>
              <a:t>crontab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01 * * * * root run-parts /etc/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cron.hourly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02 4 * * * root run-parts /etc/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cron.daily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03 4 * * 0 root run-parts /etc/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cron.weekly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42 4 1 * * root run-parts /etc/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cron.monthly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ko-KR" sz="1600" dirty="0" smtClean="0"/>
          </a:p>
          <a:p>
            <a:pPr lvl="1">
              <a:defRPr/>
            </a:pPr>
            <a:r>
              <a:rPr lang="ko-KR" altLang="en-US" sz="2000" dirty="0"/>
              <a:t>첫 줄은 매시간 </a:t>
            </a:r>
            <a:r>
              <a:rPr lang="en-US" altLang="ko-KR" sz="2000" dirty="0"/>
              <a:t>1</a:t>
            </a:r>
            <a:r>
              <a:rPr lang="ko-KR" altLang="en-US" sz="2000" dirty="0"/>
              <a:t>분에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cron.hourly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 안에 있는 명령들을 자동으로 실행한다</a:t>
            </a:r>
            <a:endParaRPr lang="en-US" altLang="ko-KR" sz="4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5743510" cy="14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CRON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AT (2) </a:t>
            </a:r>
            <a:r>
              <a:rPr lang="en-US" altLang="ko-KR" sz="2800" dirty="0">
                <a:solidFill>
                  <a:srgbClr val="00B050"/>
                </a:solidFill>
              </a:rPr>
              <a:t>[p233~p235]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at</a:t>
            </a:r>
          </a:p>
          <a:p>
            <a:pPr lvl="1">
              <a:defRPr/>
            </a:pPr>
            <a:r>
              <a:rPr lang="en-US" altLang="ko-KR" sz="2000" dirty="0" err="1" smtClean="0"/>
              <a:t>cron</a:t>
            </a:r>
            <a:r>
              <a:rPr lang="ko-KR" altLang="en-US" sz="2000" dirty="0" smtClean="0"/>
              <a:t>은 주기적으로 반복되는 작업을 예약하는 것이지만</a:t>
            </a:r>
            <a:r>
              <a:rPr lang="en-US" altLang="ko-KR" sz="2000" dirty="0" smtClean="0"/>
              <a:t>, at</a:t>
            </a:r>
            <a:r>
              <a:rPr lang="ko-KR" altLang="en-US" sz="2000" dirty="0" smtClean="0"/>
              <a:t>는 일회성 작업을 예약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사용 예</a:t>
            </a:r>
            <a:endParaRPr lang="en-US" altLang="ko-KR" sz="2000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•</a:t>
            </a:r>
            <a:r>
              <a:rPr lang="ko-KR" altLang="en-US" sz="1800" dirty="0" smtClean="0">
                <a:solidFill>
                  <a:srgbClr val="0070C0"/>
                </a:solidFill>
              </a:rPr>
              <a:t>예약 </a:t>
            </a:r>
            <a:r>
              <a:rPr lang="en-US" altLang="ko-KR" sz="1800" dirty="0" smtClean="0">
                <a:solidFill>
                  <a:srgbClr val="0070C0"/>
                </a:solidFill>
              </a:rPr>
              <a:t>: # at &lt;</a:t>
            </a:r>
            <a:r>
              <a:rPr lang="ko-KR" altLang="en-US" sz="1800" dirty="0" smtClean="0">
                <a:solidFill>
                  <a:srgbClr val="0070C0"/>
                </a:solidFill>
              </a:rPr>
              <a:t>시간</a:t>
            </a:r>
            <a:r>
              <a:rPr lang="en-US" altLang="ko-KR" sz="1800" dirty="0" smtClean="0">
                <a:solidFill>
                  <a:srgbClr val="0070C0"/>
                </a:solidFill>
              </a:rPr>
              <a:t>&gt;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>
                <a:solidFill>
                  <a:srgbClr val="0070C0"/>
                </a:solidFill>
              </a:rPr>
              <a:t>     예</a:t>
            </a:r>
            <a:r>
              <a:rPr lang="en-US" altLang="ko-KR" sz="1800" dirty="0" smtClean="0">
                <a:solidFill>
                  <a:srgbClr val="0070C0"/>
                </a:solidFill>
              </a:rPr>
              <a:t>) # at 3:00am tomorrow → </a:t>
            </a:r>
            <a:r>
              <a:rPr lang="ko-KR" altLang="en-US" sz="1800" dirty="0" smtClean="0">
                <a:solidFill>
                  <a:srgbClr val="0070C0"/>
                </a:solidFill>
              </a:rPr>
              <a:t>내일 새벽 </a:t>
            </a:r>
            <a:r>
              <a:rPr lang="en-US" altLang="ko-KR" sz="1800" dirty="0" smtClean="0">
                <a:solidFill>
                  <a:srgbClr val="0070C0"/>
                </a:solidFill>
              </a:rPr>
              <a:t>3</a:t>
            </a:r>
            <a:r>
              <a:rPr lang="ko-KR" altLang="en-US" sz="1800" dirty="0" smtClean="0">
                <a:solidFill>
                  <a:srgbClr val="0070C0"/>
                </a:solidFill>
              </a:rPr>
              <a:t>시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          # at 11:00pm January 30 → 1</a:t>
            </a:r>
            <a:r>
              <a:rPr lang="ko-KR" altLang="en-US" sz="1800" dirty="0" smtClean="0">
                <a:solidFill>
                  <a:srgbClr val="0070C0"/>
                </a:solidFill>
              </a:rPr>
              <a:t>월 </a:t>
            </a:r>
            <a:r>
              <a:rPr lang="en-US" altLang="ko-KR" sz="1800" dirty="0" smtClean="0">
                <a:solidFill>
                  <a:srgbClr val="0070C0"/>
                </a:solidFill>
              </a:rPr>
              <a:t>30</a:t>
            </a:r>
            <a:r>
              <a:rPr lang="ko-KR" altLang="en-US" sz="1800" dirty="0" smtClean="0">
                <a:solidFill>
                  <a:srgbClr val="0070C0"/>
                </a:solidFill>
              </a:rPr>
              <a:t>일 오후 </a:t>
            </a:r>
            <a:r>
              <a:rPr lang="en-US" altLang="ko-KR" sz="1800" dirty="0" smtClean="0">
                <a:solidFill>
                  <a:srgbClr val="0070C0"/>
                </a:solidFill>
              </a:rPr>
              <a:t>11</a:t>
            </a:r>
            <a:r>
              <a:rPr lang="ko-KR" altLang="en-US" sz="1800" dirty="0" smtClean="0">
                <a:solidFill>
                  <a:srgbClr val="0070C0"/>
                </a:solidFill>
              </a:rPr>
              <a:t>시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          # at now + 1 hours → 1</a:t>
            </a:r>
            <a:r>
              <a:rPr lang="ko-KR" altLang="en-US" sz="1800" dirty="0" smtClean="0">
                <a:solidFill>
                  <a:srgbClr val="0070C0"/>
                </a:solidFill>
              </a:rPr>
              <a:t>시간 후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•at&gt; </a:t>
            </a:r>
            <a:r>
              <a:rPr lang="ko-KR" altLang="en-US" sz="1800" dirty="0" smtClean="0">
                <a:solidFill>
                  <a:srgbClr val="0070C0"/>
                </a:solidFill>
              </a:rPr>
              <a:t>프롬프트에 예약 명령어 입력 후 </a:t>
            </a:r>
            <a:r>
              <a:rPr lang="en-US" altLang="ko-KR" sz="1800" dirty="0" smtClean="0">
                <a:solidFill>
                  <a:srgbClr val="0070C0"/>
                </a:solidFill>
              </a:rPr>
              <a:t>[Enter]</a:t>
            </a:r>
            <a:endParaRPr lang="ko-KR" altLang="en-US" sz="1800" dirty="0" smtClean="0">
              <a:solidFill>
                <a:srgbClr val="0070C0"/>
              </a:solidFill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•</a:t>
            </a:r>
            <a:r>
              <a:rPr lang="ko-KR" altLang="en-US" sz="1800" dirty="0" smtClean="0">
                <a:solidFill>
                  <a:srgbClr val="0070C0"/>
                </a:solidFill>
              </a:rPr>
              <a:t>완료되면 </a:t>
            </a:r>
            <a:r>
              <a:rPr lang="en-US" altLang="ko-KR" sz="1800" dirty="0" smtClean="0">
                <a:solidFill>
                  <a:srgbClr val="0070C0"/>
                </a:solidFill>
              </a:rPr>
              <a:t>[Ctrl] + [D]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•</a:t>
            </a:r>
            <a:r>
              <a:rPr lang="ko-KR" altLang="en-US" sz="1800" dirty="0" smtClean="0">
                <a:solidFill>
                  <a:srgbClr val="0070C0"/>
                </a:solidFill>
              </a:rPr>
              <a:t>확인 </a:t>
            </a:r>
            <a:r>
              <a:rPr lang="en-US" altLang="ko-KR" sz="1800" dirty="0" smtClean="0">
                <a:solidFill>
                  <a:srgbClr val="0070C0"/>
                </a:solidFill>
              </a:rPr>
              <a:t>: # at -l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•</a:t>
            </a:r>
            <a:r>
              <a:rPr lang="ko-KR" altLang="en-US" sz="1800" dirty="0" smtClean="0">
                <a:solidFill>
                  <a:srgbClr val="0070C0"/>
                </a:solidFill>
              </a:rPr>
              <a:t>취소 </a:t>
            </a:r>
            <a:r>
              <a:rPr lang="en-US" altLang="ko-KR" sz="1800" dirty="0" smtClean="0">
                <a:solidFill>
                  <a:srgbClr val="0070C0"/>
                </a:solidFill>
              </a:rPr>
              <a:t>: #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atrm</a:t>
            </a:r>
            <a:r>
              <a:rPr lang="en-US" altLang="ko-KR" sz="1800" dirty="0" smtClean="0">
                <a:solidFill>
                  <a:srgbClr val="0070C0"/>
                </a:solidFill>
              </a:rPr>
              <a:t> &lt;</a:t>
            </a:r>
            <a:r>
              <a:rPr lang="ko-KR" altLang="en-US" sz="1800" dirty="0" smtClean="0">
                <a:solidFill>
                  <a:srgbClr val="0070C0"/>
                </a:solidFill>
              </a:rPr>
              <a:t>작업번호</a:t>
            </a:r>
            <a:r>
              <a:rPr lang="en-US" altLang="ko-KR" sz="1800" dirty="0" smtClean="0">
                <a:solidFill>
                  <a:srgbClr val="0070C0"/>
                </a:solidFill>
              </a:rPr>
              <a:t>&gt;</a:t>
            </a:r>
            <a:endParaRPr lang="en-US" altLang="ko-KR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CRON</a:t>
            </a:r>
            <a:r>
              <a:rPr lang="ko-KR" altLang="en-US" sz="2000" dirty="0" smtClean="0"/>
              <a:t>을 활용하여 매월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일 새벽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분에 </a:t>
            </a:r>
            <a:r>
              <a:rPr lang="en-US" altLang="ko-KR" sz="2000" dirty="0" smtClean="0"/>
              <a:t>/home</a:t>
            </a:r>
            <a:r>
              <a:rPr lang="ko-KR" altLang="en-US" sz="2000" dirty="0" smtClean="0"/>
              <a:t>디렉터리와 그 하위 디렉터리를 </a:t>
            </a:r>
            <a:r>
              <a:rPr lang="en-US" altLang="ko-KR" sz="2000" dirty="0" smtClean="0"/>
              <a:t>/backup </a:t>
            </a:r>
            <a:r>
              <a:rPr lang="ko-KR" altLang="en-US" sz="2000" dirty="0" smtClean="0"/>
              <a:t>디렉터리에 백업하는 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AT</a:t>
            </a:r>
            <a:r>
              <a:rPr lang="ko-KR" altLang="en-US" sz="2000" dirty="0" smtClean="0"/>
              <a:t>의 사용법을 익힌다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백업 진행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14&gt; </a:t>
            </a:r>
            <a:r>
              <a:rPr kumimoji="0" lang="en-US" altLang="ko-KR" sz="2400" dirty="0" err="1" smtClean="0">
                <a:solidFill>
                  <a:srgbClr val="0070C0"/>
                </a:solidFill>
              </a:rPr>
              <a:t>cron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, at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[p235]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56623" y="3544754"/>
            <a:ext cx="7704455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92896"/>
            <a:ext cx="828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496" y="908720"/>
            <a:ext cx="697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4-2 </a:t>
            </a:r>
            <a:r>
              <a:rPr kumimoji="0" lang="en-US" altLang="ko-KR" sz="3600" b="1" dirty="0">
                <a:solidFill>
                  <a:srgbClr val="00B050"/>
                </a:solidFill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</a:rPr>
              <a:t>p238]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50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478508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 smtClean="0">
                <a:solidFill>
                  <a:schemeClr val="accent2"/>
                </a:solidFill>
                <a:latin typeface="+mn-ea"/>
                <a:ea typeface="+mn-ea"/>
              </a:rPr>
              <a:t>런레벨의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dirty="0" smtClean="0">
                <a:solidFill>
                  <a:schemeClr val="accent2"/>
                </a:solidFill>
                <a:latin typeface="+mn-ea"/>
                <a:ea typeface="+mn-ea"/>
              </a:rPr>
              <a:t>개념을 파악한다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endParaRPr kumimoji="0" lang="en-US" altLang="ko-KR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 smtClean="0">
                <a:solidFill>
                  <a:schemeClr val="accent2"/>
                </a:solidFill>
                <a:latin typeface="+mn-ea"/>
                <a:ea typeface="+mn-ea"/>
              </a:rPr>
              <a:t>런레벨을 변경하는 방법을 파악한다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endParaRPr kumimoji="0" lang="en-US" altLang="ko-KR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 smtClean="0">
                <a:latin typeface="+mn-ea"/>
                <a:ea typeface="+mn-ea"/>
              </a:rPr>
              <a:t>실습화면</a:t>
            </a:r>
            <a:r>
              <a:rPr kumimoji="0" lang="en-US" altLang="ko-KR" sz="2400" dirty="0" smtClean="0">
                <a:latin typeface="+mn-ea"/>
                <a:ea typeface="+mn-ea"/>
              </a:rPr>
              <a:t>(</a:t>
            </a:r>
            <a:r>
              <a:rPr kumimoji="0" lang="ko-KR" altLang="en-US" sz="2400" dirty="0" smtClean="0">
                <a:latin typeface="+mn-ea"/>
                <a:ea typeface="+mn-ea"/>
              </a:rPr>
              <a:t>런레벨 </a:t>
            </a:r>
            <a:r>
              <a:rPr kumimoji="0" lang="en-US" altLang="ko-KR" sz="2400" dirty="0" smtClean="0">
                <a:latin typeface="+mn-ea"/>
                <a:ea typeface="+mn-ea"/>
              </a:rPr>
              <a:t>3</a:t>
            </a:r>
            <a:r>
              <a:rPr kumimoji="0" lang="ko-KR" altLang="en-US" sz="2400" dirty="0" smtClean="0">
                <a:latin typeface="+mn-ea"/>
                <a:ea typeface="+mn-ea"/>
              </a:rPr>
              <a:t>로 변경</a:t>
            </a:r>
            <a:r>
              <a:rPr kumimoji="0" lang="en-US" altLang="ko-KR" sz="2400" dirty="0" smtClean="0">
                <a:latin typeface="+mn-ea"/>
                <a:ea typeface="+mn-ea"/>
              </a:rPr>
              <a:t>)</a:t>
            </a:r>
            <a:endParaRPr kumimoji="0" lang="en-US" altLang="ko-KR" sz="2400" dirty="0"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시스템에 설정된 런레벨을 변경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[p152]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62660" y="4437112"/>
            <a:ext cx="7018655" cy="16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</a:rPr>
              <a:t>네트워크 관련 필수 개념 </a:t>
            </a:r>
            <a:r>
              <a:rPr lang="en-US" altLang="ko-KR" sz="2800" dirty="0" smtClean="0">
                <a:solidFill>
                  <a:schemeClr val="tx1"/>
                </a:solidFill>
              </a:rPr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[p239~p242</a:t>
            </a:r>
            <a:r>
              <a:rPr lang="en-US" altLang="ko-KR" sz="2800" dirty="0">
                <a:solidFill>
                  <a:srgbClr val="00B050"/>
                </a:solidFill>
              </a:rPr>
              <a:t>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TCP/IP</a:t>
            </a:r>
          </a:p>
          <a:p>
            <a:pPr lvl="1">
              <a:defRPr/>
            </a:pPr>
            <a:r>
              <a:rPr lang="ko-KR" altLang="en-US" sz="2000" dirty="0" smtClean="0"/>
              <a:t>컴퓨터끼리 네트워크 상으로 의사소통을 하는 “프로토콜” 중 가장 널리 사용되는 프로토콜의 한 종류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호스트 이름</a:t>
            </a:r>
            <a:r>
              <a:rPr lang="en-US" altLang="ko-KR" dirty="0" smtClean="0"/>
              <a:t>(Hostname)</a:t>
            </a:r>
            <a:r>
              <a:rPr lang="ko-KR" altLang="en-US" dirty="0" smtClean="0"/>
              <a:t>과 도메인 이름</a:t>
            </a:r>
            <a:r>
              <a:rPr lang="en-US" altLang="ko-KR" dirty="0" smtClean="0"/>
              <a:t>(Domain name)</a:t>
            </a:r>
          </a:p>
          <a:p>
            <a:pPr lvl="1">
              <a:defRPr/>
            </a:pPr>
            <a:r>
              <a:rPr lang="ko-KR" altLang="en-US" sz="2000" dirty="0" smtClean="0"/>
              <a:t>호스트 이름은 각각의 컴퓨터에 지정된 이름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도메인 이름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도메인 주소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hanbit.co.kr</a:t>
            </a:r>
            <a:r>
              <a:rPr lang="ko-KR" altLang="en-US" sz="2000" dirty="0" smtClean="0"/>
              <a:t>과 같은 형식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각 컴퓨터의 </a:t>
            </a:r>
            <a:r>
              <a:rPr lang="ko-KR" altLang="en-US" sz="2000" dirty="0" err="1" smtClean="0"/>
              <a:t>랜카드에</a:t>
            </a:r>
            <a:r>
              <a:rPr lang="ko-KR" altLang="en-US" sz="2000" dirty="0" smtClean="0"/>
              <a:t> 부여되는 중복되지 않는 유일한 주소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바이트로 이루어져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자리는 </a:t>
            </a:r>
            <a:r>
              <a:rPr lang="en-US" altLang="ko-KR" sz="2000" dirty="0" smtClean="0"/>
              <a:t>0~255</a:t>
            </a:r>
            <a:r>
              <a:rPr lang="ko-KR" altLang="en-US" sz="2000" dirty="0" smtClean="0"/>
              <a:t>까지의 숫자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Server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주소는 </a:t>
            </a:r>
            <a:r>
              <a:rPr lang="en-US" altLang="ko-KR" sz="2000" dirty="0" smtClean="0"/>
              <a:t>192.168.111.100</a:t>
            </a:r>
          </a:p>
          <a:p>
            <a:pPr>
              <a:defRPr/>
            </a:pPr>
            <a:r>
              <a:rPr lang="ko-KR" altLang="en-US" dirty="0" smtClean="0"/>
              <a:t>네트워크 주소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같은 네트워크에 속해 있는 공통된 주소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 </a:t>
            </a:r>
            <a:r>
              <a:rPr lang="en-US" altLang="ko-KR" sz="2000" dirty="0" smtClean="0"/>
              <a:t>: 192.168.111.0)</a:t>
            </a:r>
          </a:p>
        </p:txBody>
      </p:sp>
    </p:spTree>
    <p:extLst>
      <p:ext uri="{BB962C8B-B14F-4D97-AF65-F5344CB8AC3E}">
        <p14:creationId xmlns:p14="http://schemas.microsoft.com/office/powerpoint/2010/main" val="29878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네트워크 관련 필수 </a:t>
            </a:r>
            <a:r>
              <a:rPr lang="ko-KR" altLang="en-US" sz="2800" dirty="0" smtClean="0">
                <a:solidFill>
                  <a:schemeClr val="tx1"/>
                </a:solidFill>
              </a:rPr>
              <a:t>개념 </a:t>
            </a:r>
            <a:r>
              <a:rPr lang="en-US" altLang="ko-KR" sz="2800" dirty="0" smtClean="0">
                <a:solidFill>
                  <a:schemeClr val="tx1"/>
                </a:solidFill>
              </a:rPr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[p239~p242]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브로드캐스트</a:t>
            </a:r>
            <a:r>
              <a:rPr lang="en-US" altLang="ko-KR" dirty="0" smtClean="0"/>
              <a:t>(Broadcast)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내부 네트워크의 모든 컴퓨터가 듣게 되는 주소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현재 주소의 제일 끝자리를 </a:t>
            </a:r>
            <a:r>
              <a:rPr lang="en-US" altLang="ko-KR" sz="2000" dirty="0" smtClean="0"/>
              <a:t>255</a:t>
            </a:r>
            <a:r>
              <a:rPr lang="ko-KR" altLang="en-US" sz="2000" dirty="0" smtClean="0"/>
              <a:t>로 바꾼 주소</a:t>
            </a:r>
            <a:r>
              <a:rPr lang="en-US" altLang="ko-KR" sz="2000" dirty="0" smtClean="0"/>
              <a:t>(C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)</a:t>
            </a:r>
          </a:p>
          <a:p>
            <a:pPr>
              <a:defRPr/>
            </a:pPr>
            <a:r>
              <a:rPr lang="ko-KR" altLang="en-US" dirty="0" smtClean="0"/>
              <a:t>게이트웨이</a:t>
            </a:r>
            <a:r>
              <a:rPr lang="en-US" altLang="ko-KR" dirty="0" smtClean="0"/>
              <a:t>(Gateway), </a:t>
            </a:r>
            <a:r>
              <a:rPr lang="ko-KR" altLang="en-US" dirty="0" smtClean="0"/>
              <a:t>라우터</a:t>
            </a:r>
            <a:r>
              <a:rPr lang="en-US" altLang="ko-KR" dirty="0" smtClean="0"/>
              <a:t>(Router)</a:t>
            </a:r>
          </a:p>
          <a:p>
            <a:pPr lvl="1">
              <a:defRPr/>
            </a:pPr>
            <a:r>
              <a:rPr lang="ko-KR" altLang="en-US" sz="2000" dirty="0" smtClean="0"/>
              <a:t>라우터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게이트웨이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네트워크 간에 데이터를 전송하는 컴퓨터 또는 장비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Vmware</a:t>
            </a:r>
            <a:r>
              <a:rPr lang="ko-KR" altLang="en-US" sz="2000" dirty="0" smtClean="0"/>
              <a:t>의 게이트웨이 주소는 </a:t>
            </a:r>
            <a:r>
              <a:rPr lang="en-US" altLang="ko-KR" sz="2000" dirty="0" smtClean="0"/>
              <a:t>192.168.111.2</a:t>
            </a:r>
            <a:r>
              <a:rPr lang="ko-KR" altLang="en-US" sz="2000" dirty="0" smtClean="0"/>
              <a:t>로 고정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넷마스크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Netmask</a:t>
            </a:r>
            <a:r>
              <a:rPr lang="en-US" altLang="ko-KR" dirty="0" smtClean="0"/>
              <a:t>) &amp;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pPr lvl="1">
              <a:defRPr/>
            </a:pPr>
            <a:r>
              <a:rPr lang="ko-KR" altLang="en-US" sz="2000" dirty="0" smtClean="0"/>
              <a:t>넷마스크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네트워크의 규모를 결정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:255.255.255.0–C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)</a:t>
            </a:r>
          </a:p>
          <a:p>
            <a:pPr>
              <a:defRPr/>
            </a:pPr>
            <a:r>
              <a:rPr lang="en-US" altLang="ko-KR" dirty="0" smtClean="0"/>
              <a:t>DNS(Domain Name System)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(= </a:t>
            </a:r>
            <a:r>
              <a:rPr lang="ko-KR" altLang="en-US" dirty="0" smtClean="0"/>
              <a:t>네임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URL</a:t>
            </a:r>
            <a:r>
              <a:rPr lang="ko-KR" altLang="en-US" sz="2000" dirty="0" smtClean="0"/>
              <a:t>을 해당 컴퓨터의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주소로 변환해 주는 서버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설정 파일은 </a:t>
            </a:r>
            <a:r>
              <a:rPr lang="en-US" altLang="ko-KR" sz="2000" dirty="0" smtClean="0"/>
              <a:t>/etc/</a:t>
            </a:r>
            <a:r>
              <a:rPr lang="en-US" altLang="ko-KR" sz="2000" dirty="0" err="1" smtClean="0"/>
              <a:t>resolv.conf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Vmware</a:t>
            </a:r>
            <a:r>
              <a:rPr lang="ko-KR" altLang="en-US" sz="2000" dirty="0" smtClean="0"/>
              <a:t>를 사용하면 </a:t>
            </a:r>
            <a:r>
              <a:rPr lang="en-US" altLang="ko-KR" sz="2000" dirty="0" smtClean="0"/>
              <a:t>Vmware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192.168.111.2</a:t>
            </a:r>
            <a:r>
              <a:rPr lang="ko-KR" altLang="en-US" sz="2000" dirty="0" smtClean="0"/>
              <a:t>번을 게이트웨이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DNS </a:t>
            </a:r>
            <a:r>
              <a:rPr lang="ko-KR" altLang="en-US" sz="2000" dirty="0" smtClean="0"/>
              <a:t>서버로</a:t>
            </a:r>
            <a:r>
              <a:rPr lang="en-US" altLang="ko-KR" sz="2000" dirty="0" smtClean="0"/>
              <a:t>, 192.168.111.254</a:t>
            </a:r>
            <a:r>
              <a:rPr lang="ko-KR" altLang="en-US" sz="2000" dirty="0" smtClean="0"/>
              <a:t>를 </a:t>
            </a:r>
            <a:r>
              <a:rPr lang="en-US" altLang="ko-KR" sz="2000" dirty="0"/>
              <a:t>DHCP </a:t>
            </a:r>
            <a:r>
              <a:rPr lang="ko-KR" altLang="en-US" sz="2000" dirty="0" smtClean="0"/>
              <a:t>서버로 설정함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5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네트워크 관련 필수 </a:t>
            </a:r>
            <a:r>
              <a:rPr lang="ko-KR" altLang="en-US" sz="2800" dirty="0" smtClean="0">
                <a:solidFill>
                  <a:schemeClr val="tx1"/>
                </a:solidFill>
              </a:rPr>
              <a:t>개념 </a:t>
            </a:r>
            <a:r>
              <a:rPr lang="en-US" altLang="ko-KR" sz="2800" dirty="0" smtClean="0">
                <a:solidFill>
                  <a:schemeClr val="tx1"/>
                </a:solidFill>
              </a:rPr>
              <a:t>(3) </a:t>
            </a:r>
            <a:r>
              <a:rPr lang="en-US" altLang="ko-KR" sz="2800" dirty="0">
                <a:solidFill>
                  <a:srgbClr val="00B050"/>
                </a:solidFill>
              </a:rPr>
              <a:t>[p239~p242]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리눅스에서의 네트워크 장치 이름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CentOS 7</a:t>
            </a:r>
            <a:r>
              <a:rPr lang="ko-KR" altLang="en-US" sz="2000" dirty="0" smtClean="0"/>
              <a:t>은 랜카드를 </a:t>
            </a:r>
            <a:r>
              <a:rPr lang="en-US" altLang="ko-KR" sz="2000" dirty="0" smtClean="0"/>
              <a:t>ens32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ens33</a:t>
            </a:r>
            <a:r>
              <a:rPr lang="ko-KR" altLang="en-US" sz="2000" dirty="0" smtClean="0"/>
              <a:t>으로 할당함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이전버전에서는 </a:t>
            </a:r>
            <a:r>
              <a:rPr lang="en-US" altLang="ko-KR" sz="2000" dirty="0" smtClean="0"/>
              <a:t>eth0, eth1 </a:t>
            </a:r>
            <a:r>
              <a:rPr lang="ko-KR" altLang="en-US" sz="2000" dirty="0" smtClean="0"/>
              <a:t>등으로 인식했음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r>
              <a:rPr lang="en-US" altLang="ko-KR" sz="2000" dirty="0" smtClean="0"/>
              <a:t>Vmware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CentOS</a:t>
            </a:r>
            <a:r>
              <a:rPr lang="ko-KR" altLang="en-US" sz="2000" dirty="0" smtClean="0"/>
              <a:t>를 설치할 경우에는 </a:t>
            </a:r>
            <a:r>
              <a:rPr lang="en-US" altLang="ko-KR" sz="2000" dirty="0" smtClean="0"/>
              <a:t>Vmware </a:t>
            </a:r>
            <a:r>
              <a:rPr lang="ko-KR" altLang="en-US" sz="2000" dirty="0" smtClean="0"/>
              <a:t>버전에 따라서 완전히 다른 이름으로 인식할 수도 있음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1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</a:rPr>
              <a:t>중요한 네트워크 관련 명령어 </a:t>
            </a:r>
            <a:r>
              <a:rPr lang="en-US" altLang="ko-KR" sz="2800" dirty="0" smtClean="0">
                <a:solidFill>
                  <a:schemeClr val="tx1"/>
                </a:solidFill>
              </a:rPr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[p242~p244]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nmtui</a:t>
            </a:r>
          </a:p>
          <a:p>
            <a:pPr lvl="1">
              <a:defRPr/>
            </a:pPr>
            <a:r>
              <a:rPr lang="ko-KR" altLang="en-US" sz="2000" dirty="0" smtClean="0"/>
              <a:t>네트워크와 관련된 대부분의 작업을 이 명령어에서 수행</a:t>
            </a:r>
            <a:endParaRPr lang="en-US" altLang="ko-KR" sz="2000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</a:t>
            </a:r>
            <a:r>
              <a:rPr lang="ko-KR" altLang="en-US" sz="1600" dirty="0" smtClean="0">
                <a:solidFill>
                  <a:srgbClr val="0070C0"/>
                </a:solidFill>
              </a:rPr>
              <a:t>자동 </a:t>
            </a:r>
            <a:r>
              <a:rPr lang="en-US" altLang="ko-KR" sz="1600" dirty="0" smtClean="0">
                <a:solidFill>
                  <a:srgbClr val="0070C0"/>
                </a:solidFill>
              </a:rPr>
              <a:t>IP </a:t>
            </a:r>
            <a:r>
              <a:rPr lang="ko-KR" altLang="en-US" sz="1600" dirty="0" smtClean="0">
                <a:solidFill>
                  <a:srgbClr val="0070C0"/>
                </a:solidFill>
              </a:rPr>
              <a:t>주소 또는 고정 </a:t>
            </a:r>
            <a:r>
              <a:rPr lang="en-US" altLang="ko-KR" sz="1600" dirty="0" smtClean="0">
                <a:solidFill>
                  <a:srgbClr val="0070C0"/>
                </a:solidFill>
              </a:rPr>
              <a:t>IP</a:t>
            </a:r>
            <a:r>
              <a:rPr lang="ko-KR" altLang="en-US" sz="1600" dirty="0" smtClean="0">
                <a:solidFill>
                  <a:srgbClr val="0070C0"/>
                </a:solidFill>
              </a:rPr>
              <a:t>주소 사용 결정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•IP</a:t>
            </a:r>
            <a:r>
              <a:rPr lang="ko-KR" altLang="en-US" sz="1600" dirty="0" smtClean="0">
                <a:solidFill>
                  <a:srgbClr val="0070C0"/>
                </a:solidFill>
              </a:rPr>
              <a:t>주소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서브넷</a:t>
            </a:r>
            <a:r>
              <a:rPr lang="ko-KR" altLang="en-US" sz="1600" dirty="0" smtClean="0">
                <a:solidFill>
                  <a:srgbClr val="0070C0"/>
                </a:solidFill>
              </a:rPr>
              <a:t> 마스크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게이트웨이 정보 입력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•DNS </a:t>
            </a:r>
            <a:r>
              <a:rPr lang="ko-KR" altLang="en-US" sz="1600" dirty="0" smtClean="0">
                <a:solidFill>
                  <a:srgbClr val="0070C0"/>
                </a:solidFill>
              </a:rPr>
              <a:t>정보 입력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</a:t>
            </a:r>
            <a:r>
              <a:rPr lang="ko-KR" altLang="en-US" sz="1600" dirty="0" smtClean="0">
                <a:solidFill>
                  <a:srgbClr val="0070C0"/>
                </a:solidFill>
              </a:rPr>
              <a:t>네트워크 카드 드라이버 설정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•</a:t>
            </a:r>
            <a:r>
              <a:rPr lang="ko-KR" altLang="en-US" sz="1600" dirty="0" smtClean="0">
                <a:solidFill>
                  <a:srgbClr val="0070C0"/>
                </a:solidFill>
              </a:rPr>
              <a:t>네트워크 장치</a:t>
            </a:r>
            <a:r>
              <a:rPr lang="en-US" altLang="ko-KR" sz="1600" dirty="0" smtClean="0">
                <a:solidFill>
                  <a:srgbClr val="0070C0"/>
                </a:solidFill>
              </a:rPr>
              <a:t>(ens32)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설정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sz="2000" dirty="0" smtClean="0"/>
              <a:t>텍스트 기반으로 작동함 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systemctl &lt;start/stop/restart/status&gt; network</a:t>
            </a:r>
          </a:p>
          <a:p>
            <a:pPr lvl="1">
              <a:defRPr/>
            </a:pPr>
            <a:r>
              <a:rPr lang="ko-KR" altLang="en-US" sz="2000" dirty="0" smtClean="0"/>
              <a:t>네트워크의 설정을 변경한 후에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변경된 내용을 시스템에 적용시키는 명령어</a:t>
            </a:r>
            <a:endParaRPr lang="en-US" altLang="ko-KR" sz="2000" dirty="0" smtClean="0"/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4614863" y="3068960"/>
            <a:ext cx="4214813" cy="7143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X </a:t>
            </a:r>
            <a:r>
              <a:rPr lang="ko-KR" altLang="en-US" sz="1400" dirty="0" smtClean="0">
                <a:solidFill>
                  <a:srgbClr val="0070C0"/>
                </a:solidFill>
              </a:rPr>
              <a:t>윈도의 그래픽 모드를 사용하려면 </a:t>
            </a:r>
            <a:r>
              <a:rPr lang="en-US" altLang="ko-KR" sz="1400" dirty="0">
                <a:solidFill>
                  <a:srgbClr val="0070C0"/>
                </a:solidFill>
              </a:rPr>
              <a:t>‘gnome-control-center network</a:t>
            </a:r>
            <a:r>
              <a:rPr lang="en-US" altLang="ko-KR" sz="1400" dirty="0" smtClean="0">
                <a:solidFill>
                  <a:srgbClr val="0070C0"/>
                </a:solidFill>
              </a:rPr>
              <a:t>’ </a:t>
            </a:r>
            <a:r>
              <a:rPr lang="ko-KR" altLang="en-US" sz="1400" dirty="0" smtClean="0">
                <a:solidFill>
                  <a:srgbClr val="0070C0"/>
                </a:solidFill>
              </a:rPr>
              <a:t>명령어를 사용한다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</a:rPr>
              <a:t>중요한 네트워크 관련 명령어 </a:t>
            </a:r>
            <a:r>
              <a:rPr lang="en-US" altLang="ko-KR" sz="2800" dirty="0" smtClean="0">
                <a:solidFill>
                  <a:schemeClr val="tx1"/>
                </a:solidFill>
              </a:rPr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[p242~p244]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 smtClean="0"/>
              <a:t>ifup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장치이름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ifdown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장치이름</a:t>
            </a:r>
            <a:r>
              <a:rPr lang="en-US" altLang="ko-KR" dirty="0" smtClean="0"/>
              <a:t>&gt;</a:t>
            </a:r>
          </a:p>
          <a:p>
            <a:pPr lvl="1">
              <a:defRPr/>
            </a:pPr>
            <a:r>
              <a:rPr lang="ko-KR" altLang="en-US" sz="2000" dirty="0" smtClean="0"/>
              <a:t>네트워크 장치를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시키는 명령어</a:t>
            </a:r>
            <a:endParaRPr lang="en-US" altLang="ko-KR" sz="2000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ifconfig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장치이름</a:t>
            </a:r>
            <a:r>
              <a:rPr lang="en-US" altLang="ko-KR" dirty="0" smtClean="0"/>
              <a:t>&gt;</a:t>
            </a:r>
          </a:p>
          <a:p>
            <a:pPr lvl="1">
              <a:defRPr/>
            </a:pPr>
            <a:r>
              <a:rPr lang="ko-KR" altLang="en-US" sz="2000" dirty="0" smtClean="0"/>
              <a:t>장치의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 설정 정보를 출력</a:t>
            </a:r>
            <a:endParaRPr lang="en-US" altLang="ko-KR" sz="2000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endParaRPr lang="en-US" altLang="ko-KR" sz="1600" dirty="0" smtClean="0"/>
          </a:p>
          <a:p>
            <a:pPr>
              <a:defRPr/>
            </a:pPr>
            <a:r>
              <a:rPr lang="en-US" altLang="ko-KR" dirty="0" err="1" smtClean="0"/>
              <a:t>nslookup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DNS </a:t>
            </a:r>
            <a:r>
              <a:rPr lang="ko-KR" altLang="en-US" sz="2000" dirty="0" smtClean="0"/>
              <a:t>서버의 작동을 테스트하는 명령어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ping &lt;IP</a:t>
            </a:r>
            <a:r>
              <a:rPr lang="ko-KR" altLang="en-US" dirty="0" smtClean="0"/>
              <a:t>주소 또는 </a:t>
            </a:r>
            <a:r>
              <a:rPr lang="en-US" altLang="ko-KR" dirty="0" smtClean="0"/>
              <a:t>URL&gt; </a:t>
            </a:r>
          </a:p>
          <a:p>
            <a:pPr lvl="1">
              <a:defRPr/>
            </a:pPr>
            <a:r>
              <a:rPr lang="ko-KR" altLang="en-US" sz="2000" dirty="0" smtClean="0"/>
              <a:t>해당 컴퓨터가 네트워크상에서 응답하는지를 테스트하는 간편한 명령어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309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/>
              <a:t>네트워크 설정과 관련된 주요 파일 </a:t>
            </a:r>
            <a:r>
              <a:rPr lang="en-US" altLang="ko-KR" sz="2800" dirty="0">
                <a:solidFill>
                  <a:srgbClr val="00B050"/>
                </a:solidFill>
              </a:rPr>
              <a:t>[p242~p244]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/etc/</a:t>
            </a:r>
            <a:r>
              <a:rPr lang="en-US" altLang="ko-KR" dirty="0" err="1" smtClean="0"/>
              <a:t>sysconfig</a:t>
            </a:r>
            <a:r>
              <a:rPr lang="en-US" altLang="ko-KR" dirty="0" smtClean="0"/>
              <a:t>/network</a:t>
            </a:r>
          </a:p>
          <a:p>
            <a:pPr lvl="1">
              <a:defRPr/>
            </a:pPr>
            <a:r>
              <a:rPr lang="ko-KR" altLang="en-US" sz="2000" dirty="0" smtClean="0"/>
              <a:t>네트워크의 기본적인 정보가 설정되어 있는 파일</a:t>
            </a:r>
            <a:endParaRPr lang="en-US" altLang="ko-KR" sz="2000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/etc/sysconfig/network-scripts/ifcfg-ens32</a:t>
            </a:r>
          </a:p>
          <a:p>
            <a:pPr lvl="1">
              <a:defRPr/>
            </a:pPr>
            <a:r>
              <a:rPr lang="en-US" altLang="ko-KR" sz="2000" dirty="0" smtClean="0"/>
              <a:t>ens32 </a:t>
            </a:r>
            <a:r>
              <a:rPr lang="ko-KR" altLang="en-US" sz="2000" dirty="0" smtClean="0"/>
              <a:t>장치에 설정된 네트워크 정보가 모두 들어 있는 파일</a:t>
            </a:r>
            <a:endParaRPr lang="en-US" altLang="ko-KR" sz="2000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endParaRPr lang="en-US" altLang="ko-KR" sz="1600" dirty="0" smtClean="0"/>
          </a:p>
          <a:p>
            <a:pPr>
              <a:defRPr/>
            </a:pPr>
            <a:r>
              <a:rPr lang="en-US" altLang="ko-KR" dirty="0" smtClean="0"/>
              <a:t>/etc/</a:t>
            </a:r>
            <a:r>
              <a:rPr lang="en-US" altLang="ko-KR" dirty="0" err="1" smtClean="0"/>
              <a:t>resolv.conf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DNS </a:t>
            </a:r>
            <a:r>
              <a:rPr lang="ko-KR" altLang="en-US" sz="2000" dirty="0" smtClean="0"/>
              <a:t>서버의 정보 및 호스트 이름이 들어 있는 파일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/etc/hosts</a:t>
            </a:r>
          </a:p>
          <a:p>
            <a:pPr lvl="1">
              <a:defRPr/>
            </a:pPr>
            <a:r>
              <a:rPr lang="ko-KR" altLang="en-US" sz="2000" dirty="0" smtClean="0"/>
              <a:t>현 컴퓨터의 호스트 이름 및 </a:t>
            </a:r>
            <a:r>
              <a:rPr lang="en-US" altLang="ko-KR" sz="2000" dirty="0" smtClean="0"/>
              <a:t>FQDN</a:t>
            </a:r>
            <a:r>
              <a:rPr lang="ko-KR" altLang="en-US" sz="2000" dirty="0" smtClean="0"/>
              <a:t>이 들어 있는 파일</a:t>
            </a:r>
            <a:endParaRPr lang="en-US" altLang="ko-KR" sz="2000" dirty="0" smtClean="0"/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827584" y="5500172"/>
            <a:ext cx="7488832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“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nmuti</a:t>
            </a:r>
            <a:r>
              <a:rPr lang="en-US" altLang="ko-KR" sz="1400" dirty="0" smtClean="0">
                <a:solidFill>
                  <a:srgbClr val="0070C0"/>
                </a:solidFill>
              </a:rPr>
              <a:t>”</a:t>
            </a:r>
            <a:r>
              <a:rPr lang="ko-KR" altLang="en-US" sz="1400" dirty="0">
                <a:solidFill>
                  <a:srgbClr val="0070C0"/>
                </a:solidFill>
              </a:rPr>
              <a:t>명령을 수행하면 위 </a:t>
            </a:r>
            <a:r>
              <a:rPr lang="en-US" altLang="ko-KR" sz="1400" dirty="0">
                <a:solidFill>
                  <a:srgbClr val="0070C0"/>
                </a:solidFill>
              </a:rPr>
              <a:t>4</a:t>
            </a:r>
            <a:r>
              <a:rPr lang="ko-KR" altLang="en-US" sz="1400" dirty="0">
                <a:solidFill>
                  <a:srgbClr val="0070C0"/>
                </a:solidFill>
              </a:rPr>
              <a:t>개 파일이 변경되는 효과임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즉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이 </a:t>
            </a:r>
            <a:r>
              <a:rPr lang="en-US" altLang="ko-KR" sz="1400" dirty="0">
                <a:solidFill>
                  <a:srgbClr val="0070C0"/>
                </a:solidFill>
              </a:rPr>
              <a:t>4</a:t>
            </a:r>
            <a:r>
              <a:rPr lang="ko-KR" altLang="en-US" sz="1400" dirty="0" err="1">
                <a:solidFill>
                  <a:srgbClr val="0070C0"/>
                </a:solidFill>
              </a:rPr>
              <a:t>개파일을</a:t>
            </a:r>
            <a:r>
              <a:rPr lang="ko-KR" altLang="en-US" sz="1400" dirty="0">
                <a:solidFill>
                  <a:srgbClr val="0070C0"/>
                </a:solidFill>
              </a:rPr>
              <a:t> 직접 편집하면 </a:t>
            </a:r>
            <a:r>
              <a:rPr lang="en-US" altLang="ko-KR" sz="1400" dirty="0">
                <a:solidFill>
                  <a:srgbClr val="0070C0"/>
                </a:solidFill>
              </a:rPr>
              <a:t>“</a:t>
            </a:r>
            <a:r>
              <a:rPr lang="en-US" altLang="ko-KR" sz="1400" dirty="0" err="1">
                <a:solidFill>
                  <a:srgbClr val="0070C0"/>
                </a:solidFill>
              </a:rPr>
              <a:t>nmuti</a:t>
            </a:r>
            <a:r>
              <a:rPr lang="en-US" altLang="ko-KR" sz="1400" dirty="0">
                <a:solidFill>
                  <a:srgbClr val="0070C0"/>
                </a:solidFill>
              </a:rPr>
              <a:t>”</a:t>
            </a:r>
            <a:r>
              <a:rPr lang="ko-KR" altLang="en-US" sz="1400" dirty="0">
                <a:solidFill>
                  <a:srgbClr val="0070C0"/>
                </a:solidFill>
              </a:rPr>
              <a:t>를 사용하지 않아도 됨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nmtui </a:t>
            </a:r>
            <a:r>
              <a:rPr lang="ko-KR" altLang="en-US" sz="2000" dirty="0" smtClean="0"/>
              <a:t>명령의 작동을 이해한다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네트워크 관련 파일들의 내용을 확인한다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DNS</a:t>
            </a:r>
            <a:r>
              <a:rPr lang="ko-KR" altLang="en-US" sz="2000" dirty="0" smtClean="0"/>
              <a:t>의 작동을 </a:t>
            </a:r>
            <a:r>
              <a:rPr lang="en-US" altLang="ko-KR" sz="2000" dirty="0" smtClean="0"/>
              <a:t>/etc/</a:t>
            </a:r>
            <a:r>
              <a:rPr lang="en-US" altLang="ko-KR" sz="2000" dirty="0" err="1" smtClean="0"/>
              <a:t>resolv.conf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파일과 연관해서 이해한다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설정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15&gt; nmtui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명령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[p244]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56992"/>
            <a:ext cx="869885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네트워크 보안을 위한 </a:t>
            </a:r>
            <a:r>
              <a:rPr lang="en-US" altLang="ko-KR" sz="2800" dirty="0" err="1" smtClean="0"/>
              <a:t>SELinux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[p251]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 smtClean="0"/>
              <a:t>SELinux</a:t>
            </a:r>
            <a:r>
              <a:rPr lang="en-US" altLang="ko-KR" sz="2000" dirty="0" smtClean="0"/>
              <a:t>(Security Enhanced Linux)</a:t>
            </a:r>
            <a:r>
              <a:rPr lang="ko-KR" altLang="en-US" sz="2000" dirty="0" smtClean="0"/>
              <a:t>는 보안에 취약한 리눅스를 보호하기 위해 탄생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강제</a:t>
            </a:r>
            <a:r>
              <a:rPr lang="en-US" altLang="ko-KR" sz="2000" dirty="0" smtClean="0"/>
              <a:t>(Enforcing), </a:t>
            </a:r>
            <a:r>
              <a:rPr lang="ko-KR" altLang="en-US" sz="2000" dirty="0" smtClean="0"/>
              <a:t>허용</a:t>
            </a:r>
            <a:r>
              <a:rPr lang="en-US" altLang="ko-KR" sz="2000" dirty="0" smtClean="0"/>
              <a:t>(Permissive), </a:t>
            </a:r>
            <a:r>
              <a:rPr lang="ko-KR" altLang="en-US" sz="2000" dirty="0" smtClean="0"/>
              <a:t>비활성</a:t>
            </a:r>
            <a:r>
              <a:rPr lang="en-US" altLang="ko-KR" sz="2000" dirty="0" smtClean="0"/>
              <a:t>(Disabled) </a:t>
            </a:r>
            <a:r>
              <a:rPr lang="ko-KR" altLang="en-US" sz="2000" dirty="0" smtClean="0"/>
              <a:t>세 가지 레벨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설정 파일인 </a:t>
            </a:r>
            <a:r>
              <a:rPr lang="en-US" altLang="ko-KR" sz="2000" dirty="0" smtClean="0"/>
              <a:t>/etc/</a:t>
            </a:r>
            <a:r>
              <a:rPr lang="en-US" altLang="ko-KR" sz="2000" dirty="0" err="1" smtClean="0"/>
              <a:t>sysconfig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selinux</a:t>
            </a:r>
            <a:r>
              <a:rPr lang="ko-KR" altLang="en-US" sz="2000" dirty="0" smtClean="0"/>
              <a:t>를 편집하거나</a:t>
            </a:r>
            <a:r>
              <a:rPr lang="en-US" altLang="ko-KR" sz="2000" dirty="0" smtClean="0"/>
              <a:t>, system-config-</a:t>
            </a:r>
            <a:r>
              <a:rPr lang="en-US" altLang="ko-KR" sz="2000" dirty="0" err="1" smtClean="0"/>
              <a:t>selinux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명령으로 설정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작동 방식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1800" dirty="0" smtClean="0"/>
              <a:t>‘강제</a:t>
            </a:r>
            <a:r>
              <a:rPr lang="en-US" altLang="ko-KR" sz="1800" dirty="0" smtClean="0"/>
              <a:t>(Enforcing)’</a:t>
            </a:r>
            <a:r>
              <a:rPr lang="ko-KR" altLang="en-US" sz="1800" dirty="0" smtClean="0"/>
              <a:t>는 시스템 보안에 영향을 미치는 기능이 감지되면 아예 그 기능이 작동되지 않도록 시스템에서 막아줌</a:t>
            </a:r>
            <a:r>
              <a:rPr lang="en-US" altLang="ko-KR" sz="1800" dirty="0" smtClean="0"/>
              <a:t>.</a:t>
            </a:r>
          </a:p>
          <a:p>
            <a:pPr lvl="1">
              <a:defRPr/>
            </a:pPr>
            <a:r>
              <a:rPr lang="en-US" altLang="ko-KR" sz="1800" dirty="0" smtClean="0"/>
              <a:t> ‘</a:t>
            </a:r>
            <a:r>
              <a:rPr lang="ko-KR" altLang="en-US" sz="1800" dirty="0" smtClean="0"/>
              <a:t>허용</a:t>
            </a:r>
            <a:r>
              <a:rPr lang="en-US" altLang="ko-KR" sz="1800" dirty="0" smtClean="0"/>
              <a:t>(Permissive)’</a:t>
            </a:r>
            <a:r>
              <a:rPr lang="ko-KR" altLang="en-US" sz="1800" dirty="0" smtClean="0"/>
              <a:t>은 시스템 보안에 영향을 미치는 기능이 감지되면 허용은되지만 그 내용이 로그에 남음</a:t>
            </a:r>
            <a:r>
              <a:rPr lang="en-US" altLang="ko-KR" sz="1800" dirty="0" smtClean="0"/>
              <a:t>.</a:t>
            </a:r>
          </a:p>
          <a:p>
            <a:pPr lvl="1">
              <a:defRPr/>
            </a:pPr>
            <a:r>
              <a:rPr lang="en-US" altLang="ko-KR" sz="1800" dirty="0" smtClean="0"/>
              <a:t>‘</a:t>
            </a:r>
            <a:r>
              <a:rPr lang="ko-KR" altLang="en-US" sz="1800" dirty="0" smtClean="0"/>
              <a:t>비활성</a:t>
            </a:r>
            <a:r>
              <a:rPr lang="en-US" altLang="ko-KR" sz="1800" dirty="0" smtClean="0"/>
              <a:t>(Disabled)’</a:t>
            </a:r>
            <a:r>
              <a:rPr lang="ko-KR" altLang="en-US" sz="1800" dirty="0" smtClean="0"/>
              <a:t>은 </a:t>
            </a:r>
            <a:r>
              <a:rPr lang="en-US" altLang="ko-KR" sz="1800" dirty="0" err="1" smtClean="0"/>
              <a:t>SELinux</a:t>
            </a:r>
            <a:r>
              <a:rPr lang="ko-KR" altLang="en-US" sz="1800" dirty="0" err="1" smtClean="0"/>
              <a:t>를사용하지</a:t>
            </a:r>
            <a:r>
              <a:rPr lang="ko-KR" altLang="en-US" sz="1800" dirty="0" smtClean="0"/>
              <a:t> 않음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2324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파이프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필터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리다이렉션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[p252]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파이프</a:t>
            </a:r>
            <a:r>
              <a:rPr lang="en-US" altLang="ko-KR" dirty="0" smtClean="0"/>
              <a:t>(pipe)</a:t>
            </a:r>
          </a:p>
          <a:p>
            <a:pPr lvl="1">
              <a:defRPr/>
            </a:pPr>
            <a:r>
              <a:rPr lang="ko-KR" altLang="en-US" sz="2000" dirty="0" smtClean="0"/>
              <a:t>두 개의 프로그램을 연결해 주는 연결통로의 의미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“</a:t>
            </a:r>
            <a:r>
              <a:rPr lang="en-US" altLang="ko-KR" sz="2000" dirty="0" smtClean="0"/>
              <a:t>|”</a:t>
            </a:r>
            <a:r>
              <a:rPr lang="ko-KR" altLang="en-US" sz="2000" dirty="0" smtClean="0"/>
              <a:t>문자를 사용함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</a:t>
            </a:r>
            <a:r>
              <a:rPr lang="en-US" altLang="ko-KR" sz="2000" dirty="0" err="1" smtClean="0"/>
              <a:t>ls</a:t>
            </a:r>
            <a:r>
              <a:rPr lang="en-US" altLang="ko-KR" sz="2000" dirty="0" smtClean="0"/>
              <a:t> -l /etc | more</a:t>
            </a:r>
          </a:p>
          <a:p>
            <a:pPr>
              <a:defRPr/>
            </a:pP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</a:p>
          <a:p>
            <a:pPr marL="858837" lvl="1" indent="-457200">
              <a:defRPr/>
            </a:pPr>
            <a:r>
              <a:rPr lang="ko-KR" altLang="en-US" sz="2000" dirty="0" smtClean="0"/>
              <a:t>필요한 것만 걸러 주는 명령어</a:t>
            </a:r>
          </a:p>
          <a:p>
            <a:pPr marL="858837" lvl="1" indent="-457200">
              <a:defRPr/>
            </a:pPr>
            <a:r>
              <a:rPr lang="en-US" altLang="ko-KR" sz="2000" dirty="0" err="1" smtClean="0"/>
              <a:t>grep</a:t>
            </a:r>
            <a:r>
              <a:rPr lang="en-US" altLang="ko-KR" sz="2000" dirty="0" smtClean="0"/>
              <a:t>, tail, </a:t>
            </a:r>
            <a:r>
              <a:rPr lang="en-US" altLang="ko-KR" sz="2000" dirty="0" err="1" smtClean="0"/>
              <a:t>wc</a:t>
            </a:r>
            <a:r>
              <a:rPr lang="en-US" altLang="ko-KR" sz="2000" dirty="0" smtClean="0"/>
              <a:t>, sort, </a:t>
            </a:r>
            <a:r>
              <a:rPr lang="en-US" altLang="ko-KR" sz="2000" dirty="0" err="1" smtClean="0"/>
              <a:t>grep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awk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  <a:p>
            <a:pPr marL="858837" lvl="1" indent="-457200">
              <a:defRPr/>
            </a:pPr>
            <a:r>
              <a:rPr lang="ko-KR" altLang="en-US" sz="2000" dirty="0" smtClean="0"/>
              <a:t>주로 파이프와 같이 사용</a:t>
            </a:r>
            <a:endParaRPr lang="en-US" altLang="ko-KR" sz="2000" dirty="0" smtClean="0"/>
          </a:p>
          <a:p>
            <a:pPr marL="858837" lvl="1" indent="-457200"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# </a:t>
            </a:r>
            <a:r>
              <a:rPr lang="en-US" altLang="ko-KR" sz="2000" dirty="0" err="1" smtClean="0"/>
              <a:t>ps</a:t>
            </a:r>
            <a:r>
              <a:rPr lang="en-US" altLang="ko-KR" sz="2000" dirty="0" smtClean="0"/>
              <a:t> -</a:t>
            </a:r>
            <a:r>
              <a:rPr lang="en-US" altLang="ko-KR" sz="2000" dirty="0" err="1" smtClean="0"/>
              <a:t>ef</a:t>
            </a:r>
            <a:r>
              <a:rPr lang="en-US" altLang="ko-KR" sz="2000" dirty="0" smtClean="0"/>
              <a:t> | </a:t>
            </a:r>
            <a:r>
              <a:rPr lang="en-US" altLang="ko-KR" sz="2000" dirty="0" err="1" smtClean="0"/>
              <a:t>grep</a:t>
            </a:r>
            <a:r>
              <a:rPr lang="en-US" altLang="ko-KR" sz="2000" dirty="0" smtClean="0"/>
              <a:t> bash</a:t>
            </a:r>
          </a:p>
          <a:p>
            <a:pPr>
              <a:defRPr/>
            </a:pPr>
            <a:r>
              <a:rPr lang="ko-KR" altLang="en-US" dirty="0" err="1" smtClean="0"/>
              <a:t>리다이렉션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(redirection)</a:t>
            </a:r>
          </a:p>
          <a:p>
            <a:pPr marL="858837" lvl="1" indent="-457200">
              <a:defRPr/>
            </a:pPr>
            <a:r>
              <a:rPr lang="ko-KR" altLang="en-US" sz="2000" dirty="0" smtClean="0"/>
              <a:t>표준 입출력의 방향을 바꿔 줌</a:t>
            </a:r>
            <a:endParaRPr lang="en-US" altLang="ko-KR" sz="2000" dirty="0" smtClean="0"/>
          </a:p>
          <a:p>
            <a:pPr marL="858837" lvl="1" indent="-457200"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ls -l &gt; list.txt</a:t>
            </a:r>
          </a:p>
          <a:p>
            <a:pPr marL="858837" lvl="1" indent="-457200">
              <a:defRPr/>
            </a:pPr>
            <a:r>
              <a:rPr lang="en-US" altLang="ko-KR" sz="2000" dirty="0" smtClean="0"/>
              <a:t>     soft &lt; </a:t>
            </a:r>
            <a:r>
              <a:rPr lang="en-US" altLang="ko-KR" sz="2000" dirty="0"/>
              <a:t>list.txt </a:t>
            </a:r>
            <a:r>
              <a:rPr lang="en-US" altLang="ko-KR" sz="2000" dirty="0" smtClean="0"/>
              <a:t>&gt; out.txt</a:t>
            </a:r>
          </a:p>
        </p:txBody>
      </p:sp>
    </p:spTree>
    <p:extLst>
      <p:ext uri="{BB962C8B-B14F-4D97-AF65-F5344CB8AC3E}">
        <p14:creationId xmlns:p14="http://schemas.microsoft.com/office/powerpoint/2010/main" val="24152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프로세스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데몬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[p253~p255]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정의 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하드디스크에 저장된 실행코드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메모리에 로딩되어 활성화된 것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err="1" smtClean="0"/>
              <a:t>포그라운드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Foreground Process)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실행하면 화면에 나타나서 사용자와 상호작용을 하는 프로세스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대부분의 응용프로그램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백그라운드 프로세스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Background Process)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실행은 되었지만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화면에는 나타나지 않고 실행되는 프로세스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백신 프로그램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서버 데몬 등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프로세스 번호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각각의 프로세스에 할당된 고유번호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작업 번호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현재 실행되고 있는 백그라운드 프로세스의 순차번호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504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</a:rPr>
              <a:t>자동 완성과 히스토리 </a:t>
            </a:r>
            <a:r>
              <a:rPr lang="en-US" altLang="ko-KR" sz="2800" dirty="0" smtClean="0">
                <a:solidFill>
                  <a:srgbClr val="00B050"/>
                </a:solidFill>
              </a:rPr>
              <a:t>[p154]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자동 완성이란 파일명의 일부만 입력한 후에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키를 눌러 나머지 파일명을 자동으로 완성하는 기능을 말함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lvl="1" eaLnBrk="1" hangingPunct="1">
              <a:buNone/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cd </a:t>
            </a:r>
            <a:r>
              <a:rPr lang="en-US" altLang="ko-KR" sz="2000" dirty="0"/>
              <a:t>/etc/sysconfig/network-scripts/ </a:t>
            </a:r>
            <a:r>
              <a:rPr lang="ko-KR" altLang="en-US" sz="2000" dirty="0" smtClean="0"/>
              <a:t>를 입력하려면</a:t>
            </a:r>
            <a:endParaRPr lang="en-US" altLang="ko-KR" sz="2000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/et[Tab</a:t>
            </a:r>
            <a:r>
              <a:rPr lang="ko-KR" altLang="en-US" sz="2000" dirty="0" smtClean="0"/>
              <a:t>키</a:t>
            </a:r>
            <a:r>
              <a:rPr lang="en-US" altLang="ko-KR" sz="2000" dirty="0" smtClean="0"/>
              <a:t>]</a:t>
            </a:r>
            <a:r>
              <a:rPr lang="en-US" altLang="ko-KR" sz="2000" dirty="0" err="1" smtClean="0"/>
              <a:t>sysco</a:t>
            </a:r>
            <a:r>
              <a:rPr lang="en-US" altLang="ko-KR" sz="2000" dirty="0" smtClean="0"/>
              <a:t>[Tab</a:t>
            </a:r>
            <a:r>
              <a:rPr lang="ko-KR" altLang="en-US" sz="2000" dirty="0" smtClean="0"/>
              <a:t>키</a:t>
            </a:r>
            <a:r>
              <a:rPr lang="en-US" altLang="ko-KR" sz="2000" dirty="0" smtClean="0"/>
              <a:t>]network[Tab</a:t>
            </a:r>
            <a:r>
              <a:rPr lang="ko-KR" altLang="en-US" sz="2000" dirty="0" smtClean="0"/>
              <a:t>키</a:t>
            </a:r>
            <a:r>
              <a:rPr lang="en-US" altLang="ko-KR" sz="2000" dirty="0" smtClean="0"/>
              <a:t>]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도스 키란 이전에 입력한 명령어를 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화살표 키를 이용해서 다시 나타내는 기능을 말함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735831" y="3862189"/>
            <a:ext cx="7672337" cy="78581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자동 완성기능은 빠른 입력효과도 있지만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 파일명이나 디렉터리가 틀리지 않고 정확하게 입력되는 효과도 있으므로 자주 활용된다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프로세스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데몬 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[p253~p255]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부모 프로세스와 자식 프로세스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모든 프로세스는 부모 프로세스를 가지고 있음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부모 프로세스를 </a:t>
            </a:r>
            <a:r>
              <a:rPr lang="en-US" altLang="ko-KR" sz="2000" dirty="0" smtClean="0"/>
              <a:t>kill </a:t>
            </a:r>
            <a:r>
              <a:rPr lang="ko-KR" altLang="en-US" sz="2000" dirty="0" smtClean="0"/>
              <a:t>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자식 프로세스도 자동으로 </a:t>
            </a:r>
            <a:r>
              <a:rPr lang="en-US" altLang="ko-KR" sz="2000" dirty="0" smtClean="0"/>
              <a:t>kill </a:t>
            </a:r>
            <a:r>
              <a:rPr lang="ko-KR" altLang="en-US" sz="2000" dirty="0" smtClean="0"/>
              <a:t>됨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프로세스 관련 명령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b="1" dirty="0" err="1" smtClean="0"/>
              <a:t>ps</a:t>
            </a:r>
            <a:endParaRPr lang="en-US" altLang="ko-KR" sz="2000" b="1" dirty="0" smtClean="0"/>
          </a:p>
          <a:p>
            <a:pPr lvl="2">
              <a:defRPr/>
            </a:pPr>
            <a:r>
              <a:rPr lang="ko-KR" altLang="en-US" sz="1800" dirty="0" smtClean="0">
                <a:solidFill>
                  <a:srgbClr val="0070C0"/>
                </a:solidFill>
              </a:rPr>
              <a:t>현재 프로세스의 상태를 확인하는 명령어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“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ps</a:t>
            </a:r>
            <a:r>
              <a:rPr lang="en-US" altLang="ko-KR" sz="1800" dirty="0" smtClean="0">
                <a:solidFill>
                  <a:srgbClr val="0070C0"/>
                </a:solidFill>
              </a:rPr>
              <a:t> -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ef</a:t>
            </a:r>
            <a:r>
              <a:rPr lang="en-US" altLang="ko-KR" sz="1800" dirty="0" smtClean="0">
                <a:solidFill>
                  <a:srgbClr val="0070C0"/>
                </a:solidFill>
              </a:rPr>
              <a:t> |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grep</a:t>
            </a:r>
            <a:r>
              <a:rPr lang="en-US" altLang="ko-KR" sz="1800" dirty="0" smtClean="0">
                <a:solidFill>
                  <a:srgbClr val="0070C0"/>
                </a:solidFill>
              </a:rPr>
              <a:t> &lt;</a:t>
            </a:r>
            <a:r>
              <a:rPr lang="ko-KR" altLang="en-US" sz="1800" dirty="0" smtClean="0">
                <a:solidFill>
                  <a:srgbClr val="0070C0"/>
                </a:solidFill>
              </a:rPr>
              <a:t>프로세스 이름</a:t>
            </a:r>
            <a:r>
              <a:rPr lang="en-US" altLang="ko-KR" sz="1800" dirty="0" smtClean="0">
                <a:solidFill>
                  <a:srgbClr val="0070C0"/>
                </a:solidFill>
              </a:rPr>
              <a:t>&gt;”</a:t>
            </a:r>
            <a:r>
              <a:rPr lang="ko-KR" altLang="en-US" sz="1800" dirty="0" smtClean="0">
                <a:solidFill>
                  <a:srgbClr val="0070C0"/>
                </a:solidFill>
              </a:rPr>
              <a:t>을 주로 사용함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b="1" dirty="0" smtClean="0"/>
              <a:t>kill</a:t>
            </a:r>
          </a:p>
          <a:p>
            <a:pPr lvl="2">
              <a:defRPr/>
            </a:pPr>
            <a:r>
              <a:rPr lang="ko-KR" altLang="en-US" sz="1800" dirty="0" smtClean="0">
                <a:solidFill>
                  <a:srgbClr val="0070C0"/>
                </a:solidFill>
              </a:rPr>
              <a:t>프로세스를 강제로 종료하는 명령어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“kill -9 &lt;</a:t>
            </a:r>
            <a:r>
              <a:rPr lang="ko-KR" altLang="en-US" sz="1800" dirty="0" smtClean="0">
                <a:solidFill>
                  <a:srgbClr val="0070C0"/>
                </a:solidFill>
              </a:rPr>
              <a:t>프로세스 번호</a:t>
            </a:r>
            <a:r>
              <a:rPr lang="en-US" altLang="ko-KR" sz="1800" dirty="0" smtClean="0">
                <a:solidFill>
                  <a:srgbClr val="0070C0"/>
                </a:solidFill>
              </a:rPr>
              <a:t>&gt;”</a:t>
            </a:r>
            <a:r>
              <a:rPr lang="ko-KR" altLang="en-US" sz="1800" dirty="0" smtClean="0">
                <a:solidFill>
                  <a:srgbClr val="0070C0"/>
                </a:solidFill>
              </a:rPr>
              <a:t>는 강제 종료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b="1" dirty="0" err="1" smtClean="0"/>
              <a:t>pstree</a:t>
            </a:r>
            <a:endParaRPr lang="en-US" altLang="ko-KR" sz="2000" b="1" dirty="0" smtClean="0"/>
          </a:p>
          <a:p>
            <a:pPr lvl="2">
              <a:defRPr/>
            </a:pPr>
            <a:r>
              <a:rPr lang="ko-KR" altLang="en-US" sz="1800" dirty="0" smtClean="0">
                <a:solidFill>
                  <a:srgbClr val="0070C0"/>
                </a:solidFill>
              </a:rPr>
              <a:t>부모 프로세스와 자식 프로세스의 관계를 트리 형태로 보여 줌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632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포그라운드 프로세스와 백그라운드 프로세스의 상호 전환 연습을 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백그라운드 프로세스로 실행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16&gt;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프로세스 연습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[p255]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3421675"/>
            <a:ext cx="7018655" cy="30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서비스와 소켓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[p258~p262]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1800" dirty="0"/>
              <a:t>시스템과 독자적으로 구동되어 제공하는 프로세스를 말한다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예로 웹 서버</a:t>
            </a:r>
            <a:r>
              <a:rPr lang="en-US" altLang="ko-KR" sz="1800" dirty="0" smtClean="0"/>
              <a:t>(httpd), DB </a:t>
            </a:r>
            <a:r>
              <a:rPr lang="ko-KR" altLang="en-US" sz="1800" dirty="0" smtClean="0"/>
              <a:t>서버</a:t>
            </a:r>
            <a:r>
              <a:rPr lang="en-US" altLang="ko-KR" sz="1800" dirty="0" smtClean="0"/>
              <a:t>(mysqld), FTP </a:t>
            </a:r>
            <a:r>
              <a:rPr lang="ko-KR" altLang="en-US" sz="1800" dirty="0" smtClean="0"/>
              <a:t>서버</a:t>
            </a:r>
            <a:r>
              <a:rPr lang="en-US" altLang="ko-KR" sz="1800" dirty="0" smtClean="0"/>
              <a:t>(vsftpd) </a:t>
            </a:r>
            <a:r>
              <a:rPr lang="ko-KR" altLang="en-US" sz="1800" dirty="0" smtClean="0"/>
              <a:t>등이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실행 및 종료는 대개 ‘</a:t>
            </a:r>
            <a:r>
              <a:rPr lang="en-US" altLang="ko-KR" sz="1800" dirty="0"/>
              <a:t>systemctl start/stop/restart </a:t>
            </a:r>
            <a:r>
              <a:rPr lang="ko-KR" altLang="en-US" sz="1800" dirty="0"/>
              <a:t>서비스이름’으로 사용된다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defRPr/>
            </a:pPr>
            <a:r>
              <a:rPr lang="ko-KR" altLang="en-US" sz="1800" dirty="0" smtClean="0"/>
              <a:t>서비스의 </a:t>
            </a:r>
            <a:r>
              <a:rPr lang="ko-KR" altLang="en-US" sz="1800" dirty="0"/>
              <a:t>실행 스크립트 파일은 </a:t>
            </a:r>
            <a:r>
              <a:rPr lang="en-US" altLang="ko-KR" sz="1800" dirty="0"/>
              <a:t>/usr/lib/systemd/system/ </a:t>
            </a:r>
            <a:r>
              <a:rPr lang="ko-KR" altLang="en-US" sz="1800" dirty="0"/>
              <a:t>디렉터리에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‘</a:t>
            </a:r>
            <a:r>
              <a:rPr lang="ko-KR" altLang="en-US" sz="1800" dirty="0"/>
              <a:t>서비스이름</a:t>
            </a:r>
            <a:r>
              <a:rPr lang="en-US" altLang="ko-KR" sz="1800" dirty="0"/>
              <a:t>.service’</a:t>
            </a:r>
            <a:r>
              <a:rPr lang="ko-KR" altLang="en-US" sz="1800" dirty="0"/>
              <a:t>라는 이름으로 확인할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예를 들어 웹 서비스는 </a:t>
            </a:r>
            <a:r>
              <a:rPr lang="en-US" altLang="ko-KR" sz="1800" dirty="0" err="1" smtClean="0"/>
              <a:t>httpd.service</a:t>
            </a:r>
            <a:r>
              <a:rPr lang="ko-KR" altLang="en-US" sz="1800" dirty="0" smtClean="0"/>
              <a:t>라는 이름의 파일로 존재한다</a:t>
            </a:r>
            <a:r>
              <a:rPr lang="en-US" altLang="ko-KR" sz="1800" dirty="0" smtClean="0"/>
              <a:t>.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06203"/>
            <a:ext cx="7019048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서비스와 소켓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[p258~p262]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소켓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/>
              <a:t>서비스는 항상 가동되지만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소켓은 외부에서 특정 서비스를 요청할 경우에 </a:t>
            </a:r>
            <a:r>
              <a:rPr lang="en-US" altLang="ko-KR" sz="2000" dirty="0"/>
              <a:t>systemd</a:t>
            </a:r>
            <a:r>
              <a:rPr lang="ko-KR" altLang="en-US" sz="2000" dirty="0"/>
              <a:t>가 구동시킨다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요청이 끝나면 소켓도 종료된다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그래서 소켓으로 설정된 서비스를 요청할 때는 처음 연결되는 시간이 앞에서 설명한 서비스에 비교했을 때 약간 더 걸릴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왜냐하면 </a:t>
            </a:r>
            <a:r>
              <a:rPr lang="en-US" altLang="ko-KR" sz="2000" dirty="0"/>
              <a:t>systemd</a:t>
            </a:r>
            <a:r>
              <a:rPr lang="ko-KR" altLang="en-US" sz="2000" dirty="0"/>
              <a:t>가 서비스를 새로 구동하는 데 시간이 소요되기 때문이다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이와 같은 소켓의 대표적인 예로 텔넷 서버를 들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소켓과 관련된 스크립트 파일은 </a:t>
            </a:r>
            <a:r>
              <a:rPr lang="en-US" altLang="ko-KR" sz="2000" dirty="0"/>
              <a:t>/usr/lib/systemd/system/ </a:t>
            </a:r>
            <a:r>
              <a:rPr lang="ko-KR" altLang="en-US" sz="2000" dirty="0"/>
              <a:t>디렉터리에 소켓이름</a:t>
            </a:r>
            <a:r>
              <a:rPr lang="en-US" altLang="ko-KR" sz="2000" dirty="0"/>
              <a:t>.socket</a:t>
            </a:r>
            <a:r>
              <a:rPr lang="ko-KR" altLang="en-US" sz="2000" dirty="0"/>
              <a:t>라는 이름으로 존재한다</a:t>
            </a:r>
            <a:endParaRPr lang="en-US" altLang="ko-KR" sz="1600" dirty="0" smtClean="0"/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827584" y="5381625"/>
            <a:ext cx="7488832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예전 </a:t>
            </a:r>
            <a:r>
              <a:rPr lang="en-US" altLang="ko-KR" sz="1400" dirty="0" smtClean="0">
                <a:solidFill>
                  <a:srgbClr val="0070C0"/>
                </a:solidFill>
              </a:rPr>
              <a:t>CentOS</a:t>
            </a:r>
            <a:r>
              <a:rPr lang="ko-KR" altLang="en-US" sz="1400" dirty="0" smtClean="0">
                <a:solidFill>
                  <a:srgbClr val="0070C0"/>
                </a:solidFill>
              </a:rPr>
              <a:t>에서는 </a:t>
            </a:r>
            <a:r>
              <a:rPr lang="ko-KR" altLang="en-US" sz="1400" dirty="0">
                <a:solidFill>
                  <a:srgbClr val="0070C0"/>
                </a:solidFill>
              </a:rPr>
              <a:t>소켓과 비슷한 개념으로 </a:t>
            </a:r>
            <a:r>
              <a:rPr lang="en-US" altLang="ko-KR" sz="1400" dirty="0">
                <a:solidFill>
                  <a:srgbClr val="0070C0"/>
                </a:solidFill>
              </a:rPr>
              <a:t>xinetd </a:t>
            </a:r>
            <a:r>
              <a:rPr lang="ko-KR" altLang="en-US" sz="1400" dirty="0" err="1">
                <a:solidFill>
                  <a:srgbClr val="0070C0"/>
                </a:solidFill>
              </a:rPr>
              <a:t>데몬이</a:t>
            </a:r>
            <a:r>
              <a:rPr lang="ko-KR" altLang="en-US" sz="1400" dirty="0">
                <a:solidFill>
                  <a:srgbClr val="0070C0"/>
                </a:solidFill>
              </a:rPr>
              <a:t> 주로 </a:t>
            </a:r>
            <a:r>
              <a:rPr lang="ko-KR" altLang="en-US" sz="1400" dirty="0" smtClean="0">
                <a:solidFill>
                  <a:srgbClr val="0070C0"/>
                </a:solidFill>
              </a:rPr>
              <a:t>사용되었다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CentOS 7</a:t>
            </a:r>
            <a:r>
              <a:rPr lang="ko-KR" altLang="en-US" sz="1400" dirty="0" smtClean="0">
                <a:solidFill>
                  <a:srgbClr val="0070C0"/>
                </a:solidFill>
              </a:rPr>
              <a:t>도 </a:t>
            </a:r>
            <a:r>
              <a:rPr lang="en-US" altLang="ko-KR" sz="1400" dirty="0">
                <a:solidFill>
                  <a:srgbClr val="0070C0"/>
                </a:solidFill>
              </a:rPr>
              <a:t>xinetd </a:t>
            </a:r>
            <a:r>
              <a:rPr lang="ko-KR" altLang="en-US" sz="1400" dirty="0" err="1">
                <a:solidFill>
                  <a:srgbClr val="0070C0"/>
                </a:solidFill>
              </a:rPr>
              <a:t>데몬을</a:t>
            </a:r>
            <a:r>
              <a:rPr lang="ko-KR" altLang="en-US" sz="1400" dirty="0">
                <a:solidFill>
                  <a:srgbClr val="0070C0"/>
                </a:solidFill>
              </a:rPr>
              <a:t> 지원한다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하지만 많은 서비스가 </a:t>
            </a:r>
            <a:r>
              <a:rPr lang="en-US" altLang="ko-KR" sz="1400" dirty="0">
                <a:solidFill>
                  <a:srgbClr val="0070C0"/>
                </a:solidFill>
              </a:rPr>
              <a:t>xinetd </a:t>
            </a:r>
            <a:r>
              <a:rPr lang="ko-KR" altLang="en-US" sz="1400" dirty="0">
                <a:solidFill>
                  <a:srgbClr val="0070C0"/>
                </a:solidFill>
              </a:rPr>
              <a:t>대신에 소켓으로 사용된다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응급 복구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[p261]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6318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시스템이 부팅이 되지 않을 경우에 수행</a:t>
            </a:r>
            <a:endParaRPr lang="en-US" altLang="ko-KR" sz="1600" dirty="0" smtClean="0"/>
          </a:p>
        </p:txBody>
      </p:sp>
      <p:sp>
        <p:nvSpPr>
          <p:cNvPr id="67588" name="내용 개체 틀 2"/>
          <p:cNvSpPr txBox="1">
            <a:spLocks/>
          </p:cNvSpPr>
          <p:nvPr/>
        </p:nvSpPr>
        <p:spPr bwMode="auto">
          <a:xfrm>
            <a:off x="422275" y="2708275"/>
            <a:ext cx="8229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실습목표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</a:t>
            </a:r>
            <a:r>
              <a:rPr lang="ko-KR" altLang="en-US" sz="20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분실시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응급 복구하는 방법을 익힌다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GRUB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20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부팅시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설정을 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변경하는 방법을 알아 본다</a:t>
            </a:r>
            <a:r>
              <a:rPr lang="en-US" altLang="ko-KR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화면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(GRUB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611560" y="1959781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17&gt; root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비밀번호 분실 시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[p261]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740554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28" y="4221088"/>
            <a:ext cx="6857143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GRUB </a:t>
            </a:r>
            <a:r>
              <a:rPr lang="ko-KR" altLang="en-US" sz="2800" dirty="0" smtClean="0"/>
              <a:t>부트로더</a:t>
            </a:r>
            <a:r>
              <a:rPr lang="en-US" altLang="ko-KR" sz="2800" dirty="0" smtClean="0"/>
              <a:t>(1)  </a:t>
            </a:r>
            <a:r>
              <a:rPr lang="en-US" altLang="ko-KR" sz="2800" dirty="0" smtClean="0">
                <a:solidFill>
                  <a:srgbClr val="00B050"/>
                </a:solidFill>
              </a:rPr>
              <a:t>[p264~p266]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GRUB </a:t>
            </a:r>
            <a:r>
              <a:rPr lang="ko-KR" altLang="en-US" dirty="0" smtClean="0"/>
              <a:t>부트로더의 특징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/>
              <a:t>부트 정보를 사용자가 임의로 변경해 부팅할 수가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부트 정보가 올바르지 않더라도 수정하여 부팅할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다른 여러 가지 운영체제와 멀티부팅을 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대화형 설정을 제공해줘서</a:t>
            </a:r>
            <a:r>
              <a:rPr lang="en-US" altLang="ko-KR" sz="2000" dirty="0"/>
              <a:t>, </a:t>
            </a:r>
            <a:r>
              <a:rPr lang="ko-KR" altLang="en-US" sz="2000" dirty="0"/>
              <a:t>커널의 경로와 파일 이름만 알면 부팅이 가능하다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GRUB2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/>
              <a:t>셸 스크립트를 지원함으로써 조건식과 함수를 사용할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동적 모듈을 </a:t>
            </a:r>
            <a:r>
              <a:rPr lang="ko-KR" altLang="en-US" sz="2000" dirty="0" err="1"/>
              <a:t>로드할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 </a:t>
            </a:r>
          </a:p>
          <a:p>
            <a:pPr lvl="1">
              <a:defRPr/>
            </a:pPr>
            <a:r>
              <a:rPr lang="ko-KR" altLang="en-US" sz="2000" dirty="0"/>
              <a:t>그래픽 부트 메뉴를 지원하며</a:t>
            </a:r>
            <a:r>
              <a:rPr lang="en-US" altLang="ko-KR" sz="2000" dirty="0"/>
              <a:t>, </a:t>
            </a:r>
            <a:r>
              <a:rPr lang="ko-KR" altLang="en-US" sz="2000" dirty="0"/>
              <a:t>부트 </a:t>
            </a:r>
            <a:r>
              <a:rPr lang="ko-KR" altLang="en-US" sz="2000" dirty="0" err="1"/>
              <a:t>스플래시</a:t>
            </a:r>
            <a:r>
              <a:rPr lang="en-US" altLang="ko-KR" sz="2000" dirty="0"/>
              <a:t>boot splash </a:t>
            </a:r>
            <a:r>
              <a:rPr lang="ko-KR" altLang="en-US" sz="2000" dirty="0"/>
              <a:t>성능이 개선되었다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en-US" altLang="ko-KR" sz="2000" dirty="0"/>
              <a:t>ISO </a:t>
            </a:r>
            <a:r>
              <a:rPr lang="ko-KR" altLang="en-US" sz="2000" dirty="0"/>
              <a:t>이미지를 이용해서 바로 부팅할 수 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762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GRUB </a:t>
            </a:r>
            <a:r>
              <a:rPr lang="ko-KR" altLang="en-US" sz="2800" dirty="0" smtClean="0"/>
              <a:t>부트로더</a:t>
            </a:r>
            <a:r>
              <a:rPr lang="en-US" altLang="ko-KR" sz="2800" dirty="0" smtClean="0"/>
              <a:t>(2)  </a:t>
            </a:r>
            <a:r>
              <a:rPr lang="en-US" altLang="ko-KR" sz="2800" dirty="0">
                <a:solidFill>
                  <a:srgbClr val="00B050"/>
                </a:solidFill>
              </a:rPr>
              <a:t>[p264~p266]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/>
              <a:t>GRUB2 </a:t>
            </a:r>
            <a:r>
              <a:rPr lang="ko-KR" altLang="en-US" dirty="0" smtClean="0"/>
              <a:t>설정 방법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/>
              <a:t>/boot/grub2/</a:t>
            </a:r>
            <a:r>
              <a:rPr lang="en-US" altLang="ko-KR" sz="2000" dirty="0" err="1"/>
              <a:t>grub.cfg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설정파일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직접 변경하면 안됨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en-US" altLang="ko-KR" sz="2000" dirty="0"/>
              <a:t>/etc/default/grub </a:t>
            </a:r>
            <a:r>
              <a:rPr lang="ko-KR" altLang="en-US" sz="2000" dirty="0"/>
              <a:t>파일과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grub.d</a:t>
            </a:r>
            <a:r>
              <a:rPr lang="en-US" altLang="ko-KR" sz="2000" dirty="0"/>
              <a:t>/ </a:t>
            </a:r>
            <a:r>
              <a:rPr lang="ko-KR" altLang="en-US" sz="2000" dirty="0"/>
              <a:t>디렉터리의 파일을 수정한 후에 ‘</a:t>
            </a:r>
            <a:r>
              <a:rPr lang="en-US" altLang="ko-KR" sz="2000" dirty="0"/>
              <a:t>grub2-mkconfig’ </a:t>
            </a:r>
            <a:r>
              <a:rPr lang="ko-KR" altLang="en-US" sz="2000" dirty="0"/>
              <a:t>명령어를 실행해 </a:t>
            </a:r>
            <a:r>
              <a:rPr lang="ko-KR" altLang="en-US" sz="2000" dirty="0" smtClean="0"/>
              <a:t>설정함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ko-KR" altLang="en-US" dirty="0"/>
          </a:p>
          <a:p>
            <a:r>
              <a:rPr lang="en-US" altLang="ko-KR" dirty="0"/>
              <a:t>/etc/default/grub 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94" y="3817666"/>
            <a:ext cx="6320346" cy="1541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51" y="5284687"/>
            <a:ext cx="6933333" cy="1171429"/>
          </a:xfrm>
          <a:prstGeom prst="rect">
            <a:avLst/>
          </a:prstGeom>
        </p:spPr>
      </p:pic>
      <p:sp>
        <p:nvSpPr>
          <p:cNvPr id="7" name="가로로 말린 두루마리 모양 6"/>
          <p:cNvSpPr/>
          <p:nvPr/>
        </p:nvSpPr>
        <p:spPr>
          <a:xfrm>
            <a:off x="4566036" y="3234073"/>
            <a:ext cx="3546447" cy="42363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파일의 설명은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p265~p266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참조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7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부트로더를 변경하는 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GRUB</a:t>
            </a:r>
            <a:r>
              <a:rPr lang="ko-KR" altLang="en-US" sz="2000" dirty="0" smtClean="0"/>
              <a:t>에 비밀번호를 지정하는 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제목이 변경된 </a:t>
            </a:r>
            <a:r>
              <a:rPr lang="en-US" altLang="ko-KR" dirty="0" smtClean="0"/>
              <a:t>GRUB)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611560" y="71437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18&gt; GURB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부트로</a:t>
            </a:r>
            <a:r>
              <a:rPr kumimoji="0" lang="ko-KR" altLang="en-US" sz="2400" dirty="0">
                <a:solidFill>
                  <a:srgbClr val="0070C0"/>
                </a:solidFill>
              </a:rPr>
              <a:t>더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 변경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[p266]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9514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65" y="3789040"/>
            <a:ext cx="6857143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모듈의 개념과 커널 컴파일의 필요성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[p269]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모듈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필요할 </a:t>
            </a:r>
            <a:r>
              <a:rPr lang="ko-KR" altLang="en-US" dirty="0"/>
              <a:t>때마다 호출하여 사용되는 </a:t>
            </a:r>
            <a:r>
              <a:rPr lang="ko-KR" altLang="en-US" dirty="0" smtClean="0"/>
              <a:t>코드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26395"/>
            <a:ext cx="5066667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커널 컴파일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업그레이드</a:t>
            </a:r>
            <a:r>
              <a:rPr lang="en-US" altLang="ko-KR" sz="2800" dirty="0" smtClean="0"/>
              <a:t>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[p271]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2647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커널 컴파일 순서</a:t>
            </a:r>
            <a:endParaRPr lang="en-US" altLang="ko-KR" dirty="0" smtClean="0"/>
          </a:p>
        </p:txBody>
      </p:sp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44824"/>
            <a:ext cx="857663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478508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 smtClean="0">
                <a:solidFill>
                  <a:schemeClr val="accent2"/>
                </a:solidFill>
                <a:latin typeface="+mn-ea"/>
                <a:ea typeface="+mn-ea"/>
              </a:rPr>
              <a:t>자동 완성 기능과 도스 키 기능을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dirty="0" smtClean="0">
                <a:solidFill>
                  <a:schemeClr val="accent2"/>
                </a:solidFill>
                <a:latin typeface="+mn-ea"/>
                <a:ea typeface="+mn-ea"/>
              </a:rPr>
              <a:t>익힌다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history</a:t>
            </a:r>
            <a:r>
              <a:rPr kumimoji="0" lang="ko-KR" altLang="en-US" sz="2000" dirty="0" smtClean="0">
                <a:solidFill>
                  <a:schemeClr val="accent2"/>
                </a:solidFill>
                <a:latin typeface="+mn-ea"/>
                <a:ea typeface="+mn-ea"/>
              </a:rPr>
              <a:t> 명령어의 기능을 확인한다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endParaRPr kumimoji="0" lang="en-US" altLang="ko-KR" sz="24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 smtClean="0">
                <a:latin typeface="+mn-ea"/>
                <a:ea typeface="+mn-ea"/>
              </a:rPr>
              <a:t>실습화면</a:t>
            </a:r>
            <a:r>
              <a:rPr kumimoji="0" lang="en-US" altLang="ko-KR" sz="2400" dirty="0" smtClean="0">
                <a:latin typeface="+mn-ea"/>
                <a:ea typeface="+mn-ea"/>
              </a:rPr>
              <a:t>(history </a:t>
            </a:r>
            <a:r>
              <a:rPr kumimoji="0" lang="ko-KR" altLang="en-US" sz="2400" dirty="0" smtClean="0">
                <a:latin typeface="+mn-ea"/>
                <a:ea typeface="+mn-ea"/>
              </a:rPr>
              <a:t>명령어</a:t>
            </a:r>
            <a:r>
              <a:rPr kumimoji="0" lang="en-US" altLang="ko-KR" sz="2400" dirty="0" smtClean="0">
                <a:latin typeface="+mn-ea"/>
                <a:ea typeface="+mn-ea"/>
              </a:rPr>
              <a:t>)</a:t>
            </a:r>
            <a:endParaRPr kumimoji="0" lang="en-US" altLang="ko-KR" sz="2400" dirty="0"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자동 완성과 </a:t>
            </a:r>
            <a:r>
              <a:rPr kumimoji="0" lang="ko-KR" altLang="en-US" sz="2400" dirty="0" err="1" smtClean="0">
                <a:solidFill>
                  <a:srgbClr val="0070C0"/>
                </a:solidFill>
              </a:rPr>
              <a:t>도스키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[p155]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64" y="3717032"/>
            <a:ext cx="7019048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최신의 커널로 업그레이드 하는 방법을 익힌다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 환경 설정 및 컴파일 결과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71437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19&gt;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커널 업그레이드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[p271]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95149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15" y="2741593"/>
            <a:ext cx="6808286" cy="2732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97" y="5533825"/>
            <a:ext cx="7911722" cy="9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1 : </a:t>
            </a:r>
            <a:r>
              <a:rPr lang="ko-KR" altLang="en-US" sz="2400" dirty="0" smtClean="0">
                <a:latin typeface="+mj-ea"/>
                <a:ea typeface="+mj-ea"/>
              </a:rPr>
              <a:t>추가 </a:t>
            </a:r>
            <a:r>
              <a:rPr lang="ko-KR" altLang="en-US" sz="2400" dirty="0">
                <a:latin typeface="+mj-ea"/>
                <a:ea typeface="+mj-ea"/>
              </a:rPr>
              <a:t>설치할 패키지 → </a:t>
            </a:r>
            <a:r>
              <a:rPr lang="en-US" altLang="ko-KR" sz="2400" dirty="0" err="1">
                <a:latin typeface="+mj-ea"/>
                <a:ea typeface="+mj-ea"/>
              </a:rPr>
              <a:t>wget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err="1">
                <a:latin typeface="+mj-ea"/>
                <a:ea typeface="+mj-ea"/>
              </a:rPr>
              <a:t>gcc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err="1">
                <a:latin typeface="+mj-ea"/>
                <a:ea typeface="+mj-ea"/>
              </a:rPr>
              <a:t>gcc-c</a:t>
            </a:r>
            <a:r>
              <a:rPr lang="en-US" altLang="ko-KR" sz="2400" dirty="0">
                <a:latin typeface="+mj-ea"/>
                <a:ea typeface="+mj-ea"/>
              </a:rPr>
              <a:t>++, tar, </a:t>
            </a:r>
            <a:r>
              <a:rPr lang="en-US" altLang="ko-KR" sz="2400" dirty="0" err="1">
                <a:latin typeface="+mj-ea"/>
                <a:ea typeface="+mj-ea"/>
              </a:rPr>
              <a:t>ncurses-devel</a:t>
            </a:r>
            <a:r>
              <a:rPr lang="en-US" altLang="ko-KR" sz="2400" dirty="0">
                <a:latin typeface="+mj-ea"/>
                <a:ea typeface="+mj-ea"/>
              </a:rPr>
              <a:t> , </a:t>
            </a:r>
            <a:r>
              <a:rPr lang="en-US" altLang="ko-KR" sz="2400" dirty="0" err="1">
                <a:latin typeface="+mj-ea"/>
                <a:ea typeface="+mj-ea"/>
              </a:rPr>
              <a:t>bc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err="1">
                <a:latin typeface="+mj-ea"/>
                <a:ea typeface="+mj-ea"/>
              </a:rPr>
              <a:t>perl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 smtClean="0">
                <a:latin typeface="+mj-ea"/>
                <a:ea typeface="+mj-ea"/>
              </a:rPr>
              <a:t>다운로드는 </a:t>
            </a:r>
            <a:r>
              <a:rPr lang="en-US" altLang="ko-KR" sz="2400" dirty="0" err="1">
                <a:latin typeface="+mj-ea"/>
                <a:ea typeface="+mj-ea"/>
              </a:rPr>
              <a:t>wget</a:t>
            </a:r>
            <a:r>
              <a:rPr lang="en-US" altLang="ko-KR" sz="2400" dirty="0">
                <a:latin typeface="+mj-ea"/>
                <a:ea typeface="+mj-ea"/>
              </a:rPr>
              <a:t> “ftp.kernel.org/pub/</a:t>
            </a:r>
            <a:r>
              <a:rPr lang="en-US" altLang="ko-KR" sz="2400" dirty="0" err="1">
                <a:latin typeface="+mj-ea"/>
                <a:ea typeface="+mj-ea"/>
              </a:rPr>
              <a:t>linux</a:t>
            </a:r>
            <a:r>
              <a:rPr lang="en-US" altLang="ko-KR" sz="2400" dirty="0">
                <a:latin typeface="+mj-ea"/>
                <a:ea typeface="+mj-ea"/>
              </a:rPr>
              <a:t>/kernel/v3.x/linux-3.17.4.tar.xz”</a:t>
            </a:r>
            <a:r>
              <a:rPr lang="ko-KR" altLang="en-US" sz="2400" dirty="0">
                <a:latin typeface="+mj-ea"/>
                <a:ea typeface="+mj-ea"/>
              </a:rPr>
              <a:t>를 사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+mj-ea"/>
                <a:ea typeface="+mj-ea"/>
              </a:rPr>
              <a:t>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3 : </a:t>
            </a:r>
            <a:r>
              <a:rPr lang="en-US" altLang="ko-KR" sz="2400" dirty="0">
                <a:latin typeface="+mj-ea"/>
                <a:ea typeface="+mj-ea"/>
              </a:rPr>
              <a:t>‘make </a:t>
            </a:r>
            <a:r>
              <a:rPr lang="en-US" altLang="ko-KR" sz="2400" dirty="0" err="1">
                <a:latin typeface="+mj-ea"/>
                <a:ea typeface="+mj-ea"/>
              </a:rPr>
              <a:t>xconfig</a:t>
            </a:r>
            <a:r>
              <a:rPr lang="en-US" altLang="ko-KR" sz="2400" dirty="0">
                <a:latin typeface="+mj-ea"/>
                <a:ea typeface="+mj-ea"/>
              </a:rPr>
              <a:t>’ </a:t>
            </a:r>
            <a:r>
              <a:rPr lang="ko-KR" altLang="en-US" sz="2400" dirty="0">
                <a:latin typeface="+mj-ea"/>
                <a:ea typeface="+mj-ea"/>
              </a:rPr>
              <a:t>대신 ‘</a:t>
            </a:r>
            <a:r>
              <a:rPr lang="en-US" altLang="ko-KR" sz="2400" dirty="0">
                <a:latin typeface="+mj-ea"/>
                <a:ea typeface="+mj-ea"/>
              </a:rPr>
              <a:t>make </a:t>
            </a:r>
            <a:r>
              <a:rPr lang="en-US" altLang="ko-KR" sz="2400" dirty="0" err="1">
                <a:latin typeface="+mj-ea"/>
                <a:ea typeface="+mj-ea"/>
              </a:rPr>
              <a:t>menuconfig</a:t>
            </a:r>
            <a:r>
              <a:rPr lang="en-US" altLang="ko-KR" sz="2400" dirty="0">
                <a:latin typeface="+mj-ea"/>
                <a:ea typeface="+mj-ea"/>
              </a:rPr>
              <a:t>’</a:t>
            </a:r>
            <a:r>
              <a:rPr lang="ko-KR" altLang="en-US" sz="2400" dirty="0">
                <a:latin typeface="+mj-ea"/>
                <a:ea typeface="+mj-ea"/>
              </a:rPr>
              <a:t>를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496" y="908720"/>
            <a:ext cx="697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4-3 </a:t>
            </a:r>
            <a:r>
              <a:rPr kumimoji="0" lang="en-US" altLang="ko-KR" sz="3600" b="1" dirty="0">
                <a:solidFill>
                  <a:srgbClr val="00B050"/>
                </a:solidFill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</a:rPr>
              <a:t>p278]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91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88840"/>
            <a:ext cx="8496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 : </a:t>
            </a:r>
            <a:r>
              <a:rPr lang="ko-KR" altLang="en-US" sz="2400" dirty="0">
                <a:latin typeface="+mj-ea"/>
                <a:ea typeface="+mj-ea"/>
              </a:rPr>
              <a:t>추가 설치할 패키지 → </a:t>
            </a:r>
            <a:r>
              <a:rPr lang="en-US" altLang="ko-KR" sz="2400" dirty="0" err="1">
                <a:latin typeface="+mj-ea"/>
                <a:ea typeface="+mj-ea"/>
              </a:rPr>
              <a:t>gcc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: http://www.tuxera.com/community/ntfs-3g-download/</a:t>
            </a:r>
            <a:r>
              <a:rPr lang="ko-KR" altLang="en-US" sz="2400" dirty="0">
                <a:latin typeface="+mj-ea"/>
                <a:ea typeface="+mj-ea"/>
              </a:rPr>
              <a:t>에서 소스 파일을 </a:t>
            </a:r>
            <a:r>
              <a:rPr lang="ko-KR" altLang="en-US" sz="2400" dirty="0" err="1" smtClean="0">
                <a:latin typeface="+mj-ea"/>
                <a:ea typeface="+mj-ea"/>
              </a:rPr>
              <a:t>다운로드한다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파일명 </a:t>
            </a:r>
            <a:r>
              <a:rPr lang="en-US" altLang="ko-KR" sz="2400" dirty="0">
                <a:latin typeface="+mj-ea"/>
                <a:ea typeface="+mj-ea"/>
              </a:rPr>
              <a:t>: ntfs-3g_ntfsprogs-xxxx.xx.xx.tgz).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3 : </a:t>
            </a:r>
            <a:r>
              <a:rPr lang="ko-KR" altLang="en-US" sz="2400" dirty="0">
                <a:latin typeface="+mj-ea"/>
                <a:ea typeface="+mj-ea"/>
              </a:rPr>
              <a:t>소스를 </a:t>
            </a:r>
            <a:r>
              <a:rPr lang="ko-KR" altLang="en-US" sz="2400" dirty="0" err="1">
                <a:latin typeface="+mj-ea"/>
                <a:ea typeface="+mj-ea"/>
              </a:rPr>
              <a:t>컴파일한다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	 </a:t>
            </a:r>
            <a:r>
              <a:rPr lang="en-US" altLang="ko-KR" sz="2400" dirty="0">
                <a:latin typeface="+mj-ea"/>
                <a:ea typeface="+mj-ea"/>
              </a:rPr>
              <a:t>./configure; make; make install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4 : </a:t>
            </a:r>
            <a:r>
              <a:rPr lang="ko-KR" altLang="en-US" sz="2400" dirty="0">
                <a:latin typeface="+mj-ea"/>
                <a:ea typeface="+mj-ea"/>
              </a:rPr>
              <a:t>다음 명령으로 </a:t>
            </a:r>
            <a:r>
              <a:rPr lang="ko-KR" altLang="en-US" sz="2400" dirty="0" err="1">
                <a:latin typeface="+mj-ea"/>
                <a:ea typeface="+mj-ea"/>
              </a:rPr>
              <a:t>마운트한다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	mount </a:t>
            </a:r>
            <a:r>
              <a:rPr lang="en-US" altLang="ko-KR" sz="2400" dirty="0">
                <a:latin typeface="+mj-ea"/>
                <a:ea typeface="+mj-ea"/>
              </a:rPr>
              <a:t>-t ntfs-3g USB</a:t>
            </a:r>
            <a:r>
              <a:rPr lang="ko-KR" altLang="en-US" sz="2400" dirty="0">
                <a:latin typeface="+mj-ea"/>
                <a:ea typeface="+mj-ea"/>
              </a:rPr>
              <a:t>장치이름 </a:t>
            </a:r>
            <a:r>
              <a:rPr lang="ko-KR" altLang="en-US" sz="2400" dirty="0" err="1">
                <a:latin typeface="+mj-ea"/>
                <a:ea typeface="+mj-ea"/>
              </a:rPr>
              <a:t>마운트할폴더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496" y="908720"/>
            <a:ext cx="697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4-4 </a:t>
            </a:r>
            <a:r>
              <a:rPr kumimoji="0" lang="en-US" altLang="ko-KR" sz="3600" b="1" dirty="0">
                <a:solidFill>
                  <a:srgbClr val="00B050"/>
                </a:solidFill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</a:rPr>
              <a:t>p278]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38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에디터 사용 </a:t>
            </a:r>
            <a:r>
              <a:rPr lang="en-US" altLang="ko-KR" sz="2800" dirty="0" smtClean="0">
                <a:solidFill>
                  <a:srgbClr val="00B050"/>
                </a:solidFill>
              </a:rPr>
              <a:t>[p158]</a:t>
            </a:r>
            <a:endParaRPr lang="ko-KR" altLang="en-US" sz="28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2270596"/>
            <a:ext cx="8229600" cy="36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 smtClean="0">
                <a:latin typeface="+mn-ea"/>
                <a:ea typeface="+mn-ea"/>
              </a:rPr>
              <a:t>실습목표</a:t>
            </a:r>
            <a:endParaRPr kumimoji="0" lang="en-US" altLang="ko-KR" sz="2400" dirty="0" smtClean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gedit</a:t>
            </a:r>
            <a:r>
              <a:rPr kumimoji="0" lang="ko-KR" altLang="en-US" sz="2000" dirty="0" smtClean="0">
                <a:solidFill>
                  <a:schemeClr val="accent2"/>
                </a:solidFill>
                <a:latin typeface="+mn-ea"/>
                <a:ea typeface="+mn-ea"/>
              </a:rPr>
              <a:t>의 기본적인 사용법을 익힌다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vi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의 사용법을 연습한다</a:t>
            </a:r>
            <a:r>
              <a:rPr kumimoji="0" lang="en-US" altLang="ko-KR" sz="20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0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en-US" altLang="ko-KR" sz="2400" dirty="0" smtClean="0">
                <a:latin typeface="+mn-ea"/>
                <a:ea typeface="+mn-ea"/>
              </a:rPr>
              <a:t>vi </a:t>
            </a:r>
            <a:r>
              <a:rPr kumimoji="0" lang="ko-KR" altLang="en-US" sz="2400" dirty="0" smtClean="0">
                <a:latin typeface="+mn-ea"/>
                <a:ea typeface="+mn-ea"/>
              </a:rPr>
              <a:t>에디터 사용법 개요도</a:t>
            </a:r>
            <a:endParaRPr kumimoji="0" lang="en-US" altLang="ko-KR" sz="20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484784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4&gt;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에디터를 사용하자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265557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622" y="4149080"/>
            <a:ext cx="5293115" cy="2471878"/>
          </a:xfrm>
          <a:prstGeom prst="rect">
            <a:avLst/>
          </a:prstGeom>
        </p:spPr>
      </p:pic>
      <p:sp>
        <p:nvSpPr>
          <p:cNvPr id="11" name="가로로 말린 두루마리 모양 10"/>
          <p:cNvSpPr/>
          <p:nvPr/>
        </p:nvSpPr>
        <p:spPr>
          <a:xfrm>
            <a:off x="5514976" y="2556897"/>
            <a:ext cx="3305496" cy="101612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vi</a:t>
            </a:r>
            <a:r>
              <a:rPr lang="ko-KR" altLang="en-US" sz="1400" dirty="0">
                <a:solidFill>
                  <a:srgbClr val="0070C0"/>
                </a:solidFill>
              </a:rPr>
              <a:t>는 자주 사용해야 할 기능이므로 반드시 익혀야 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sz="2000" dirty="0" smtClean="0"/>
              <a:t>vi </a:t>
            </a:r>
            <a:r>
              <a:rPr lang="ko-KR" altLang="en-US" sz="2000" dirty="0" smtClean="0"/>
              <a:t>에디터가 비정상적으로 종료 시에 조치법을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(vi</a:t>
            </a:r>
            <a:r>
              <a:rPr lang="ko-KR" altLang="en-US" dirty="0" smtClean="0"/>
              <a:t>의 비정상 종료 후 다시 열었을 때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5&gt; vi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의 비정상 </a:t>
            </a:r>
            <a:r>
              <a:rPr kumimoji="0" lang="ko-KR" altLang="en-US" sz="2400" dirty="0" err="1" smtClean="0">
                <a:solidFill>
                  <a:srgbClr val="0070C0"/>
                </a:solidFill>
              </a:rPr>
              <a:t>종료시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 조치법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[p163]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3469"/>
            <a:ext cx="808330" cy="933602"/>
          </a:xfrm>
          <a:prstGeom prst="rect">
            <a:avLst/>
          </a:prstGeom>
        </p:spPr>
      </p:pic>
      <p:pic>
        <p:nvPicPr>
          <p:cNvPr id="10" name="그림 9" descr="C:\Users\재남\AppData\Local\Temp\SNAGHTML14f10e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52" y="3212976"/>
            <a:ext cx="7018655" cy="3066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1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4204</Words>
  <Application>Microsoft Office PowerPoint</Application>
  <PresentationFormat>화면 슬라이드 쇼(4:3)</PresentationFormat>
  <Paragraphs>679</Paragraphs>
  <Slides>72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시작과 종료  [p146]</vt:lpstr>
      <vt:lpstr>가상 콘솔 [p148]</vt:lpstr>
      <vt:lpstr>런 레벨(Runlevel) [p151]</vt:lpstr>
      <vt:lpstr>PowerPoint 프레젠테이션</vt:lpstr>
      <vt:lpstr>자동 완성과 히스토리 [p154]</vt:lpstr>
      <vt:lpstr>PowerPoint 프레젠테이션</vt:lpstr>
      <vt:lpstr>에디터 사용 [p158]</vt:lpstr>
      <vt:lpstr>PowerPoint 프레젠테이션</vt:lpstr>
      <vt:lpstr>vi 기능 요약  [p165]</vt:lpstr>
      <vt:lpstr>도움말 사용법  [p167]</vt:lpstr>
      <vt:lpstr>PowerPoint 프레젠테이션</vt:lpstr>
      <vt:lpstr>PowerPoint 프레젠테이션</vt:lpstr>
      <vt:lpstr>리눅스 기본 명령어 (1) [p183~p186]</vt:lpstr>
      <vt:lpstr>리눅스 기본 명령어 (2) [p183~p186]</vt:lpstr>
      <vt:lpstr>리눅스 기본 명령어 (3) [p183~p186]</vt:lpstr>
      <vt:lpstr>리눅스 기본 명령어 (4) [p183~p186]</vt:lpstr>
      <vt:lpstr>사용자와 그룹(1) [p186~p188]</vt:lpstr>
      <vt:lpstr>사용자와 그룹(2) [p187~p188]</vt:lpstr>
      <vt:lpstr>사용자와 그룹 관련 명령어(1) [p188~p190]</vt:lpstr>
      <vt:lpstr>사용자와 그룹 관련 명령어(2) [p188~p190]</vt:lpstr>
      <vt:lpstr>사용자와 그룹 관련 명령어(3) [p188~p190]</vt:lpstr>
      <vt:lpstr>PowerPoint 프레젠테이션</vt:lpstr>
      <vt:lpstr>파일과 디렉터리의 소유와 허가권 (1) [p195~p197]</vt:lpstr>
      <vt:lpstr>파일과 디렉터리의 소유와 허가권 (2) [p195~p197]</vt:lpstr>
      <vt:lpstr>파일과 디렉터리의 소유와 허가권 (3) [p195~p197]</vt:lpstr>
      <vt:lpstr>PowerPoint 프레젠테이션</vt:lpstr>
      <vt:lpstr>링크  [p201]</vt:lpstr>
      <vt:lpstr>PowerPoint 프레젠테이션</vt:lpstr>
      <vt:lpstr>프로그램 설치를 위한 RPM (1) [p204~p207]</vt:lpstr>
      <vt:lpstr>프로그램 설치를 위한 RPM (2) [p204~p207]</vt:lpstr>
      <vt:lpstr>프로그램 설치를 위한 RPM (3) [p204~p207]</vt:lpstr>
      <vt:lpstr>PowerPoint 프레젠테이션</vt:lpstr>
      <vt:lpstr>편리한 패키지 설치, YUM (1) [p210~p219]</vt:lpstr>
      <vt:lpstr>PowerPoint 프레젠테이션</vt:lpstr>
      <vt:lpstr>편리한 패키지 설치, YUM (2) [p210~p219]</vt:lpstr>
      <vt:lpstr>편리한 패키지 설치, YUM (3) [p210~p219]</vt:lpstr>
      <vt:lpstr>편리한 패키지 설치, YUM (4) [p210~p219]</vt:lpstr>
      <vt:lpstr>편리한 패키지 설치, YUM (5) [p210~p219]</vt:lpstr>
      <vt:lpstr>PowerPoint 프레젠테이션</vt:lpstr>
      <vt:lpstr>PowerPoint 프레젠테이션</vt:lpstr>
      <vt:lpstr>파일의 압축과 묶기 (1)  [p227~p229]</vt:lpstr>
      <vt:lpstr>파일의 압축과 묶기 (2) [p227~p229]</vt:lpstr>
      <vt:lpstr>파일 위치 검색  [p229~p230]</vt:lpstr>
      <vt:lpstr>시스템 설정 [p231~p232]</vt:lpstr>
      <vt:lpstr>CRON과 AT (1) [p233~p235]</vt:lpstr>
      <vt:lpstr>CRON과 AT (2) [p233~p235]</vt:lpstr>
      <vt:lpstr>PowerPoint 프레젠테이션</vt:lpstr>
      <vt:lpstr>PowerPoint 프레젠테이션</vt:lpstr>
      <vt:lpstr>네트워크 관련 필수 개념 (1) [p239~p242]</vt:lpstr>
      <vt:lpstr>네트워크 관련 필수 개념 (2) [p239~p242]</vt:lpstr>
      <vt:lpstr>네트워크 관련 필수 개념 (3) [p239~p242]</vt:lpstr>
      <vt:lpstr>중요한 네트워크 관련 명령어 (1) [p242~p244]</vt:lpstr>
      <vt:lpstr>중요한 네트워크 관련 명령어 (2) [p242~p244]</vt:lpstr>
      <vt:lpstr>네트워크 설정과 관련된 주요 파일 [p242~p244]</vt:lpstr>
      <vt:lpstr>PowerPoint 프레젠테이션</vt:lpstr>
      <vt:lpstr>네트워크 보안을 위한 SELinux [p251]</vt:lpstr>
      <vt:lpstr>파이프, 필터, 리다이렉션 [p252]</vt:lpstr>
      <vt:lpstr>프로세스, 데몬 (1) [p253~p255]</vt:lpstr>
      <vt:lpstr>프로세스, 데몬 (2) [p253~p255]</vt:lpstr>
      <vt:lpstr>PowerPoint 프레젠테이션</vt:lpstr>
      <vt:lpstr>서비스와 소켓(1) [p258~p262]</vt:lpstr>
      <vt:lpstr>서비스와 소켓(2) [p258~p262]</vt:lpstr>
      <vt:lpstr>응급 복구 [p261]</vt:lpstr>
      <vt:lpstr>GRUB 부트로더(1)  [p264~p266]</vt:lpstr>
      <vt:lpstr>GRUB 부트로더(2)  [p264~p266]</vt:lpstr>
      <vt:lpstr>PowerPoint 프레젠테이션</vt:lpstr>
      <vt:lpstr>모듈의 개념과 커널 컴파일의 필요성 [p269]</vt:lpstr>
      <vt:lpstr>커널 컴파일(업그레이드) [p271]</vt:lpstr>
      <vt:lpstr>PowerPoint 프레젠테이션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93</cp:revision>
  <dcterms:created xsi:type="dcterms:W3CDTF">2007-02-12T03:01:34Z</dcterms:created>
  <dcterms:modified xsi:type="dcterms:W3CDTF">2015-06-28T13:33:52Z</dcterms:modified>
</cp:coreProperties>
</file>