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7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0" r:id="rId25"/>
    <p:sldId id="278" r:id="rId26"/>
    <p:sldId id="281" r:id="rId27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C99FF"/>
    <a:srgbClr val="9966FF"/>
    <a:srgbClr val="CC66FF"/>
    <a:srgbClr val="FF00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2015-06-29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모서리가 둥근 직사각형 6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3685-C9C7-46A1-BE54-14BF41CEC4D6}" type="datetimeFigureOut">
              <a:rPr lang="en-US" altLang="ko-KR"/>
              <a:pPr>
                <a:defRPr/>
              </a:pPr>
              <a:t>6/29/2015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A1A9-6617-4B03-8D81-72B941360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E2D-11AA-4D7A-97B8-811672594385}" type="datetimeFigureOut">
              <a:rPr lang="en-US" altLang="ko-KR"/>
              <a:pPr>
                <a:defRPr/>
              </a:pPr>
              <a:t>6/29/2015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F3D2F-599A-49E6-9281-C2BD50F5B8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454861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FF00FF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dirty="0" smtClean="0">
                <a:solidFill>
                  <a:srgbClr val="FF00FF"/>
                </a:solidFill>
                <a:latin typeface="+mn-ea"/>
                <a:ea typeface="+mn-ea"/>
              </a:rPr>
              <a:t>이것이 리눅스다</a:t>
            </a:r>
            <a:r>
              <a:rPr kumimoji="0" lang="en-US" altLang="ko-KR" sz="1200" b="1" dirty="0" smtClean="0">
                <a:solidFill>
                  <a:srgbClr val="FF00FF"/>
                </a:solidFill>
                <a:latin typeface="+mn-ea"/>
                <a:ea typeface="+mn-ea"/>
              </a:rPr>
              <a:t>) </a:t>
            </a:r>
            <a:r>
              <a:rPr kumimoji="0" lang="en-US" altLang="ko-KR" sz="1200" b="1" dirty="0" smtClean="0">
                <a:solidFill>
                  <a:schemeClr val="accent5"/>
                </a:solidFill>
                <a:latin typeface="+mn-ea"/>
                <a:ea typeface="+mn-ea"/>
              </a:rPr>
              <a:t>Red </a:t>
            </a:r>
            <a:r>
              <a:rPr kumimoji="0" lang="en-US" altLang="ko-KR" sz="1200" b="1" dirty="0">
                <a:solidFill>
                  <a:schemeClr val="accent5"/>
                </a:solidFill>
                <a:latin typeface="+mn-ea"/>
                <a:ea typeface="+mn-ea"/>
              </a:rPr>
              <a:t>Hat </a:t>
            </a:r>
            <a:r>
              <a:rPr kumimoji="0" lang="en-US" altLang="ko-KR" sz="1200" b="1" dirty="0" smtClean="0">
                <a:solidFill>
                  <a:schemeClr val="accent5"/>
                </a:solidFill>
                <a:latin typeface="+mn-ea"/>
                <a:ea typeface="+mn-ea"/>
              </a:rPr>
              <a:t>CentOS 7 </a:t>
            </a:r>
            <a:r>
              <a:rPr kumimoji="0" lang="ko-KR" altLang="en-US" sz="1200" b="1" dirty="0" smtClean="0">
                <a:solidFill>
                  <a:schemeClr val="accent5"/>
                </a:solidFill>
                <a:latin typeface="+mn-ea"/>
                <a:ea typeface="+mn-ea"/>
              </a:rPr>
              <a:t>리눅스 </a:t>
            </a:r>
            <a:r>
              <a:rPr kumimoji="0" lang="ko-KR" altLang="en-US" sz="1200" b="1" dirty="0">
                <a:solidFill>
                  <a:schemeClr val="accent5"/>
                </a:solidFill>
                <a:latin typeface="+mn-ea"/>
                <a:ea typeface="+mn-ea"/>
              </a:rPr>
              <a:t>서버 </a:t>
            </a:r>
            <a:r>
              <a:rPr kumimoji="0" lang="en-US" altLang="ko-KR" sz="1200" b="1" dirty="0">
                <a:solidFill>
                  <a:schemeClr val="accent5"/>
                </a:solidFill>
                <a:latin typeface="+mn-ea"/>
                <a:ea typeface="+mn-ea"/>
              </a:rPr>
              <a:t>&amp; </a:t>
            </a:r>
            <a:r>
              <a:rPr kumimoji="0" lang="ko-KR" altLang="en-US" sz="1200" b="1" dirty="0">
                <a:solidFill>
                  <a:schemeClr val="accent5"/>
                </a:solidFill>
                <a:latin typeface="+mn-ea"/>
                <a:ea typeface="+mn-ea"/>
              </a:rPr>
              <a:t>네트워크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255550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rgbClr val="FFFF00"/>
                </a:solidFill>
                <a:latin typeface="+mn-ea"/>
                <a:ea typeface="+mn-ea"/>
              </a:rPr>
              <a:t>5</a:t>
            </a:r>
            <a:r>
              <a:rPr kumimoji="0" lang="ko-KR" altLang="en-US" sz="1600" b="1" dirty="0" smtClean="0">
                <a:solidFill>
                  <a:srgbClr val="FFFF00"/>
                </a:solidFill>
                <a:latin typeface="+mn-ea"/>
                <a:ea typeface="+mn-ea"/>
              </a:rPr>
              <a:t>장</a:t>
            </a:r>
            <a:r>
              <a:rPr kumimoji="0" lang="en-US" altLang="ko-KR" sz="1600" b="1" dirty="0">
                <a:solidFill>
                  <a:srgbClr val="FFFF00"/>
                </a:solidFill>
                <a:latin typeface="+mn-ea"/>
                <a:ea typeface="+mn-ea"/>
              </a:rPr>
              <a:t>. </a:t>
            </a:r>
            <a:r>
              <a:rPr kumimoji="0" lang="en-US" altLang="ko-KR" sz="1600" b="1" dirty="0" smtClean="0">
                <a:solidFill>
                  <a:srgbClr val="FFFF00"/>
                </a:solidFill>
                <a:latin typeface="+mn-ea"/>
                <a:ea typeface="+mn-ea"/>
              </a:rPr>
              <a:t>X </a:t>
            </a:r>
            <a:r>
              <a:rPr kumimoji="0" lang="ko-KR" altLang="en-US" sz="1600" b="1" dirty="0" smtClean="0">
                <a:solidFill>
                  <a:srgbClr val="FFFF00"/>
                </a:solidFill>
                <a:latin typeface="+mn-ea"/>
                <a:ea typeface="+mn-ea"/>
              </a:rPr>
              <a:t>윈도를 사용해보자</a:t>
            </a:r>
            <a:endParaRPr kumimoji="0" lang="ko-KR" altLang="en-US" sz="1600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/26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21413" y="0"/>
            <a:ext cx="294843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http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://cafe.naver.com/thisislinux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A40A-1095-4482-A81C-DE8D97CF4FAF}" type="datetimeFigureOut">
              <a:rPr lang="en-US" altLang="ko-KR"/>
              <a:pPr>
                <a:defRPr/>
              </a:pPr>
              <a:t>6/29/2015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0668-C776-4DEF-90B9-7FD1E5FDC3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7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67D-5DA1-4729-B991-E4DA6144546D}" type="datetimeFigureOut">
              <a:rPr lang="en-US" altLang="ko-KR"/>
              <a:pPr>
                <a:defRPr/>
              </a:pPr>
              <a:t>6/29/2015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4A34-7693-4DA8-87B2-5F89B2787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CB4-DCC3-4812-BAA4-E89A66CCAA25}" type="datetimeFigureOut">
              <a:rPr lang="en-US" altLang="ko-KR"/>
              <a:pPr>
                <a:defRPr/>
              </a:pPr>
              <a:t>6/29/2015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B28E1-79AC-48A3-9558-454E42DE4ED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1D40-AEA9-4F59-9273-3AE4BD34FFDA}" type="datetimeFigureOut">
              <a:rPr lang="en-US" altLang="ko-KR"/>
              <a:pPr>
                <a:defRPr/>
              </a:pPr>
              <a:t>6/29/2015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269F-E158-42D9-816A-B30CB7545E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7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89F-1FA5-4F5C-A900-FE73EF265E54}" type="datetimeFigureOut">
              <a:rPr lang="en-US" altLang="ko-KR"/>
              <a:pPr>
                <a:defRPr/>
              </a:pPr>
              <a:t>6/29/2015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5B4C-030A-4FCD-9864-787CE94FA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7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9F45-433C-435F-9729-7CA4AF07A0F6}" type="datetimeFigureOut">
              <a:rPr lang="en-US" altLang="ko-KR"/>
              <a:pPr>
                <a:defRPr/>
              </a:pPr>
              <a:t>6/29/2015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BBA6-43EC-4C88-96A0-166A32778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103-5A9F-48FB-917D-308A742FCF20}" type="datetimeFigureOut">
              <a:rPr lang="en-US" altLang="ko-KR"/>
              <a:pPr>
                <a:defRPr/>
              </a:pPr>
              <a:t>6/29/2015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C6B0-8FED-4CA7-8A00-7E8567A752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9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04372308-AE4D-4F5B-A5F4-8D5BDCABB86D}" type="datetimeFigureOut">
              <a:rPr lang="en-US" altLang="ko-KR"/>
              <a:pPr>
                <a:defRPr/>
              </a:pPr>
              <a:t>6/29/2015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80EA332E-FF14-428F-B02F-D0E6231A0C16}" type="slidenum">
              <a:rPr lang="en-US" altLang="ko-KR"/>
              <a:pPr/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5517232"/>
            <a:ext cx="445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5</a:t>
            </a:r>
            <a:r>
              <a:rPr lang="ko-KR" altLang="en-US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장</a:t>
            </a:r>
            <a:r>
              <a:rPr lang="en-US" altLang="ko-KR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 X</a:t>
            </a:r>
            <a:r>
              <a:rPr lang="ko-KR" altLang="en-US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윈도를 사용해보자</a:t>
            </a:r>
            <a:endParaRPr lang="ko-KR" altLang="en-US" sz="3600" dirty="0">
              <a:solidFill>
                <a:schemeClr val="accent5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sz="2800" dirty="0" smtClean="0"/>
              <a:t>멀티미디어 </a:t>
            </a:r>
            <a:r>
              <a:rPr lang="en-US" altLang="ko-KR" sz="2800" dirty="0" smtClean="0"/>
              <a:t>- </a:t>
            </a:r>
            <a:r>
              <a:rPr lang="ko-KR" altLang="en-US" sz="2800" dirty="0"/>
              <a:t>음악 재생과 인터넷 라디오 재생 </a:t>
            </a:r>
            <a:r>
              <a:rPr lang="en-US" altLang="ko-KR" sz="2800" dirty="0" smtClean="0">
                <a:solidFill>
                  <a:srgbClr val="00B050"/>
                </a:solidFill>
              </a:rPr>
              <a:t>[p300]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21507" name="내용 개체 틀 2"/>
          <p:cNvSpPr txBox="1">
            <a:spLocks/>
          </p:cNvSpPr>
          <p:nvPr/>
        </p:nvSpPr>
        <p:spPr bwMode="auto">
          <a:xfrm>
            <a:off x="438150" y="1412875"/>
            <a:ext cx="82296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lang="ko-KR" altLang="en-US" sz="2400" dirty="0">
                <a:latin typeface="+mn-ea"/>
                <a:ea typeface="+mn-ea"/>
              </a:rPr>
              <a:t>메뉴 </a:t>
            </a:r>
            <a:r>
              <a:rPr lang="en-US" altLang="ko-KR" sz="2400" dirty="0">
                <a:latin typeface="+mn-ea"/>
                <a:ea typeface="+mn-ea"/>
              </a:rPr>
              <a:t>: </a:t>
            </a:r>
            <a:r>
              <a:rPr lang="ko-KR" altLang="en-US" sz="2400" dirty="0">
                <a:latin typeface="+mn-ea"/>
                <a:ea typeface="+mn-ea"/>
              </a:rPr>
              <a:t> </a:t>
            </a:r>
            <a:r>
              <a:rPr lang="en-US" altLang="ko-KR" sz="2400" dirty="0">
                <a:latin typeface="+mn-ea"/>
                <a:ea typeface="+mn-ea"/>
              </a:rPr>
              <a:t>[</a:t>
            </a:r>
            <a:r>
              <a:rPr lang="ko-KR" altLang="en-US" sz="2400" dirty="0">
                <a:latin typeface="+mn-ea"/>
                <a:ea typeface="+mn-ea"/>
              </a:rPr>
              <a:t>프로그램</a:t>
            </a:r>
            <a:r>
              <a:rPr lang="en-US" altLang="ko-KR" sz="2400" dirty="0">
                <a:latin typeface="+mn-ea"/>
                <a:ea typeface="+mn-ea"/>
              </a:rPr>
              <a:t>] → [</a:t>
            </a:r>
            <a:r>
              <a:rPr lang="ko-KR" altLang="en-US" sz="2400" dirty="0">
                <a:latin typeface="+mn-ea"/>
                <a:ea typeface="+mn-ea"/>
              </a:rPr>
              <a:t>음악과 비디오</a:t>
            </a:r>
            <a:r>
              <a:rPr lang="en-US" altLang="ko-KR" sz="2400" dirty="0">
                <a:latin typeface="+mn-ea"/>
                <a:ea typeface="+mn-ea"/>
              </a:rPr>
              <a:t>] → [</a:t>
            </a:r>
            <a:r>
              <a:rPr lang="ko-KR" altLang="en-US" sz="2400" dirty="0">
                <a:latin typeface="+mn-ea"/>
                <a:ea typeface="+mn-ea"/>
              </a:rPr>
              <a:t>리듬박스</a:t>
            </a:r>
            <a:r>
              <a:rPr lang="en-US" altLang="ko-KR" sz="2400" dirty="0" smtClean="0">
                <a:latin typeface="+mn-ea"/>
                <a:ea typeface="+mn-ea"/>
              </a:rPr>
              <a:t>]</a:t>
            </a: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lang="ko-KR" altLang="en-US" sz="2400" dirty="0" smtClean="0">
                <a:latin typeface="+mn-ea"/>
                <a:ea typeface="+mn-ea"/>
              </a:rPr>
              <a:t>명령어 </a:t>
            </a:r>
            <a:r>
              <a:rPr lang="en-US" altLang="ko-KR" sz="2400" dirty="0">
                <a:latin typeface="+mn-ea"/>
                <a:ea typeface="+mn-ea"/>
              </a:rPr>
              <a:t>: </a:t>
            </a:r>
            <a:r>
              <a:rPr lang="en-US" altLang="ko-KR" sz="2400" dirty="0" err="1">
                <a:latin typeface="+mn-ea"/>
                <a:ea typeface="+mn-ea"/>
              </a:rPr>
              <a:t>rhythmbox</a:t>
            </a:r>
            <a:endParaRPr lang="ko-KR" altLang="en-US" sz="24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78" y="2492896"/>
            <a:ext cx="6166743" cy="386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3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ko-KR" altLang="en-US" sz="2800" dirty="0" smtClean="0"/>
              <a:t>멀티미디어 </a:t>
            </a:r>
            <a:r>
              <a:rPr lang="en-US" altLang="ko-KR" sz="2800" dirty="0" smtClean="0"/>
              <a:t>- DVD </a:t>
            </a:r>
            <a:r>
              <a:rPr lang="ko-KR" altLang="en-US" sz="2800" dirty="0" smtClean="0"/>
              <a:t>재생 및 동영상 플레이어 </a:t>
            </a:r>
            <a:r>
              <a:rPr lang="en-US" altLang="ko-KR" sz="2800" dirty="0" smtClean="0">
                <a:solidFill>
                  <a:srgbClr val="00B050"/>
                </a:solidFill>
              </a:rPr>
              <a:t>[p301]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21507" name="내용 개체 틀 2"/>
          <p:cNvSpPr txBox="1">
            <a:spLocks/>
          </p:cNvSpPr>
          <p:nvPr/>
        </p:nvSpPr>
        <p:spPr bwMode="auto">
          <a:xfrm>
            <a:off x="438150" y="1412875"/>
            <a:ext cx="82296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lang="ko-KR" altLang="en-US" sz="2400" dirty="0" smtClean="0">
                <a:latin typeface="+mn-ea"/>
                <a:ea typeface="+mn-ea"/>
              </a:rPr>
              <a:t>메뉴 </a:t>
            </a:r>
            <a:r>
              <a:rPr lang="en-US" altLang="ko-KR" sz="2400" dirty="0">
                <a:latin typeface="+mn-ea"/>
                <a:ea typeface="+mn-ea"/>
              </a:rPr>
              <a:t>: [</a:t>
            </a:r>
            <a:r>
              <a:rPr lang="ko-KR" altLang="en-US" sz="2400" dirty="0">
                <a:latin typeface="+mn-ea"/>
                <a:ea typeface="+mn-ea"/>
              </a:rPr>
              <a:t>프로그램</a:t>
            </a:r>
            <a:r>
              <a:rPr lang="en-US" altLang="ko-KR" sz="2400" dirty="0">
                <a:latin typeface="+mn-ea"/>
                <a:ea typeface="+mn-ea"/>
              </a:rPr>
              <a:t>] → [</a:t>
            </a:r>
            <a:r>
              <a:rPr lang="ko-KR" altLang="en-US" sz="2400" dirty="0">
                <a:latin typeface="+mn-ea"/>
                <a:ea typeface="+mn-ea"/>
              </a:rPr>
              <a:t>음악과 비디오</a:t>
            </a:r>
            <a:r>
              <a:rPr lang="en-US" altLang="ko-KR" sz="2400" dirty="0">
                <a:latin typeface="+mn-ea"/>
                <a:ea typeface="+mn-ea"/>
              </a:rPr>
              <a:t>] → [</a:t>
            </a:r>
            <a:r>
              <a:rPr lang="ko-KR" altLang="en-US" sz="2400" dirty="0">
                <a:latin typeface="+mn-ea"/>
                <a:ea typeface="+mn-ea"/>
              </a:rPr>
              <a:t>동영상</a:t>
            </a:r>
            <a:r>
              <a:rPr lang="en-US" altLang="ko-KR" sz="2400" dirty="0">
                <a:latin typeface="+mn-ea"/>
                <a:ea typeface="+mn-ea"/>
              </a:rPr>
              <a:t>] </a:t>
            </a:r>
            <a:endParaRPr lang="en-US" altLang="ko-KR" sz="2400" dirty="0" smtClean="0">
              <a:latin typeface="+mn-ea"/>
              <a:ea typeface="+mn-ea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lang="ko-KR" altLang="en-US" sz="2400" dirty="0" smtClean="0">
                <a:latin typeface="+mn-ea"/>
                <a:ea typeface="+mn-ea"/>
              </a:rPr>
              <a:t>명령어 </a:t>
            </a:r>
            <a:r>
              <a:rPr lang="en-US" altLang="ko-KR" sz="2400" dirty="0" smtClean="0">
                <a:latin typeface="+mn-ea"/>
                <a:ea typeface="+mn-ea"/>
              </a:rPr>
              <a:t>: totem</a:t>
            </a:r>
            <a:endParaRPr lang="ko-KR" altLang="en-US" sz="24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96" y="2392487"/>
            <a:ext cx="5493334" cy="411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1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문서 편집기</a:t>
            </a:r>
            <a:r>
              <a:rPr lang="en-US" altLang="ko-KR" sz="2800" dirty="0" smtClean="0"/>
              <a:t>/</a:t>
            </a:r>
            <a:r>
              <a:rPr lang="ko-KR" altLang="en-US" sz="2800" dirty="0" err="1" smtClean="0"/>
              <a:t>뷰어</a:t>
            </a:r>
            <a:r>
              <a:rPr lang="en-US" altLang="ko-KR" sz="2800" dirty="0" smtClean="0"/>
              <a:t>- gedit </a:t>
            </a:r>
            <a:r>
              <a:rPr lang="en-US" altLang="ko-KR" sz="2800" dirty="0" smtClean="0">
                <a:solidFill>
                  <a:srgbClr val="00B050"/>
                </a:solidFill>
              </a:rPr>
              <a:t>[p302]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21507" name="내용 개체 틀 2"/>
          <p:cNvSpPr txBox="1">
            <a:spLocks/>
          </p:cNvSpPr>
          <p:nvPr/>
        </p:nvSpPr>
        <p:spPr bwMode="auto">
          <a:xfrm>
            <a:off x="438150" y="1412875"/>
            <a:ext cx="82296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lang="ko-KR" altLang="en-US" sz="2400" dirty="0" smtClean="0">
                <a:latin typeface="+mn-ea"/>
                <a:ea typeface="+mn-ea"/>
              </a:rPr>
              <a:t>메뉴 </a:t>
            </a:r>
            <a:r>
              <a:rPr lang="en-US" altLang="ko-KR" sz="2400" dirty="0" smtClean="0">
                <a:latin typeface="+mn-ea"/>
                <a:ea typeface="+mn-ea"/>
              </a:rPr>
              <a:t>:</a:t>
            </a:r>
            <a:r>
              <a:rPr lang="ko-KR" altLang="en-US" sz="2400" dirty="0" smtClean="0">
                <a:latin typeface="+mn-ea"/>
                <a:ea typeface="+mn-ea"/>
              </a:rPr>
              <a:t> </a:t>
            </a:r>
            <a:r>
              <a:rPr lang="en-US" altLang="ko-KR" sz="2400" dirty="0">
                <a:latin typeface="+mn-ea"/>
                <a:ea typeface="+mn-ea"/>
              </a:rPr>
              <a:t>[</a:t>
            </a:r>
            <a:r>
              <a:rPr lang="ko-KR" altLang="en-US" sz="2400" dirty="0">
                <a:latin typeface="+mn-ea"/>
                <a:ea typeface="+mn-ea"/>
              </a:rPr>
              <a:t>프로그램</a:t>
            </a:r>
            <a:r>
              <a:rPr lang="en-US" altLang="ko-KR" sz="2400" dirty="0">
                <a:latin typeface="+mn-ea"/>
                <a:ea typeface="+mn-ea"/>
              </a:rPr>
              <a:t>] → [</a:t>
            </a:r>
            <a:r>
              <a:rPr lang="ko-KR" altLang="en-US" sz="2400" dirty="0">
                <a:latin typeface="+mn-ea"/>
                <a:ea typeface="+mn-ea"/>
              </a:rPr>
              <a:t>보조 프로그램</a:t>
            </a:r>
            <a:r>
              <a:rPr lang="en-US" altLang="ko-KR" sz="2400" dirty="0">
                <a:latin typeface="+mn-ea"/>
                <a:ea typeface="+mn-ea"/>
              </a:rPr>
              <a:t>] → [</a:t>
            </a:r>
            <a:r>
              <a:rPr lang="ko-KR" altLang="en-US" sz="2400" dirty="0" err="1">
                <a:latin typeface="+mn-ea"/>
                <a:ea typeface="+mn-ea"/>
              </a:rPr>
              <a:t>지에디트</a:t>
            </a:r>
            <a:r>
              <a:rPr lang="en-US" altLang="ko-KR" sz="2400" dirty="0">
                <a:latin typeface="+mn-ea"/>
                <a:ea typeface="+mn-ea"/>
              </a:rPr>
              <a:t>]</a:t>
            </a:r>
            <a:endParaRPr lang="en-US" altLang="ko-KR" sz="2400" dirty="0" smtClean="0">
              <a:latin typeface="+mn-ea"/>
              <a:ea typeface="+mn-ea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lang="ko-KR" altLang="en-US" sz="2400" dirty="0" smtClean="0">
                <a:latin typeface="+mn-ea"/>
                <a:ea typeface="+mn-ea"/>
              </a:rPr>
              <a:t>명령어 </a:t>
            </a:r>
            <a:r>
              <a:rPr lang="en-US" altLang="ko-KR" sz="2400" dirty="0">
                <a:latin typeface="+mn-ea"/>
                <a:ea typeface="+mn-ea"/>
              </a:rPr>
              <a:t>:</a:t>
            </a:r>
            <a:r>
              <a:rPr lang="ko-KR" altLang="en-US" sz="2400" dirty="0">
                <a:latin typeface="+mn-ea"/>
                <a:ea typeface="+mn-ea"/>
              </a:rPr>
              <a:t> </a:t>
            </a:r>
            <a:r>
              <a:rPr lang="en-US" altLang="ko-KR" sz="2400" dirty="0" err="1">
                <a:latin typeface="+mn-ea"/>
                <a:ea typeface="+mn-ea"/>
              </a:rPr>
              <a:t>gedit</a:t>
            </a:r>
            <a:endParaRPr lang="en-US" altLang="ko-KR" sz="2400" dirty="0">
              <a:latin typeface="+mn-ea"/>
              <a:ea typeface="+mn-ea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lang="en-US" altLang="ko-KR" sz="2400" dirty="0">
                <a:latin typeface="+mn-ea"/>
                <a:ea typeface="+mn-ea"/>
              </a:rPr>
              <a:t>Windows</a:t>
            </a:r>
            <a:r>
              <a:rPr lang="ko-KR" altLang="en-US" sz="2400" dirty="0">
                <a:latin typeface="+mn-ea"/>
                <a:ea typeface="+mn-ea"/>
              </a:rPr>
              <a:t>의 메모장 역할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869886"/>
            <a:ext cx="5284052" cy="363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5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문서 편집기</a:t>
            </a:r>
            <a:r>
              <a:rPr lang="en-US" altLang="ko-KR" sz="2800" dirty="0" smtClean="0"/>
              <a:t>/</a:t>
            </a:r>
            <a:r>
              <a:rPr lang="ko-KR" altLang="en-US" sz="2800" dirty="0" err="1" smtClean="0"/>
              <a:t>뷰어</a:t>
            </a:r>
            <a:r>
              <a:rPr lang="en-US" altLang="ko-KR" sz="2800" dirty="0" smtClean="0"/>
              <a:t>- evince </a:t>
            </a:r>
            <a:r>
              <a:rPr lang="en-US" altLang="ko-KR" sz="2800" dirty="0" smtClean="0">
                <a:solidFill>
                  <a:srgbClr val="00B050"/>
                </a:solidFill>
              </a:rPr>
              <a:t>[p302]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21507" name="내용 개체 틀 2"/>
          <p:cNvSpPr txBox="1">
            <a:spLocks/>
          </p:cNvSpPr>
          <p:nvPr/>
        </p:nvSpPr>
        <p:spPr bwMode="auto">
          <a:xfrm>
            <a:off x="438150" y="1412875"/>
            <a:ext cx="82296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lang="ko-KR" altLang="en-US" sz="2400" dirty="0">
                <a:latin typeface="+mj-ea"/>
                <a:ea typeface="+mj-ea"/>
              </a:rPr>
              <a:t>메뉴 </a:t>
            </a:r>
            <a:r>
              <a:rPr lang="en-US" altLang="ko-KR" sz="2400" dirty="0">
                <a:latin typeface="+mj-ea"/>
                <a:ea typeface="+mj-ea"/>
              </a:rPr>
              <a:t>: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[</a:t>
            </a:r>
            <a:r>
              <a:rPr lang="ko-KR" altLang="en-US" sz="2400" dirty="0">
                <a:latin typeface="+mj-ea"/>
                <a:ea typeface="+mj-ea"/>
              </a:rPr>
              <a:t>프로그램</a:t>
            </a:r>
            <a:r>
              <a:rPr lang="en-US" altLang="ko-KR" sz="2400" dirty="0">
                <a:latin typeface="+mj-ea"/>
                <a:ea typeface="+mj-ea"/>
              </a:rPr>
              <a:t>] → [</a:t>
            </a:r>
            <a:r>
              <a:rPr lang="ko-KR" altLang="en-US" sz="2400" dirty="0">
                <a:latin typeface="+mj-ea"/>
                <a:ea typeface="+mj-ea"/>
              </a:rPr>
              <a:t>유틸리티</a:t>
            </a:r>
            <a:r>
              <a:rPr lang="en-US" altLang="ko-KR" sz="2400" dirty="0">
                <a:latin typeface="+mj-ea"/>
                <a:ea typeface="+mj-ea"/>
              </a:rPr>
              <a:t>] → [</a:t>
            </a:r>
            <a:r>
              <a:rPr lang="ko-KR" altLang="en-US" sz="2400" dirty="0">
                <a:latin typeface="+mj-ea"/>
                <a:ea typeface="+mj-ea"/>
              </a:rPr>
              <a:t>문서 보기</a:t>
            </a:r>
            <a:r>
              <a:rPr lang="en-US" altLang="ko-KR" sz="2400" dirty="0">
                <a:latin typeface="+mj-ea"/>
                <a:ea typeface="+mj-ea"/>
              </a:rPr>
              <a:t>]</a:t>
            </a: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lang="ko-KR" altLang="en-US" sz="2400" dirty="0">
                <a:latin typeface="+mj-ea"/>
                <a:ea typeface="+mj-ea"/>
              </a:rPr>
              <a:t>명령어 </a:t>
            </a:r>
            <a:r>
              <a:rPr lang="en-US" altLang="ko-KR" sz="2400" dirty="0">
                <a:latin typeface="+mj-ea"/>
                <a:ea typeface="+mj-ea"/>
              </a:rPr>
              <a:t>: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 smtClean="0">
                <a:latin typeface="+mj-ea"/>
                <a:ea typeface="+mj-ea"/>
              </a:rPr>
              <a:t>evince</a:t>
            </a:r>
            <a:endParaRPr lang="en-US" altLang="ko-KR" sz="2400" dirty="0">
              <a:latin typeface="+mj-ea"/>
              <a:ea typeface="+mj-ea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lang="en-US" altLang="ko-KR" sz="2400" dirty="0" smtClean="0">
                <a:latin typeface="+mj-ea"/>
                <a:ea typeface="+mj-ea"/>
              </a:rPr>
              <a:t>PDF </a:t>
            </a:r>
            <a:r>
              <a:rPr lang="ko-KR" altLang="en-US" sz="2400" dirty="0">
                <a:latin typeface="+mj-ea"/>
                <a:ea typeface="+mj-ea"/>
              </a:rPr>
              <a:t>등의 다중 문서 </a:t>
            </a:r>
            <a:r>
              <a:rPr lang="ko-KR" altLang="en-US" sz="2400" dirty="0" smtClean="0">
                <a:latin typeface="+mj-ea"/>
                <a:ea typeface="+mj-ea"/>
              </a:rPr>
              <a:t>뷰어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48" y="3212976"/>
            <a:ext cx="5971429" cy="2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5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1500187"/>
          </a:xfrm>
        </p:spPr>
        <p:txBody>
          <a:bodyPr/>
          <a:lstStyle/>
          <a:p>
            <a:pPr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ko-KR" altLang="en-US" sz="2000" dirty="0" smtClean="0"/>
          </a:p>
        </p:txBody>
      </p:sp>
      <p:sp>
        <p:nvSpPr>
          <p:cNvPr id="16388" name="내용 개체 틀 2"/>
          <p:cNvSpPr txBox="1">
            <a:spLocks/>
          </p:cNvSpPr>
          <p:nvPr/>
        </p:nvSpPr>
        <p:spPr bwMode="auto">
          <a:xfrm>
            <a:off x="438150" y="1560565"/>
            <a:ext cx="8229600" cy="4892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657225" indent="-246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22338" indent="-219075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실습목표</a:t>
            </a:r>
            <a:endParaRPr lang="en-US" altLang="ko-KR" sz="2400" dirty="0">
              <a:latin typeface="+mj-ea"/>
              <a:ea typeface="+mj-ea"/>
            </a:endParaRPr>
          </a:p>
          <a:p>
            <a:pPr lvl="1" eaLnBrk="1" hangingPunct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</a:pPr>
            <a:r>
              <a:rPr lang="en-US" altLang="ko-KR" sz="2000" dirty="0">
                <a:solidFill>
                  <a:schemeClr val="accent2"/>
                </a:solidFill>
                <a:latin typeface="+mj-ea"/>
                <a:ea typeface="+mj-ea"/>
              </a:rPr>
              <a:t>Adobe </a:t>
            </a:r>
            <a:r>
              <a:rPr lang="ko-KR" altLang="en-US" sz="2000" dirty="0">
                <a:solidFill>
                  <a:schemeClr val="accent2"/>
                </a:solidFill>
                <a:latin typeface="+mj-ea"/>
                <a:ea typeface="+mj-ea"/>
              </a:rPr>
              <a:t>사의 </a:t>
            </a:r>
            <a:r>
              <a:rPr lang="en-US" altLang="ko-KR" sz="2000" dirty="0">
                <a:solidFill>
                  <a:schemeClr val="accent2"/>
                </a:solidFill>
                <a:latin typeface="+mj-ea"/>
                <a:ea typeface="+mj-ea"/>
              </a:rPr>
              <a:t>Adobe Reader</a:t>
            </a:r>
            <a:r>
              <a:rPr lang="ko-KR" altLang="en-US" sz="2000" dirty="0">
                <a:solidFill>
                  <a:schemeClr val="accent2"/>
                </a:solidFill>
                <a:latin typeface="+mj-ea"/>
                <a:ea typeface="+mj-ea"/>
              </a:rPr>
              <a:t>를 사용해보자</a:t>
            </a:r>
            <a:r>
              <a:rPr lang="en-US" altLang="ko-KR" sz="2000" dirty="0">
                <a:solidFill>
                  <a:schemeClr val="accent2"/>
                </a:solidFill>
                <a:latin typeface="+mj-ea"/>
                <a:ea typeface="+mj-ea"/>
              </a:rPr>
              <a:t>.</a:t>
            </a:r>
            <a:endParaRPr lang="en-US" altLang="ko-KR" sz="2400" dirty="0" smtClean="0">
              <a:solidFill>
                <a:schemeClr val="accent2"/>
              </a:solidFill>
              <a:latin typeface="+mj-ea"/>
              <a:ea typeface="+mj-ea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lang="ko-KR" altLang="en-US" sz="2400" dirty="0" smtClean="0">
                <a:latin typeface="+mj-ea"/>
                <a:ea typeface="+mj-ea"/>
              </a:rPr>
              <a:t>결과 화면 </a:t>
            </a:r>
            <a:r>
              <a:rPr lang="en-US" altLang="ko-KR" sz="2400" dirty="0" smtClean="0">
                <a:latin typeface="+mj-ea"/>
                <a:ea typeface="+mj-ea"/>
              </a:rPr>
              <a:t>(Adobe Reader </a:t>
            </a:r>
            <a:r>
              <a:rPr lang="ko-KR" altLang="en-US" sz="2400" dirty="0" smtClean="0">
                <a:latin typeface="+mj-ea"/>
                <a:ea typeface="+mj-ea"/>
              </a:rPr>
              <a:t>실행</a:t>
            </a:r>
            <a:r>
              <a:rPr lang="en-US" altLang="ko-KR" sz="2400" dirty="0" smtClean="0">
                <a:latin typeface="+mj-ea"/>
                <a:ea typeface="+mj-ea"/>
              </a:rPr>
              <a:t>)</a:t>
            </a:r>
            <a:endParaRPr lang="ko-KR" altLang="en-US" sz="2400" dirty="0" smtClean="0">
              <a:latin typeface="+mj-ea"/>
              <a:ea typeface="+mj-ea"/>
            </a:endParaRPr>
          </a:p>
          <a:p>
            <a:pPr lvl="1" eaLnBrk="1" hangingPunct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</a:pPr>
            <a:endParaRPr lang="en-US" altLang="ko-KR" sz="2400" dirty="0">
              <a:solidFill>
                <a:schemeClr val="accent2"/>
              </a:solidFill>
              <a:latin typeface="+mj-ea"/>
              <a:ea typeface="+mj-ea"/>
            </a:endParaRPr>
          </a:p>
          <a:p>
            <a:pPr lvl="2" eaLnBrk="1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</a:pPr>
            <a:endParaRPr lang="en-US" altLang="ko-KR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611560" y="698401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>
                <a:solidFill>
                  <a:srgbClr val="0070C0"/>
                </a:solidFill>
              </a:rPr>
              <a:t>4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&gt; Adobe Reader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설치</a:t>
            </a:r>
            <a:r>
              <a:rPr lang="en-US" altLang="ko-KR" sz="2400" dirty="0" smtClean="0">
                <a:solidFill>
                  <a:srgbClr val="00B050"/>
                </a:solidFill>
              </a:rPr>
              <a:t> [p303]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9174"/>
            <a:ext cx="808330" cy="9336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849315"/>
            <a:ext cx="4824536" cy="373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CD/DVD </a:t>
            </a:r>
            <a:r>
              <a:rPr lang="ko-KR" altLang="en-US" sz="2800" dirty="0" err="1" smtClean="0"/>
              <a:t>레코딩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err="1" smtClean="0"/>
              <a:t>브라세로</a:t>
            </a:r>
            <a:r>
              <a:rPr lang="en-US" altLang="ko-KR" sz="2800" dirty="0" smtClean="0"/>
              <a:t> </a:t>
            </a:r>
            <a:r>
              <a:rPr lang="en-US" altLang="ko-KR" sz="2800" dirty="0" smtClean="0">
                <a:solidFill>
                  <a:srgbClr val="00B050"/>
                </a:solidFill>
              </a:rPr>
              <a:t>[p305]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21507" name="내용 개체 틀 2"/>
          <p:cNvSpPr txBox="1">
            <a:spLocks/>
          </p:cNvSpPr>
          <p:nvPr/>
        </p:nvSpPr>
        <p:spPr bwMode="auto">
          <a:xfrm>
            <a:off x="438150" y="1412875"/>
            <a:ext cx="82296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lang="ko-KR" altLang="en-US" sz="2400" dirty="0" smtClean="0">
                <a:latin typeface="+mj-ea"/>
                <a:ea typeface="+mj-ea"/>
              </a:rPr>
              <a:t>메뉴 </a:t>
            </a:r>
            <a:r>
              <a:rPr lang="en-US" altLang="ko-KR" sz="2400" dirty="0">
                <a:latin typeface="+mj-ea"/>
                <a:ea typeface="+mj-ea"/>
              </a:rPr>
              <a:t>: 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[</a:t>
            </a:r>
            <a:r>
              <a:rPr lang="ko-KR" altLang="en-US" sz="2400" dirty="0">
                <a:latin typeface="+mj-ea"/>
                <a:ea typeface="+mj-ea"/>
              </a:rPr>
              <a:t>프로그램</a:t>
            </a:r>
            <a:r>
              <a:rPr lang="en-US" altLang="ko-KR" sz="2400" dirty="0">
                <a:latin typeface="+mj-ea"/>
                <a:ea typeface="+mj-ea"/>
              </a:rPr>
              <a:t>] → [</a:t>
            </a:r>
            <a:r>
              <a:rPr lang="ko-KR" altLang="en-US" sz="2400" dirty="0">
                <a:latin typeface="+mj-ea"/>
                <a:ea typeface="+mj-ea"/>
              </a:rPr>
              <a:t>음악과 오디오</a:t>
            </a:r>
            <a:r>
              <a:rPr lang="en-US" altLang="ko-KR" sz="2400" dirty="0">
                <a:latin typeface="+mj-ea"/>
                <a:ea typeface="+mj-ea"/>
              </a:rPr>
              <a:t>] → [</a:t>
            </a:r>
            <a:r>
              <a:rPr lang="ko-KR" altLang="en-US" sz="2400" dirty="0" err="1">
                <a:latin typeface="+mj-ea"/>
                <a:ea typeface="+mj-ea"/>
              </a:rPr>
              <a:t>브라세로</a:t>
            </a:r>
            <a:r>
              <a:rPr lang="en-US" altLang="ko-KR" sz="2400" dirty="0">
                <a:latin typeface="+mj-ea"/>
                <a:ea typeface="+mj-ea"/>
              </a:rPr>
              <a:t>]</a:t>
            </a: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lang="ko-KR" altLang="en-US" sz="2400" dirty="0">
                <a:latin typeface="+mj-ea"/>
                <a:ea typeface="+mj-ea"/>
              </a:rPr>
              <a:t>명령어 </a:t>
            </a:r>
            <a:r>
              <a:rPr lang="en-US" altLang="ko-KR" sz="2400" dirty="0">
                <a:latin typeface="+mj-ea"/>
                <a:ea typeface="+mj-ea"/>
              </a:rPr>
              <a:t>: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 err="1" smtClean="0">
                <a:latin typeface="+mj-ea"/>
                <a:ea typeface="+mj-ea"/>
              </a:rPr>
              <a:t>brasero</a:t>
            </a:r>
            <a:endParaRPr lang="en-US" altLang="ko-KR" sz="2400" dirty="0" smtClean="0">
              <a:latin typeface="+mj-ea"/>
              <a:ea typeface="+mj-ea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lang="en-US" altLang="ko-KR" sz="2400" dirty="0">
                <a:latin typeface="+mj-ea"/>
                <a:ea typeface="+mj-ea"/>
              </a:rPr>
              <a:t>CD/DVD</a:t>
            </a:r>
            <a:r>
              <a:rPr lang="ko-KR" altLang="ko-KR" sz="2400" dirty="0">
                <a:latin typeface="+mj-ea"/>
                <a:ea typeface="+mj-ea"/>
              </a:rPr>
              <a:t>를 </a:t>
            </a:r>
            <a:r>
              <a:rPr lang="ko-KR" altLang="ko-KR" sz="2400" dirty="0" err="1">
                <a:latin typeface="+mj-ea"/>
                <a:ea typeface="+mj-ea"/>
              </a:rPr>
              <a:t>레코딩</a:t>
            </a:r>
            <a:r>
              <a:rPr lang="ko-KR" altLang="ko-KR" sz="2400" dirty="0">
                <a:latin typeface="+mj-ea"/>
                <a:ea typeface="+mj-ea"/>
              </a:rPr>
              <a:t> 하는 툴</a:t>
            </a:r>
            <a:endParaRPr lang="en-US" altLang="ko-KR" sz="2400" dirty="0">
              <a:latin typeface="+mj-ea"/>
              <a:ea typeface="+mj-ea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973672"/>
            <a:ext cx="6289391" cy="345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그래픽 편집 </a:t>
            </a:r>
            <a:r>
              <a:rPr lang="en-US" altLang="ko-KR" sz="2800" dirty="0" smtClean="0"/>
              <a:t>– GIMP </a:t>
            </a:r>
            <a:r>
              <a:rPr lang="en-US" altLang="ko-KR" sz="2800" dirty="0" smtClean="0">
                <a:solidFill>
                  <a:srgbClr val="00B050"/>
                </a:solidFill>
              </a:rPr>
              <a:t>[p305]`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21507" name="내용 개체 틀 2"/>
          <p:cNvSpPr txBox="1">
            <a:spLocks/>
          </p:cNvSpPr>
          <p:nvPr/>
        </p:nvSpPr>
        <p:spPr bwMode="auto">
          <a:xfrm>
            <a:off x="438150" y="1412875"/>
            <a:ext cx="82296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lang="ko-KR" altLang="en-US" sz="2400" dirty="0" smtClean="0">
                <a:latin typeface="+mn-ea"/>
                <a:ea typeface="+mn-ea"/>
              </a:rPr>
              <a:t>메뉴 </a:t>
            </a:r>
            <a:r>
              <a:rPr lang="en-US" altLang="ko-KR" sz="2400" dirty="0" smtClean="0">
                <a:latin typeface="+mn-ea"/>
                <a:ea typeface="+mn-ea"/>
              </a:rPr>
              <a:t>: </a:t>
            </a:r>
            <a:r>
              <a:rPr lang="en-US" altLang="ko-KR" sz="2400" dirty="0">
                <a:latin typeface="+mn-ea"/>
                <a:ea typeface="+mn-ea"/>
              </a:rPr>
              <a:t>[</a:t>
            </a:r>
            <a:r>
              <a:rPr lang="ko-KR" altLang="en-US" sz="2400" dirty="0">
                <a:latin typeface="+mn-ea"/>
                <a:ea typeface="+mn-ea"/>
              </a:rPr>
              <a:t>프로그램</a:t>
            </a:r>
            <a:r>
              <a:rPr lang="en-US" altLang="ko-KR" sz="2400" dirty="0">
                <a:latin typeface="+mn-ea"/>
                <a:ea typeface="+mn-ea"/>
              </a:rPr>
              <a:t>] → [</a:t>
            </a:r>
            <a:r>
              <a:rPr lang="ko-KR" altLang="en-US" sz="2400" dirty="0">
                <a:latin typeface="+mn-ea"/>
                <a:ea typeface="+mn-ea"/>
              </a:rPr>
              <a:t>그래픽</a:t>
            </a:r>
            <a:r>
              <a:rPr lang="en-US" altLang="ko-KR" sz="2400" dirty="0">
                <a:latin typeface="+mn-ea"/>
                <a:ea typeface="+mn-ea"/>
              </a:rPr>
              <a:t>] → [GNU Image Manipulation Program</a:t>
            </a:r>
            <a:r>
              <a:rPr lang="en-US" altLang="ko-KR" sz="2400" dirty="0" smtClean="0">
                <a:latin typeface="+mn-ea"/>
                <a:ea typeface="+mn-ea"/>
              </a:rPr>
              <a:t>]</a:t>
            </a: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lang="ko-KR" altLang="en-US" sz="2400" dirty="0" smtClean="0">
                <a:latin typeface="+mn-ea"/>
                <a:ea typeface="+mn-ea"/>
              </a:rPr>
              <a:t>명령어 </a:t>
            </a:r>
            <a:r>
              <a:rPr lang="en-US" altLang="ko-KR" sz="2400" dirty="0">
                <a:latin typeface="+mn-ea"/>
                <a:ea typeface="+mn-ea"/>
              </a:rPr>
              <a:t>:</a:t>
            </a:r>
            <a:r>
              <a:rPr lang="ko-KR" altLang="en-US" sz="2400" dirty="0">
                <a:latin typeface="+mn-ea"/>
                <a:ea typeface="+mn-ea"/>
              </a:rPr>
              <a:t> </a:t>
            </a:r>
            <a:r>
              <a:rPr lang="en-US" altLang="ko-KR" sz="2400" dirty="0" smtClean="0">
                <a:latin typeface="+mn-ea"/>
                <a:ea typeface="+mn-ea"/>
              </a:rPr>
              <a:t>gimp</a:t>
            </a: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lang="en-US" altLang="ko-KR" sz="2400" dirty="0">
                <a:latin typeface="+mn-ea"/>
                <a:ea typeface="+mn-ea"/>
              </a:rPr>
              <a:t>Windows</a:t>
            </a:r>
            <a:r>
              <a:rPr lang="ko-KR" altLang="en-US" sz="2400" dirty="0">
                <a:latin typeface="+mn-ea"/>
                <a:ea typeface="+mn-ea"/>
              </a:rPr>
              <a:t>의 포토샵과 비슷한 기능</a:t>
            </a:r>
            <a:endParaRPr lang="en-US" altLang="ko-KR" sz="2400" dirty="0">
              <a:latin typeface="+mn-ea"/>
              <a:ea typeface="+mn-ea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endParaRPr lang="ko-KR" altLang="en-US" sz="24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068960"/>
            <a:ext cx="6651534" cy="338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7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그림 </a:t>
            </a:r>
            <a:r>
              <a:rPr lang="ko-KR" altLang="en-US" sz="2800" dirty="0"/>
              <a:t>보기 </a:t>
            </a:r>
            <a:r>
              <a:rPr lang="en-US" altLang="ko-KR" sz="2800" dirty="0" smtClean="0"/>
              <a:t>– ego </a:t>
            </a:r>
            <a:r>
              <a:rPr lang="en-US" altLang="ko-KR" sz="2800" dirty="0" smtClean="0">
                <a:solidFill>
                  <a:srgbClr val="00B050"/>
                </a:solidFill>
              </a:rPr>
              <a:t>[p306]`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21507" name="내용 개체 틀 2"/>
          <p:cNvSpPr txBox="1">
            <a:spLocks/>
          </p:cNvSpPr>
          <p:nvPr/>
        </p:nvSpPr>
        <p:spPr bwMode="auto">
          <a:xfrm>
            <a:off x="438150" y="1412875"/>
            <a:ext cx="82296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lang="ko-KR" altLang="en-US" sz="2400" dirty="0" smtClean="0">
                <a:latin typeface="+mn-ea"/>
                <a:ea typeface="+mn-ea"/>
              </a:rPr>
              <a:t>메뉴</a:t>
            </a:r>
            <a:r>
              <a:rPr lang="en-US" altLang="ko-KR" sz="2400" dirty="0" smtClean="0">
                <a:latin typeface="+mn-ea"/>
                <a:ea typeface="+mn-ea"/>
              </a:rPr>
              <a:t>: </a:t>
            </a:r>
            <a:r>
              <a:rPr lang="en-US" altLang="ko-KR" sz="2400" dirty="0">
                <a:latin typeface="+mn-ea"/>
                <a:ea typeface="+mn-ea"/>
              </a:rPr>
              <a:t>[</a:t>
            </a:r>
            <a:r>
              <a:rPr lang="ko-KR" altLang="en-US" sz="2400" dirty="0">
                <a:latin typeface="+mn-ea"/>
                <a:ea typeface="+mn-ea"/>
              </a:rPr>
              <a:t>프로그램</a:t>
            </a:r>
            <a:r>
              <a:rPr lang="en-US" altLang="ko-KR" sz="2400" dirty="0">
                <a:latin typeface="+mn-ea"/>
                <a:ea typeface="+mn-ea"/>
              </a:rPr>
              <a:t>] → [</a:t>
            </a:r>
            <a:r>
              <a:rPr lang="ko-KR" altLang="en-US" sz="2400" dirty="0">
                <a:latin typeface="+mn-ea"/>
                <a:ea typeface="+mn-ea"/>
              </a:rPr>
              <a:t>유틸리티</a:t>
            </a:r>
            <a:r>
              <a:rPr lang="en-US" altLang="ko-KR" sz="2400" dirty="0">
                <a:latin typeface="+mn-ea"/>
                <a:ea typeface="+mn-ea"/>
              </a:rPr>
              <a:t>] → [</a:t>
            </a:r>
            <a:r>
              <a:rPr lang="ko-KR" altLang="en-US" sz="2400" dirty="0">
                <a:latin typeface="+mn-ea"/>
                <a:ea typeface="+mn-ea"/>
              </a:rPr>
              <a:t>그림 보기</a:t>
            </a:r>
            <a:r>
              <a:rPr lang="en-US" altLang="ko-KR" sz="2400" dirty="0" smtClean="0">
                <a:latin typeface="+mn-ea"/>
                <a:ea typeface="+mn-ea"/>
              </a:rPr>
              <a:t>]</a:t>
            </a: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lang="ko-KR" altLang="en-US" sz="2400" dirty="0" smtClean="0">
                <a:latin typeface="+mn-ea"/>
                <a:ea typeface="+mn-ea"/>
              </a:rPr>
              <a:t>명령어 </a:t>
            </a:r>
            <a:r>
              <a:rPr lang="en-US" altLang="ko-KR" sz="2400" dirty="0">
                <a:latin typeface="+mn-ea"/>
                <a:ea typeface="+mn-ea"/>
              </a:rPr>
              <a:t>:</a:t>
            </a:r>
            <a:r>
              <a:rPr lang="ko-KR" altLang="en-US" sz="2400" dirty="0">
                <a:latin typeface="+mn-ea"/>
                <a:ea typeface="+mn-ea"/>
              </a:rPr>
              <a:t> </a:t>
            </a:r>
            <a:r>
              <a:rPr lang="en-US" altLang="ko-KR" sz="2400" dirty="0" smtClean="0">
                <a:latin typeface="+mn-ea"/>
                <a:ea typeface="+mn-ea"/>
              </a:rPr>
              <a:t>ego</a:t>
            </a: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lang="en-US" altLang="ko-KR" sz="2400" dirty="0">
                <a:latin typeface="+mn-ea"/>
                <a:ea typeface="+mn-ea"/>
              </a:rPr>
              <a:t>Windows</a:t>
            </a:r>
            <a:r>
              <a:rPr lang="ko-KR" altLang="en-US" sz="2400" dirty="0">
                <a:latin typeface="+mn-ea"/>
                <a:ea typeface="+mn-ea"/>
              </a:rPr>
              <a:t>의 </a:t>
            </a:r>
            <a:r>
              <a:rPr lang="ko-KR" altLang="en-US" sz="2400" dirty="0" err="1">
                <a:latin typeface="+mn-ea"/>
                <a:ea typeface="+mn-ea"/>
              </a:rPr>
              <a:t>알씨</a:t>
            </a:r>
            <a:r>
              <a:rPr lang="en-US" altLang="ko-KR" sz="2400" dirty="0">
                <a:latin typeface="+mn-ea"/>
                <a:ea typeface="+mn-ea"/>
              </a:rPr>
              <a:t>(</a:t>
            </a:r>
            <a:r>
              <a:rPr lang="en-US" altLang="ko-KR" sz="2400" dirty="0" err="1">
                <a:latin typeface="+mn-ea"/>
                <a:ea typeface="+mn-ea"/>
              </a:rPr>
              <a:t>Alsee</a:t>
            </a:r>
            <a:r>
              <a:rPr lang="en-US" altLang="ko-KR" sz="2400" dirty="0">
                <a:latin typeface="+mn-ea"/>
                <a:ea typeface="+mn-ea"/>
              </a:rPr>
              <a:t>) </a:t>
            </a:r>
            <a:r>
              <a:rPr lang="ko-KR" altLang="en-US" sz="2400" dirty="0">
                <a:latin typeface="+mn-ea"/>
                <a:ea typeface="+mn-ea"/>
              </a:rPr>
              <a:t>등과 </a:t>
            </a:r>
            <a:r>
              <a:rPr lang="ko-KR" altLang="en-US" sz="2400" dirty="0" err="1">
                <a:latin typeface="+mn-ea"/>
                <a:ea typeface="+mn-ea"/>
              </a:rPr>
              <a:t>비슷</a:t>
            </a:r>
            <a:endParaRPr lang="ko-KR" altLang="en-US" sz="24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780928"/>
            <a:ext cx="4608512" cy="34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err="1" smtClean="0"/>
              <a:t>스크린샷</a:t>
            </a:r>
            <a:r>
              <a:rPr lang="en-US" altLang="ko-KR" sz="2800" dirty="0" smtClean="0"/>
              <a:t> </a:t>
            </a:r>
            <a:r>
              <a:rPr lang="en-US" altLang="ko-KR" sz="2800" dirty="0" smtClean="0">
                <a:solidFill>
                  <a:srgbClr val="00B050"/>
                </a:solidFill>
              </a:rPr>
              <a:t>[p307]`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21507" name="내용 개체 틀 2"/>
          <p:cNvSpPr txBox="1">
            <a:spLocks/>
          </p:cNvSpPr>
          <p:nvPr/>
        </p:nvSpPr>
        <p:spPr bwMode="auto">
          <a:xfrm>
            <a:off x="438150" y="1412875"/>
            <a:ext cx="82296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lang="ko-KR" altLang="en-US" sz="2400" dirty="0">
                <a:latin typeface="+mn-ea"/>
                <a:ea typeface="+mn-ea"/>
              </a:rPr>
              <a:t>메뉴</a:t>
            </a:r>
            <a:r>
              <a:rPr lang="en-US" altLang="ko-KR" sz="2400" dirty="0">
                <a:latin typeface="+mn-ea"/>
                <a:ea typeface="+mn-ea"/>
              </a:rPr>
              <a:t>: [</a:t>
            </a:r>
            <a:r>
              <a:rPr lang="ko-KR" altLang="en-US" sz="2400" dirty="0">
                <a:latin typeface="+mn-ea"/>
                <a:ea typeface="+mn-ea"/>
              </a:rPr>
              <a:t>프로그램</a:t>
            </a:r>
            <a:r>
              <a:rPr lang="en-US" altLang="ko-KR" sz="2400" dirty="0">
                <a:latin typeface="+mn-ea"/>
                <a:ea typeface="+mn-ea"/>
              </a:rPr>
              <a:t>] → [</a:t>
            </a:r>
            <a:r>
              <a:rPr lang="ko-KR" altLang="en-US" sz="2400" dirty="0">
                <a:latin typeface="+mn-ea"/>
                <a:ea typeface="+mn-ea"/>
              </a:rPr>
              <a:t>유틸리티</a:t>
            </a:r>
            <a:r>
              <a:rPr lang="en-US" altLang="ko-KR" sz="2400" dirty="0">
                <a:latin typeface="+mn-ea"/>
                <a:ea typeface="+mn-ea"/>
              </a:rPr>
              <a:t>] → [</a:t>
            </a:r>
            <a:r>
              <a:rPr lang="ko-KR" altLang="en-US" sz="2400" dirty="0" err="1" smtClean="0">
                <a:latin typeface="+mn-ea"/>
                <a:ea typeface="+mn-ea"/>
              </a:rPr>
              <a:t>스크린샷</a:t>
            </a:r>
            <a:r>
              <a:rPr lang="en-US" altLang="ko-KR" sz="2400" dirty="0" smtClean="0">
                <a:latin typeface="+mn-ea"/>
                <a:ea typeface="+mn-ea"/>
              </a:rPr>
              <a:t>]</a:t>
            </a:r>
            <a:endParaRPr lang="en-US" altLang="ko-KR" sz="2400" dirty="0">
              <a:latin typeface="+mn-ea"/>
              <a:ea typeface="+mn-ea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lang="ko-KR" altLang="en-US" sz="2400" dirty="0">
                <a:latin typeface="+mn-ea"/>
                <a:ea typeface="+mn-ea"/>
              </a:rPr>
              <a:t>명령어 </a:t>
            </a:r>
            <a:r>
              <a:rPr lang="en-US" altLang="ko-KR" sz="2400" dirty="0">
                <a:latin typeface="+mn-ea"/>
                <a:ea typeface="+mn-ea"/>
              </a:rPr>
              <a:t>:</a:t>
            </a:r>
            <a:r>
              <a:rPr lang="ko-KR" altLang="en-US" sz="2400" dirty="0">
                <a:latin typeface="+mn-ea"/>
                <a:ea typeface="+mn-ea"/>
              </a:rPr>
              <a:t> </a:t>
            </a:r>
            <a:r>
              <a:rPr lang="en-US" altLang="ko-KR" sz="2400" dirty="0" smtClean="0">
                <a:latin typeface="+mn-ea"/>
                <a:ea typeface="+mn-ea"/>
              </a:rPr>
              <a:t>gnome-screenshot</a:t>
            </a:r>
            <a:endParaRPr lang="en-US" altLang="ko-KR" sz="2400" dirty="0">
              <a:latin typeface="+mn-ea"/>
              <a:ea typeface="+mn-ea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lang="ko-KR" altLang="en-US" sz="2400" dirty="0" smtClean="0">
                <a:latin typeface="+mn-ea"/>
                <a:ea typeface="+mn-ea"/>
              </a:rPr>
              <a:t>화면을 </a:t>
            </a:r>
            <a:r>
              <a:rPr lang="ko-KR" altLang="en-US" sz="2400" dirty="0" err="1" smtClean="0">
                <a:latin typeface="+mn-ea"/>
                <a:ea typeface="+mn-ea"/>
              </a:rPr>
              <a:t>캡처할</a:t>
            </a:r>
            <a:r>
              <a:rPr lang="ko-KR" altLang="en-US" sz="2400" dirty="0" smtClean="0">
                <a:latin typeface="+mn-ea"/>
                <a:ea typeface="+mn-ea"/>
              </a:rPr>
              <a:t> 때 사용</a:t>
            </a:r>
            <a:endParaRPr lang="ko-KR" altLang="en-US" sz="2400" dirty="0">
              <a:latin typeface="+mn-ea"/>
              <a:ea typeface="+mn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633980" y="2769925"/>
            <a:ext cx="3837940" cy="3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1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LibreOffice</a:t>
            </a:r>
            <a:r>
              <a:rPr lang="ko-KR" altLang="en-US" sz="2800" dirty="0" smtClean="0"/>
              <a:t> </a:t>
            </a:r>
            <a:r>
              <a:rPr lang="en-US" altLang="ko-KR" sz="2800" dirty="0" smtClean="0">
                <a:solidFill>
                  <a:srgbClr val="00B050"/>
                </a:solidFill>
              </a:rPr>
              <a:t>[p307]`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21507" name="내용 개체 틀 2"/>
          <p:cNvSpPr txBox="1">
            <a:spLocks/>
          </p:cNvSpPr>
          <p:nvPr/>
        </p:nvSpPr>
        <p:spPr bwMode="auto">
          <a:xfrm>
            <a:off x="438150" y="1412875"/>
            <a:ext cx="82296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lang="ko-KR" altLang="en-US" sz="2400" dirty="0">
                <a:latin typeface="+mn-ea"/>
                <a:ea typeface="+mn-ea"/>
              </a:rPr>
              <a:t>상용인 </a:t>
            </a:r>
            <a:r>
              <a:rPr lang="en-US" altLang="ko-KR" sz="2400" dirty="0">
                <a:latin typeface="+mn-ea"/>
                <a:ea typeface="+mn-ea"/>
              </a:rPr>
              <a:t>Microsoft Office</a:t>
            </a:r>
            <a:r>
              <a:rPr lang="ko-KR" altLang="en-US" sz="2400" dirty="0">
                <a:latin typeface="+mn-ea"/>
                <a:ea typeface="+mn-ea"/>
              </a:rPr>
              <a:t>와 견주어도 별로 뒤떨어지지 않으며 오픈 소스로 제공</a:t>
            </a:r>
            <a:endParaRPr lang="en-US" altLang="ko-KR" sz="2400" dirty="0">
              <a:latin typeface="+mn-ea"/>
              <a:ea typeface="+mn-ea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lang="ko-KR" altLang="en-US" sz="2400" dirty="0" smtClean="0">
                <a:latin typeface="+mn-ea"/>
                <a:ea typeface="+mn-ea"/>
              </a:rPr>
              <a:t>워드에 </a:t>
            </a:r>
            <a:r>
              <a:rPr lang="ko-KR" altLang="en-US" sz="2400" dirty="0">
                <a:latin typeface="+mn-ea"/>
                <a:ea typeface="+mn-ea"/>
              </a:rPr>
              <a:t>대응하는</a:t>
            </a:r>
            <a:r>
              <a:rPr lang="en-US" altLang="ko-KR" sz="2400" dirty="0">
                <a:latin typeface="+mn-ea"/>
                <a:ea typeface="+mn-ea"/>
              </a:rPr>
              <a:t>Writer, </a:t>
            </a:r>
            <a:r>
              <a:rPr lang="ko-KR" altLang="en-US" sz="2400" dirty="0">
                <a:latin typeface="+mn-ea"/>
                <a:ea typeface="+mn-ea"/>
              </a:rPr>
              <a:t>엑셀에 대응하는 </a:t>
            </a:r>
            <a:r>
              <a:rPr lang="en-US" altLang="ko-KR" sz="2400" dirty="0">
                <a:latin typeface="+mn-ea"/>
                <a:ea typeface="+mn-ea"/>
              </a:rPr>
              <a:t>Calc, </a:t>
            </a:r>
            <a:r>
              <a:rPr lang="ko-KR" altLang="en-US" sz="2400" dirty="0">
                <a:latin typeface="+mn-ea"/>
                <a:ea typeface="+mn-ea"/>
              </a:rPr>
              <a:t>파워포인트에 대응하는 </a:t>
            </a:r>
            <a:r>
              <a:rPr lang="en-US" altLang="ko-KR" sz="2400" dirty="0">
                <a:latin typeface="+mn-ea"/>
                <a:ea typeface="+mn-ea"/>
              </a:rPr>
              <a:t>Impress, </a:t>
            </a:r>
            <a:r>
              <a:rPr lang="ko-KR" altLang="en-US" sz="2400" dirty="0">
                <a:latin typeface="+mn-ea"/>
                <a:ea typeface="+mn-ea"/>
              </a:rPr>
              <a:t>액세스에 대응하는 </a:t>
            </a:r>
            <a:r>
              <a:rPr lang="en-US" altLang="ko-KR" sz="2400" dirty="0">
                <a:latin typeface="+mn-ea"/>
                <a:ea typeface="+mn-ea"/>
              </a:rPr>
              <a:t>Base</a:t>
            </a: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lang="en-US" altLang="ko-KR" sz="2400" dirty="0">
                <a:latin typeface="+mn-ea"/>
                <a:ea typeface="+mn-ea"/>
              </a:rPr>
              <a:t>LibreOffice</a:t>
            </a:r>
            <a:r>
              <a:rPr lang="ko-KR" altLang="en-US" sz="2400" dirty="0">
                <a:latin typeface="+mn-ea"/>
                <a:ea typeface="+mn-ea"/>
              </a:rPr>
              <a:t>는 원래 </a:t>
            </a:r>
            <a:r>
              <a:rPr lang="en-US" altLang="ko-KR" sz="2400" dirty="0">
                <a:latin typeface="+mn-ea"/>
                <a:ea typeface="+mn-ea"/>
              </a:rPr>
              <a:t>OpenOffice</a:t>
            </a:r>
            <a:r>
              <a:rPr lang="ko-KR" altLang="en-US" sz="2400" dirty="0">
                <a:latin typeface="+mn-ea"/>
                <a:ea typeface="+mn-ea"/>
              </a:rPr>
              <a:t>라는 제품에서 갈라져 나온 제품이다</a:t>
            </a:r>
            <a:r>
              <a:rPr lang="en-US" altLang="ko-KR" sz="2400" dirty="0" smtClean="0">
                <a:latin typeface="+mn-ea"/>
                <a:ea typeface="+mn-ea"/>
              </a:rPr>
              <a:t>.</a:t>
            </a:r>
            <a:endParaRPr lang="en-US" altLang="ko-KR" sz="2400" dirty="0">
              <a:latin typeface="+mn-ea"/>
              <a:ea typeface="+mn-ea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lang="en-US" altLang="ko-KR" sz="2400" dirty="0">
                <a:latin typeface="+mn-ea"/>
                <a:ea typeface="+mn-ea"/>
              </a:rPr>
              <a:t>Windows</a:t>
            </a:r>
            <a:r>
              <a:rPr lang="ko-KR" altLang="en-US" sz="2400" dirty="0">
                <a:latin typeface="+mn-ea"/>
                <a:ea typeface="+mn-ea"/>
              </a:rPr>
              <a:t>용</a:t>
            </a:r>
            <a:r>
              <a:rPr lang="en-US" altLang="ko-KR" sz="2400" dirty="0">
                <a:latin typeface="+mn-ea"/>
                <a:ea typeface="+mn-ea"/>
              </a:rPr>
              <a:t>, Mac</a:t>
            </a:r>
            <a:r>
              <a:rPr lang="ko-KR" altLang="en-US" sz="2400" dirty="0">
                <a:latin typeface="+mn-ea"/>
                <a:ea typeface="+mn-ea"/>
              </a:rPr>
              <a:t>용</a:t>
            </a:r>
            <a:r>
              <a:rPr lang="en-US" altLang="ko-KR" sz="2400" dirty="0">
                <a:latin typeface="+mn-ea"/>
                <a:ea typeface="+mn-ea"/>
              </a:rPr>
              <a:t>, Linux</a:t>
            </a:r>
            <a:r>
              <a:rPr lang="ko-KR" altLang="en-US" sz="2400" dirty="0">
                <a:latin typeface="+mn-ea"/>
                <a:ea typeface="+mn-ea"/>
              </a:rPr>
              <a:t>용 모두를 무료로 </a:t>
            </a:r>
            <a:r>
              <a:rPr lang="ko-KR" altLang="en-US" sz="2400" dirty="0" smtClean="0">
                <a:latin typeface="+mn-ea"/>
                <a:ea typeface="+mn-ea"/>
              </a:rPr>
              <a:t>배포</a:t>
            </a:r>
            <a:endParaRPr lang="en-US" altLang="ko-KR" sz="2400" dirty="0" smtClean="0">
              <a:latin typeface="+mn-ea"/>
              <a:ea typeface="+mn-ea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lang="ko-KR" altLang="en-US" sz="2400" dirty="0">
                <a:latin typeface="+mn-ea"/>
                <a:ea typeface="+mn-ea"/>
              </a:rPr>
              <a:t>통합해서 실행할 때는 ‘</a:t>
            </a:r>
            <a:r>
              <a:rPr lang="en-US" altLang="ko-KR" sz="2400" dirty="0">
                <a:latin typeface="+mn-ea"/>
                <a:ea typeface="+mn-ea"/>
              </a:rPr>
              <a:t>libreoffice’ </a:t>
            </a:r>
            <a:r>
              <a:rPr lang="ko-KR" altLang="en-US" sz="2400" dirty="0">
                <a:latin typeface="+mn-ea"/>
                <a:ea typeface="+mn-ea"/>
              </a:rPr>
              <a:t>명령어를 </a:t>
            </a:r>
            <a:r>
              <a:rPr lang="ko-KR" altLang="en-US" sz="2400" dirty="0" smtClean="0">
                <a:latin typeface="+mn-ea"/>
                <a:ea typeface="+mn-ea"/>
              </a:rPr>
              <a:t>실행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390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err="1" smtClean="0"/>
              <a:t>그놈</a:t>
            </a:r>
            <a:r>
              <a:rPr lang="en-US" altLang="ko-KR" sz="2800" dirty="0" smtClean="0"/>
              <a:t>(GNOME) </a:t>
            </a:r>
            <a:r>
              <a:rPr lang="ko-KR" altLang="en-US" sz="2800" dirty="0" smtClean="0"/>
              <a:t>데스크탑 환경 설정</a:t>
            </a:r>
            <a:r>
              <a:rPr lang="en-US" altLang="ko-KR" sz="2800" dirty="0" smtClean="0"/>
              <a:t>  </a:t>
            </a:r>
            <a:r>
              <a:rPr lang="en-US" altLang="ko-KR" sz="2800" dirty="0" smtClean="0">
                <a:solidFill>
                  <a:srgbClr val="00B050"/>
                </a:solidFill>
              </a:rPr>
              <a:t>[p280]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1500187"/>
          </a:xfrm>
        </p:spPr>
        <p:txBody>
          <a:bodyPr/>
          <a:lstStyle/>
          <a:p>
            <a:pPr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ko-KR" altLang="en-US" sz="2000" dirty="0" smtClean="0"/>
          </a:p>
        </p:txBody>
      </p:sp>
      <p:sp>
        <p:nvSpPr>
          <p:cNvPr id="14340" name="내용 개체 틀 2"/>
          <p:cNvSpPr txBox="1">
            <a:spLocks/>
          </p:cNvSpPr>
          <p:nvPr/>
        </p:nvSpPr>
        <p:spPr bwMode="auto">
          <a:xfrm>
            <a:off x="438150" y="2209800"/>
            <a:ext cx="82296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657225" indent="-246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22338" indent="-219075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실습목표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</a:pPr>
            <a:r>
              <a:rPr lang="en-US" altLang="ko-KR" sz="2000">
                <a:solidFill>
                  <a:schemeClr val="accent2"/>
                </a:solidFill>
              </a:rPr>
              <a:t>X</a:t>
            </a:r>
            <a:r>
              <a:rPr lang="ko-KR" altLang="en-US" sz="20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윈도우의 바탕화면을 살펴본다</a:t>
            </a:r>
            <a:r>
              <a:rPr lang="en-US" altLang="ko-KR" sz="20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eaLnBrk="1" hangingPunct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</a:pPr>
            <a:r>
              <a:rPr lang="ko-KR" altLang="en-US" sz="20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바탕화면 및 테마를 변경시키는 방법을 익힌다</a:t>
            </a:r>
            <a:r>
              <a:rPr lang="en-US" altLang="ko-KR" sz="20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eaLnBrk="1" hangingPunct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</a:pPr>
            <a:r>
              <a:rPr lang="en-US" altLang="ko-KR" sz="20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GRUB </a:t>
            </a:r>
            <a:r>
              <a:rPr lang="ko-KR" altLang="en-US" sz="20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배경이미지를 변경해 보자</a:t>
            </a:r>
            <a:r>
              <a:rPr lang="en-US" altLang="ko-KR" sz="20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40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결과 화면 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(GRUB 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배경이미지 변경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</a:pPr>
            <a:endParaRPr lang="en-US" altLang="ko-KR" sz="240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</a:pPr>
            <a:endParaRPr lang="en-US" altLang="ko-KR" sz="200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endParaRPr lang="ko-KR" altLang="en-US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 bwMode="auto">
          <a:xfrm>
            <a:off x="611560" y="1421530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1</a:t>
            </a:r>
            <a:r>
              <a:rPr kumimoji="0" lang="en-US" altLang="ko-KR" sz="2400" dirty="0">
                <a:solidFill>
                  <a:srgbClr val="0070C0"/>
                </a:solidFill>
              </a:rPr>
              <a:t>&gt; X </a:t>
            </a:r>
            <a:r>
              <a:rPr kumimoji="0" lang="ko-KR" altLang="en-US" sz="2400" dirty="0">
                <a:solidFill>
                  <a:srgbClr val="0070C0"/>
                </a:solidFill>
              </a:rPr>
              <a:t>윈도의 바탕 화면과 테마를 설정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1202303"/>
            <a:ext cx="808330" cy="933602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2771800" y="4077072"/>
            <a:ext cx="3168352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3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워드프로세서 </a:t>
            </a:r>
            <a:r>
              <a:rPr lang="en-US" altLang="ko-KR" sz="2800" dirty="0" smtClean="0"/>
              <a:t>- Writer</a:t>
            </a:r>
            <a:r>
              <a:rPr lang="ko-KR" altLang="en-US" sz="2800" dirty="0" smtClean="0"/>
              <a:t> </a:t>
            </a:r>
            <a:r>
              <a:rPr lang="en-US" altLang="ko-KR" sz="2800" dirty="0" smtClean="0">
                <a:solidFill>
                  <a:srgbClr val="00B050"/>
                </a:solidFill>
              </a:rPr>
              <a:t>[p308]`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21507" name="내용 개체 틀 2"/>
          <p:cNvSpPr txBox="1">
            <a:spLocks/>
          </p:cNvSpPr>
          <p:nvPr/>
        </p:nvSpPr>
        <p:spPr bwMode="auto">
          <a:xfrm>
            <a:off x="438150" y="1412875"/>
            <a:ext cx="82296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lang="ko-KR" altLang="en-US" sz="2400" dirty="0" smtClean="0">
                <a:latin typeface="+mn-ea"/>
                <a:ea typeface="+mn-ea"/>
              </a:rPr>
              <a:t>메뉴 </a:t>
            </a:r>
            <a:r>
              <a:rPr lang="en-US" altLang="ko-KR" sz="2400" dirty="0" smtClean="0">
                <a:latin typeface="+mn-ea"/>
                <a:ea typeface="+mn-ea"/>
              </a:rPr>
              <a:t>: </a:t>
            </a:r>
            <a:r>
              <a:rPr lang="en-US" altLang="ko-KR" sz="2400" dirty="0">
                <a:latin typeface="+mn-ea"/>
                <a:ea typeface="+mn-ea"/>
              </a:rPr>
              <a:t>[</a:t>
            </a:r>
            <a:r>
              <a:rPr lang="ko-KR" altLang="en-US" sz="2400" dirty="0">
                <a:latin typeface="+mn-ea"/>
                <a:ea typeface="+mn-ea"/>
              </a:rPr>
              <a:t>프로그램</a:t>
            </a:r>
            <a:r>
              <a:rPr lang="en-US" altLang="ko-KR" sz="2400" dirty="0">
                <a:latin typeface="+mn-ea"/>
                <a:ea typeface="+mn-ea"/>
              </a:rPr>
              <a:t>] → [</a:t>
            </a:r>
            <a:r>
              <a:rPr lang="ko-KR" altLang="en-US" sz="2400" dirty="0">
                <a:latin typeface="+mn-ea"/>
                <a:ea typeface="+mn-ea"/>
              </a:rPr>
              <a:t>오피스</a:t>
            </a:r>
            <a:r>
              <a:rPr lang="en-US" altLang="ko-KR" sz="2400" dirty="0">
                <a:latin typeface="+mn-ea"/>
                <a:ea typeface="+mn-ea"/>
              </a:rPr>
              <a:t>] → [LibreOffice Writer]</a:t>
            </a: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lang="ko-KR" altLang="en-US" sz="2400" dirty="0" smtClean="0">
                <a:latin typeface="+mn-ea"/>
                <a:ea typeface="+mn-ea"/>
              </a:rPr>
              <a:t>명령어 </a:t>
            </a:r>
            <a:r>
              <a:rPr lang="en-US" altLang="ko-KR" sz="2400" dirty="0">
                <a:latin typeface="+mn-ea"/>
                <a:ea typeface="+mn-ea"/>
              </a:rPr>
              <a:t>: libreoffice  </a:t>
            </a:r>
            <a:r>
              <a:rPr lang="en-US" altLang="ko-KR" sz="2400" dirty="0" smtClean="0">
                <a:latin typeface="+mn-ea"/>
                <a:ea typeface="+mn-ea"/>
              </a:rPr>
              <a:t>--writer</a:t>
            </a: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lang="en-US" altLang="ko-KR" sz="2400" dirty="0" smtClean="0">
                <a:latin typeface="+mn-ea"/>
                <a:ea typeface="+mn-ea"/>
              </a:rPr>
              <a:t>MS </a:t>
            </a:r>
            <a:r>
              <a:rPr lang="en-US" altLang="ko-KR" sz="2400" dirty="0">
                <a:latin typeface="+mn-ea"/>
                <a:ea typeface="+mn-ea"/>
              </a:rPr>
              <a:t>Word</a:t>
            </a:r>
            <a:r>
              <a:rPr lang="ko-KR" altLang="en-US" sz="2400" dirty="0">
                <a:latin typeface="+mn-ea"/>
                <a:ea typeface="+mn-ea"/>
              </a:rPr>
              <a:t>의 파일 포맷인 *</a:t>
            </a:r>
            <a:r>
              <a:rPr lang="en-US" altLang="ko-KR" sz="2400" dirty="0">
                <a:latin typeface="+mn-ea"/>
                <a:ea typeface="+mn-ea"/>
              </a:rPr>
              <a:t>.doc</a:t>
            </a:r>
            <a:r>
              <a:rPr lang="ko-KR" altLang="en-US" sz="2400" dirty="0">
                <a:latin typeface="+mn-ea"/>
                <a:ea typeface="+mn-ea"/>
              </a:rPr>
              <a:t>및 *</a:t>
            </a:r>
            <a:r>
              <a:rPr lang="en-US" altLang="ko-KR" sz="2400" dirty="0">
                <a:latin typeface="+mn-ea"/>
                <a:ea typeface="+mn-ea"/>
              </a:rPr>
              <a:t>.</a:t>
            </a:r>
            <a:r>
              <a:rPr lang="en-US" altLang="ko-KR" sz="2400" dirty="0" err="1">
                <a:latin typeface="+mn-ea"/>
                <a:ea typeface="+mn-ea"/>
              </a:rPr>
              <a:t>docx</a:t>
            </a:r>
            <a:r>
              <a:rPr lang="ko-KR" altLang="en-US" sz="2400" dirty="0">
                <a:latin typeface="+mn-ea"/>
                <a:ea typeface="+mn-ea"/>
              </a:rPr>
              <a:t>를 지원하며</a:t>
            </a:r>
            <a:r>
              <a:rPr lang="en-US" altLang="ko-KR" sz="2400" dirty="0">
                <a:latin typeface="+mn-ea"/>
                <a:ea typeface="+mn-ea"/>
              </a:rPr>
              <a:t>, PDF </a:t>
            </a:r>
            <a:r>
              <a:rPr lang="ko-KR" altLang="en-US" sz="2400" dirty="0">
                <a:latin typeface="+mn-ea"/>
                <a:ea typeface="+mn-ea"/>
              </a:rPr>
              <a:t>파일로 저장하는 기능도</a:t>
            </a:r>
            <a:r>
              <a:rPr lang="en-US" altLang="ko-KR" sz="2400" dirty="0">
                <a:latin typeface="+mn-ea"/>
                <a:ea typeface="+mn-ea"/>
              </a:rPr>
              <a:t> </a:t>
            </a:r>
            <a:r>
              <a:rPr lang="ko-KR" altLang="en-US" sz="2400" dirty="0">
                <a:latin typeface="+mn-ea"/>
                <a:ea typeface="+mn-ea"/>
              </a:rPr>
              <a:t>제공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068960"/>
            <a:ext cx="5873906" cy="343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1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스프레드시트 </a:t>
            </a:r>
            <a:r>
              <a:rPr lang="en-US" altLang="ko-KR" sz="2800" dirty="0" smtClean="0"/>
              <a:t>– </a:t>
            </a:r>
            <a:r>
              <a:rPr lang="en-US" altLang="ko-KR" sz="2800" dirty="0" err="1" smtClean="0"/>
              <a:t>Calc</a:t>
            </a:r>
            <a:r>
              <a:rPr lang="en-US" altLang="ko-KR" sz="2800" dirty="0" smtClean="0"/>
              <a:t> </a:t>
            </a:r>
            <a:r>
              <a:rPr lang="en-US" altLang="ko-KR" sz="2800" dirty="0" smtClean="0">
                <a:solidFill>
                  <a:srgbClr val="00B050"/>
                </a:solidFill>
              </a:rPr>
              <a:t>[p309]`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21507" name="내용 개체 틀 2"/>
          <p:cNvSpPr txBox="1">
            <a:spLocks/>
          </p:cNvSpPr>
          <p:nvPr/>
        </p:nvSpPr>
        <p:spPr bwMode="auto">
          <a:xfrm>
            <a:off x="438150" y="1412875"/>
            <a:ext cx="82296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lang="ko-KR" altLang="en-US" sz="2400" dirty="0" smtClean="0">
                <a:latin typeface="+mn-ea"/>
                <a:ea typeface="+mn-ea"/>
              </a:rPr>
              <a:t>메뉴 </a:t>
            </a:r>
            <a:r>
              <a:rPr lang="en-US" altLang="ko-KR" sz="2400" dirty="0" smtClean="0">
                <a:latin typeface="+mn-ea"/>
                <a:ea typeface="+mn-ea"/>
              </a:rPr>
              <a:t>: </a:t>
            </a:r>
            <a:r>
              <a:rPr lang="en-US" altLang="ko-KR" sz="2400" dirty="0">
                <a:latin typeface="+mn-ea"/>
                <a:ea typeface="+mn-ea"/>
              </a:rPr>
              <a:t>[</a:t>
            </a:r>
            <a:r>
              <a:rPr lang="ko-KR" altLang="en-US" sz="2400" dirty="0">
                <a:latin typeface="+mn-ea"/>
                <a:ea typeface="+mn-ea"/>
              </a:rPr>
              <a:t>프로그램</a:t>
            </a:r>
            <a:r>
              <a:rPr lang="en-US" altLang="ko-KR" sz="2400" dirty="0">
                <a:latin typeface="+mn-ea"/>
                <a:ea typeface="+mn-ea"/>
              </a:rPr>
              <a:t>] → [</a:t>
            </a:r>
            <a:r>
              <a:rPr lang="ko-KR" altLang="en-US" sz="2400" dirty="0">
                <a:latin typeface="+mn-ea"/>
                <a:ea typeface="+mn-ea"/>
              </a:rPr>
              <a:t>오피스</a:t>
            </a:r>
            <a:r>
              <a:rPr lang="en-US" altLang="ko-KR" sz="2400" dirty="0">
                <a:latin typeface="+mn-ea"/>
                <a:ea typeface="+mn-ea"/>
              </a:rPr>
              <a:t>] →</a:t>
            </a:r>
            <a:r>
              <a:rPr lang="en-US" altLang="ko-KR" sz="2400" dirty="0" smtClean="0">
                <a:latin typeface="+mn-ea"/>
                <a:ea typeface="+mn-ea"/>
              </a:rPr>
              <a:t> [</a:t>
            </a:r>
            <a:r>
              <a:rPr lang="en-US" altLang="ko-KR" sz="2400" dirty="0">
                <a:latin typeface="+mn-ea"/>
                <a:ea typeface="+mn-ea"/>
              </a:rPr>
              <a:t>LibreOffice </a:t>
            </a:r>
            <a:r>
              <a:rPr lang="en-US" altLang="ko-KR" sz="2400" dirty="0" err="1" smtClean="0">
                <a:latin typeface="+mn-ea"/>
                <a:ea typeface="+mn-ea"/>
              </a:rPr>
              <a:t>Calc</a:t>
            </a:r>
            <a:r>
              <a:rPr lang="en-US" altLang="ko-KR" sz="2400" dirty="0" smtClean="0">
                <a:latin typeface="+mn-ea"/>
                <a:ea typeface="+mn-ea"/>
              </a:rPr>
              <a:t>]</a:t>
            </a:r>
            <a:endParaRPr lang="en-US" altLang="ko-KR" sz="2400" dirty="0">
              <a:latin typeface="+mn-ea"/>
              <a:ea typeface="+mn-ea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lang="ko-KR" altLang="en-US" sz="2400" dirty="0" smtClean="0">
                <a:latin typeface="+mn-ea"/>
                <a:ea typeface="+mn-ea"/>
              </a:rPr>
              <a:t>명령어 </a:t>
            </a:r>
            <a:r>
              <a:rPr lang="en-US" altLang="ko-KR" sz="2400" dirty="0">
                <a:latin typeface="+mn-ea"/>
                <a:ea typeface="+mn-ea"/>
              </a:rPr>
              <a:t>: libreoffice  </a:t>
            </a:r>
            <a:r>
              <a:rPr lang="en-US" altLang="ko-KR" sz="2400" dirty="0" smtClean="0">
                <a:latin typeface="+mn-ea"/>
                <a:ea typeface="+mn-ea"/>
              </a:rPr>
              <a:t>--</a:t>
            </a:r>
            <a:r>
              <a:rPr lang="en-US" altLang="ko-KR" sz="2400" dirty="0" err="1" smtClean="0">
                <a:latin typeface="+mn-ea"/>
                <a:ea typeface="+mn-ea"/>
              </a:rPr>
              <a:t>calc</a:t>
            </a:r>
            <a:endParaRPr lang="en-US" altLang="ko-KR" sz="2400" dirty="0" smtClean="0">
              <a:latin typeface="+mn-ea"/>
              <a:ea typeface="+mn-ea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lang="en-US" altLang="ko-KR" sz="2400" dirty="0">
                <a:latin typeface="+mn-ea"/>
                <a:ea typeface="+mn-ea"/>
              </a:rPr>
              <a:t>MS Excel</a:t>
            </a:r>
            <a:r>
              <a:rPr lang="ko-KR" altLang="en-US" sz="2400" dirty="0">
                <a:latin typeface="+mn-ea"/>
                <a:ea typeface="+mn-ea"/>
              </a:rPr>
              <a:t>의 파일 포맷인 </a:t>
            </a:r>
            <a:r>
              <a:rPr lang="en-US" altLang="ko-KR" sz="2400" dirty="0" err="1">
                <a:latin typeface="+mn-ea"/>
                <a:ea typeface="+mn-ea"/>
              </a:rPr>
              <a:t>xls</a:t>
            </a:r>
            <a:r>
              <a:rPr lang="ko-KR" altLang="en-US" sz="2400" dirty="0">
                <a:latin typeface="+mn-ea"/>
                <a:ea typeface="+mn-ea"/>
              </a:rPr>
              <a:t>와 </a:t>
            </a:r>
            <a:r>
              <a:rPr lang="en-US" altLang="ko-KR" sz="2400" dirty="0" err="1">
                <a:latin typeface="+mn-ea"/>
                <a:ea typeface="+mn-ea"/>
              </a:rPr>
              <a:t>xlsx</a:t>
            </a:r>
            <a:r>
              <a:rPr lang="ko-KR" altLang="en-US" sz="2400" dirty="0">
                <a:latin typeface="+mn-ea"/>
                <a:ea typeface="+mn-ea"/>
              </a:rPr>
              <a:t>를 지원하며</a:t>
            </a:r>
            <a:r>
              <a:rPr lang="en-US" altLang="ko-KR" sz="2400" dirty="0">
                <a:latin typeface="+mn-ea"/>
                <a:ea typeface="+mn-ea"/>
              </a:rPr>
              <a:t>, PDF </a:t>
            </a:r>
            <a:r>
              <a:rPr lang="ko-KR" altLang="en-US" sz="2400" dirty="0">
                <a:latin typeface="+mn-ea"/>
                <a:ea typeface="+mn-ea"/>
              </a:rPr>
              <a:t>파일로 저장하는 기능도</a:t>
            </a:r>
            <a:r>
              <a:rPr lang="en-US" altLang="ko-KR" sz="2400" dirty="0" smtClean="0">
                <a:latin typeface="+mn-ea"/>
                <a:ea typeface="+mn-ea"/>
              </a:rPr>
              <a:t> </a:t>
            </a:r>
            <a:r>
              <a:rPr lang="ko-KR" altLang="en-US" sz="2400" dirty="0">
                <a:latin typeface="+mn-ea"/>
                <a:ea typeface="+mn-ea"/>
              </a:rPr>
              <a:t>제공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630" y="3071375"/>
            <a:ext cx="5760640" cy="341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4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프레젠테이션 툴 </a:t>
            </a:r>
            <a:r>
              <a:rPr lang="en-US" altLang="ko-KR" sz="2800" dirty="0" smtClean="0"/>
              <a:t>– Impress </a:t>
            </a:r>
            <a:r>
              <a:rPr lang="en-US" altLang="ko-KR" sz="2800" dirty="0" smtClean="0">
                <a:solidFill>
                  <a:srgbClr val="00B050"/>
                </a:solidFill>
              </a:rPr>
              <a:t>[p310]`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21507" name="내용 개체 틀 2"/>
          <p:cNvSpPr txBox="1">
            <a:spLocks/>
          </p:cNvSpPr>
          <p:nvPr/>
        </p:nvSpPr>
        <p:spPr bwMode="auto">
          <a:xfrm>
            <a:off x="438150" y="1412875"/>
            <a:ext cx="82296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lang="ko-KR" altLang="en-US" sz="2400" dirty="0">
                <a:latin typeface="+mn-ea"/>
                <a:ea typeface="+mn-ea"/>
              </a:rPr>
              <a:t>메뉴 </a:t>
            </a:r>
            <a:r>
              <a:rPr lang="en-US" altLang="ko-KR" sz="2400" dirty="0">
                <a:latin typeface="+mn-ea"/>
                <a:ea typeface="+mn-ea"/>
              </a:rPr>
              <a:t>: [</a:t>
            </a:r>
            <a:r>
              <a:rPr lang="ko-KR" altLang="en-US" sz="2400" dirty="0">
                <a:latin typeface="+mn-ea"/>
                <a:ea typeface="+mn-ea"/>
              </a:rPr>
              <a:t>프로그램</a:t>
            </a:r>
            <a:r>
              <a:rPr lang="en-US" altLang="ko-KR" sz="2400" dirty="0">
                <a:latin typeface="+mn-ea"/>
                <a:ea typeface="+mn-ea"/>
              </a:rPr>
              <a:t>] → [</a:t>
            </a:r>
            <a:r>
              <a:rPr lang="ko-KR" altLang="en-US" sz="2400" dirty="0">
                <a:latin typeface="+mn-ea"/>
                <a:ea typeface="+mn-ea"/>
              </a:rPr>
              <a:t>오피스</a:t>
            </a:r>
            <a:r>
              <a:rPr lang="en-US" altLang="ko-KR" sz="2400" dirty="0">
                <a:latin typeface="+mn-ea"/>
                <a:ea typeface="+mn-ea"/>
              </a:rPr>
              <a:t>] →</a:t>
            </a:r>
            <a:r>
              <a:rPr lang="en-US" altLang="ko-KR" sz="2400" dirty="0" smtClean="0">
                <a:latin typeface="+mn-ea"/>
                <a:ea typeface="+mn-ea"/>
              </a:rPr>
              <a:t> </a:t>
            </a:r>
            <a:r>
              <a:rPr lang="en-US" altLang="ko-KR" sz="2400" dirty="0">
                <a:latin typeface="+mn-ea"/>
                <a:ea typeface="+mn-ea"/>
              </a:rPr>
              <a:t>[LibreOffice </a:t>
            </a:r>
            <a:r>
              <a:rPr lang="en-US" altLang="ko-KR" sz="2400" dirty="0" smtClean="0">
                <a:latin typeface="+mn-ea"/>
                <a:ea typeface="+mn-ea"/>
              </a:rPr>
              <a:t>Impress]</a:t>
            </a:r>
            <a:endParaRPr lang="en-US" altLang="ko-KR" sz="2400" dirty="0">
              <a:latin typeface="+mn-ea"/>
              <a:ea typeface="+mn-ea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lang="ko-KR" altLang="en-US" sz="2400" dirty="0" smtClean="0">
                <a:latin typeface="+mn-ea"/>
                <a:ea typeface="+mn-ea"/>
              </a:rPr>
              <a:t>명령어 </a:t>
            </a:r>
            <a:r>
              <a:rPr lang="en-US" altLang="ko-KR" sz="2400" dirty="0">
                <a:latin typeface="+mn-ea"/>
                <a:ea typeface="+mn-ea"/>
              </a:rPr>
              <a:t>: libreoffice  </a:t>
            </a:r>
            <a:r>
              <a:rPr lang="en-US" altLang="ko-KR" sz="2400" dirty="0" smtClean="0">
                <a:latin typeface="+mn-ea"/>
                <a:ea typeface="+mn-ea"/>
              </a:rPr>
              <a:t>--impress</a:t>
            </a: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lang="en-US" altLang="ko-KR" sz="2400" dirty="0">
                <a:latin typeface="+mn-ea"/>
                <a:ea typeface="+mn-ea"/>
              </a:rPr>
              <a:t>MS </a:t>
            </a:r>
            <a:r>
              <a:rPr lang="en-US" altLang="ko-KR" sz="2400" dirty="0" err="1">
                <a:latin typeface="+mn-ea"/>
                <a:ea typeface="+mn-ea"/>
              </a:rPr>
              <a:t>Powerpoint</a:t>
            </a:r>
            <a:r>
              <a:rPr lang="ko-KR" altLang="en-US" sz="2400" dirty="0">
                <a:latin typeface="+mn-ea"/>
                <a:ea typeface="+mn-ea"/>
              </a:rPr>
              <a:t>의 파일 포맷인 </a:t>
            </a:r>
            <a:r>
              <a:rPr lang="en-US" altLang="ko-KR" sz="2400" dirty="0" err="1">
                <a:latin typeface="+mn-ea"/>
                <a:ea typeface="+mn-ea"/>
              </a:rPr>
              <a:t>ppt</a:t>
            </a:r>
            <a:r>
              <a:rPr lang="ko-KR" altLang="en-US" sz="2400" dirty="0">
                <a:latin typeface="+mn-ea"/>
                <a:ea typeface="+mn-ea"/>
              </a:rPr>
              <a:t>와 </a:t>
            </a:r>
            <a:r>
              <a:rPr lang="en-US" altLang="ko-KR" sz="2400" dirty="0" err="1">
                <a:latin typeface="+mn-ea"/>
                <a:ea typeface="+mn-ea"/>
              </a:rPr>
              <a:t>pptx</a:t>
            </a:r>
            <a:r>
              <a:rPr lang="ko-KR" altLang="en-US" sz="2400" dirty="0">
                <a:latin typeface="+mn-ea"/>
                <a:ea typeface="+mn-ea"/>
              </a:rPr>
              <a:t>를 지원하며</a:t>
            </a:r>
            <a:r>
              <a:rPr lang="en-US" altLang="ko-KR" sz="2400" dirty="0">
                <a:latin typeface="+mn-ea"/>
                <a:ea typeface="+mn-ea"/>
              </a:rPr>
              <a:t>, PDF </a:t>
            </a:r>
            <a:r>
              <a:rPr lang="ko-KR" altLang="en-US" sz="2400" dirty="0">
                <a:latin typeface="+mn-ea"/>
                <a:ea typeface="+mn-ea"/>
              </a:rPr>
              <a:t>파일로 저장하는 기능도</a:t>
            </a:r>
            <a:r>
              <a:rPr lang="en-US" altLang="ko-KR" sz="2400" dirty="0" smtClean="0">
                <a:latin typeface="+mn-ea"/>
                <a:ea typeface="+mn-ea"/>
              </a:rPr>
              <a:t> </a:t>
            </a:r>
            <a:r>
              <a:rPr lang="ko-KR" altLang="en-US" sz="2400" dirty="0">
                <a:latin typeface="+mn-ea"/>
                <a:ea typeface="+mn-ea"/>
              </a:rPr>
              <a:t>제공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200" y="3148161"/>
            <a:ext cx="5287326" cy="336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9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ko-KR" altLang="en-US" sz="2800" dirty="0" smtClean="0"/>
              <a:t>리눅스에서 </a:t>
            </a:r>
            <a:r>
              <a:rPr lang="en-US" altLang="ko-KR" sz="2800" dirty="0" smtClean="0"/>
              <a:t>Windows</a:t>
            </a:r>
            <a:r>
              <a:rPr lang="ko-KR" altLang="en-US" sz="2800" dirty="0" smtClean="0"/>
              <a:t>용 응용 프로그램 실행</a:t>
            </a:r>
            <a:r>
              <a:rPr lang="en-US" altLang="ko-KR" sz="2800" dirty="0" smtClean="0"/>
              <a:t>  </a:t>
            </a:r>
            <a:r>
              <a:rPr lang="en-US" altLang="ko-KR" sz="2800" dirty="0" smtClean="0">
                <a:solidFill>
                  <a:srgbClr val="00B050"/>
                </a:solidFill>
              </a:rPr>
              <a:t>[p310]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1500187"/>
          </a:xfrm>
        </p:spPr>
        <p:txBody>
          <a:bodyPr/>
          <a:lstStyle/>
          <a:p>
            <a:pPr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ko-KR" altLang="en-US" sz="2000" dirty="0" smtClean="0"/>
          </a:p>
        </p:txBody>
      </p:sp>
      <p:sp>
        <p:nvSpPr>
          <p:cNvPr id="35844" name="내용 개체 틀 2"/>
          <p:cNvSpPr txBox="1">
            <a:spLocks/>
          </p:cNvSpPr>
          <p:nvPr/>
        </p:nvSpPr>
        <p:spPr bwMode="auto">
          <a:xfrm>
            <a:off x="438150" y="2209800"/>
            <a:ext cx="8229600" cy="424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657225" indent="-246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22338" indent="-219075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실습목표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</a:pPr>
            <a:r>
              <a:rPr lang="ko-KR" altLang="en-US" sz="20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가상머신 프로그램을 이용해서 </a:t>
            </a:r>
            <a:r>
              <a:rPr lang="en-US" altLang="ko-KR" sz="20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Windows</a:t>
            </a:r>
            <a:r>
              <a:rPr lang="ko-KR" altLang="en-US" sz="20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20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설치한다</a:t>
            </a:r>
            <a:r>
              <a:rPr lang="en-US" altLang="ko-KR" sz="20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화면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CentOS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안에서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Windows Server 2008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</a:pPr>
            <a:endParaRPr lang="en-US" altLang="ko-KR" sz="24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</a:pPr>
            <a:endParaRPr lang="en-US" altLang="ko-KR" sz="2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611560" y="1357314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5&gt; </a:t>
            </a:r>
            <a:r>
              <a:rPr kumimoji="0" lang="en-US" altLang="ko-KR" sz="2400" dirty="0" err="1" smtClean="0">
                <a:solidFill>
                  <a:srgbClr val="0070C0"/>
                </a:solidFill>
              </a:rPr>
              <a:t>CentOS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안에 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Windows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설치</a:t>
            </a:r>
            <a:r>
              <a:rPr lang="en-US" altLang="ko-KR" sz="2400" dirty="0" smtClean="0">
                <a:solidFill>
                  <a:srgbClr val="00B050"/>
                </a:solidFill>
              </a:rPr>
              <a:t> [p311]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1138087"/>
            <a:ext cx="808330" cy="9336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3429665"/>
            <a:ext cx="4633626" cy="316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2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1 : </a:t>
            </a:r>
            <a:r>
              <a:rPr lang="ko-KR" altLang="en-US" sz="2400" dirty="0">
                <a:latin typeface="+mj-ea"/>
                <a:ea typeface="+mj-ea"/>
              </a:rPr>
              <a:t>관련 패키지를 설치한다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2 : root </a:t>
            </a:r>
            <a:r>
              <a:rPr lang="ko-KR" altLang="en-US" sz="2400" dirty="0">
                <a:latin typeface="+mj-ea"/>
                <a:ea typeface="+mj-ea"/>
              </a:rPr>
              <a:t>권한으로 ‘</a:t>
            </a:r>
            <a:r>
              <a:rPr lang="en-US" altLang="ko-KR" sz="2400" dirty="0">
                <a:latin typeface="+mj-ea"/>
                <a:ea typeface="+mj-ea"/>
              </a:rPr>
              <a:t>systemctl restart </a:t>
            </a:r>
            <a:r>
              <a:rPr lang="en-US" altLang="ko-KR" sz="2400" dirty="0" err="1">
                <a:latin typeface="+mj-ea"/>
                <a:ea typeface="+mj-ea"/>
              </a:rPr>
              <a:t>libvirtd</a:t>
            </a:r>
            <a:r>
              <a:rPr lang="en-US" altLang="ko-KR" sz="2400" dirty="0">
                <a:latin typeface="+mj-ea"/>
                <a:ea typeface="+mj-ea"/>
              </a:rPr>
              <a:t>’ </a:t>
            </a:r>
            <a:r>
              <a:rPr lang="ko-KR" altLang="en-US" sz="2400" dirty="0">
                <a:latin typeface="+mj-ea"/>
                <a:ea typeface="+mj-ea"/>
              </a:rPr>
              <a:t>명령으로 가상 네트워크를 시작한다</a:t>
            </a:r>
            <a:endParaRPr lang="en-US" altLang="ko-KR" sz="2400" dirty="0" smtClean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5496" y="908720"/>
            <a:ext cx="6976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5-2 </a:t>
            </a:r>
            <a:r>
              <a:rPr kumimoji="0" lang="en-US" altLang="ko-KR" sz="3600" b="1" dirty="0">
                <a:solidFill>
                  <a:srgbClr val="00B050"/>
                </a:solidFill>
                <a:latin typeface="+mn-ea"/>
                <a:ea typeface="+mn-ea"/>
              </a:rPr>
              <a:t>[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p319]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584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KDE </a:t>
            </a:r>
            <a:r>
              <a:rPr lang="ko-KR" altLang="en-US" sz="2800" dirty="0"/>
              <a:t>데스크톱의 </a:t>
            </a:r>
            <a:r>
              <a:rPr lang="ko-KR" altLang="en-US" sz="2800" dirty="0" smtClean="0"/>
              <a:t>사용 </a:t>
            </a:r>
            <a:r>
              <a:rPr lang="en-US" altLang="ko-KR" sz="2800" dirty="0" smtClean="0">
                <a:solidFill>
                  <a:srgbClr val="00B050"/>
                </a:solidFill>
              </a:rPr>
              <a:t>[p319]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1500187"/>
          </a:xfrm>
        </p:spPr>
        <p:txBody>
          <a:bodyPr/>
          <a:lstStyle/>
          <a:p>
            <a:pPr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ko-KR" altLang="en-US" sz="2000" dirty="0" smtClean="0"/>
          </a:p>
        </p:txBody>
      </p:sp>
      <p:sp>
        <p:nvSpPr>
          <p:cNvPr id="36868" name="내용 개체 틀 2"/>
          <p:cNvSpPr txBox="1">
            <a:spLocks/>
          </p:cNvSpPr>
          <p:nvPr/>
        </p:nvSpPr>
        <p:spPr bwMode="auto">
          <a:xfrm>
            <a:off x="438150" y="2209800"/>
            <a:ext cx="8229600" cy="424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657225" indent="-246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22338" indent="-219075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실습목표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</a:pPr>
            <a:r>
              <a:rPr lang="en-US" altLang="ko-KR" sz="20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KDE</a:t>
            </a:r>
            <a:r>
              <a:rPr lang="ko-KR" altLang="en-US" sz="20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설치하고 기본으로 </a:t>
            </a:r>
            <a:r>
              <a:rPr lang="en-US" altLang="ko-KR" sz="20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KDE</a:t>
            </a:r>
            <a:r>
              <a:rPr lang="ko-KR" altLang="en-US" sz="20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작동되도록 </a:t>
            </a:r>
            <a:r>
              <a:rPr lang="ko-KR" altLang="en-US" sz="20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설정한다</a:t>
            </a:r>
            <a:r>
              <a:rPr lang="en-US" altLang="ko-KR" sz="20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화면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(KDE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데스크탑 운영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</a:pPr>
            <a:endParaRPr lang="en-US" altLang="ko-KR" sz="24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</a:pPr>
            <a:endParaRPr lang="en-US" altLang="ko-KR" sz="2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611560" y="1357314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>
                <a:solidFill>
                  <a:srgbClr val="0070C0"/>
                </a:solidFill>
              </a:rPr>
              <a:t>6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&gt; KDE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설치 </a:t>
            </a:r>
            <a:r>
              <a:rPr lang="en-US" altLang="ko-KR" sz="2400" dirty="0">
                <a:solidFill>
                  <a:srgbClr val="00B050"/>
                </a:solidFill>
              </a:rPr>
              <a:t>[</a:t>
            </a:r>
            <a:r>
              <a:rPr lang="en-US" altLang="ko-KR" sz="2400" dirty="0" smtClean="0">
                <a:solidFill>
                  <a:srgbClr val="00B050"/>
                </a:solidFill>
              </a:rPr>
              <a:t>p320]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1138087"/>
            <a:ext cx="808330" cy="9336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718" y="3458951"/>
            <a:ext cx="4176464" cy="313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2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389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1 : </a:t>
            </a:r>
            <a:r>
              <a:rPr lang="ko-KR" altLang="en-US" sz="2400" dirty="0">
                <a:latin typeface="+mj-ea"/>
                <a:ea typeface="+mj-ea"/>
              </a:rPr>
              <a:t>가상머신을 초기화하고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메모리를 </a:t>
            </a:r>
            <a:r>
              <a:rPr lang="en-US" altLang="ko-KR" sz="2400" dirty="0">
                <a:latin typeface="+mj-ea"/>
                <a:ea typeface="+mj-ea"/>
              </a:rPr>
              <a:t>1GB </a:t>
            </a:r>
            <a:r>
              <a:rPr lang="ko-KR" altLang="en-US" sz="2400" dirty="0">
                <a:latin typeface="+mj-ea"/>
                <a:ea typeface="+mj-ea"/>
              </a:rPr>
              <a:t>이상 할당한 다음 </a:t>
            </a:r>
            <a:r>
              <a:rPr lang="en-US" altLang="ko-KR" sz="2400" dirty="0">
                <a:latin typeface="+mj-ea"/>
                <a:ea typeface="+mj-ea"/>
              </a:rPr>
              <a:t>GNOME Desktop</a:t>
            </a:r>
            <a:r>
              <a:rPr lang="ko-KR" altLang="en-US" sz="2400" dirty="0">
                <a:latin typeface="+mj-ea"/>
                <a:ea typeface="+mj-ea"/>
              </a:rPr>
              <a:t>과 </a:t>
            </a:r>
            <a:r>
              <a:rPr lang="en-US" altLang="ko-KR" sz="2400" dirty="0">
                <a:latin typeface="+mj-ea"/>
                <a:ea typeface="+mj-ea"/>
              </a:rPr>
              <a:t>KDE Plasma Workspaces </a:t>
            </a:r>
            <a:r>
              <a:rPr lang="ko-KR" altLang="en-US" sz="2400" dirty="0">
                <a:latin typeface="+mj-ea"/>
                <a:ea typeface="+mj-ea"/>
              </a:rPr>
              <a:t>그룹 패키지를 설치한다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2 : </a:t>
            </a:r>
            <a:r>
              <a:rPr lang="ko-KR" altLang="en-US" sz="2400" dirty="0">
                <a:latin typeface="+mj-ea"/>
                <a:ea typeface="+mj-ea"/>
              </a:rPr>
              <a:t>설치가 완료되면 </a:t>
            </a:r>
            <a:r>
              <a:rPr lang="ko-KR" altLang="en-US" sz="2400" dirty="0" err="1">
                <a:latin typeface="+mj-ea"/>
                <a:ea typeface="+mj-ea"/>
              </a:rPr>
              <a:t>재부팅한다</a:t>
            </a:r>
            <a:r>
              <a:rPr lang="en-US" altLang="ko-KR" sz="2400" dirty="0">
                <a:latin typeface="+mj-ea"/>
                <a:ea typeface="+mj-ea"/>
              </a:rPr>
              <a:t>. </a:t>
            </a:r>
            <a:r>
              <a:rPr lang="ko-KR" altLang="en-US" sz="2400" dirty="0">
                <a:latin typeface="+mj-ea"/>
                <a:ea typeface="+mj-ea"/>
              </a:rPr>
              <a:t>재부팅 후 오류 화면이 출력되면 </a:t>
            </a:r>
            <a:r>
              <a:rPr lang="en-US" altLang="ko-KR" sz="2400" dirty="0">
                <a:latin typeface="+mj-ea"/>
                <a:ea typeface="+mj-ea"/>
              </a:rPr>
              <a:t>2→2→c→c</a:t>
            </a:r>
            <a:r>
              <a:rPr lang="ko-KR" altLang="en-US" sz="2400" dirty="0">
                <a:latin typeface="+mj-ea"/>
                <a:ea typeface="+mj-ea"/>
              </a:rPr>
              <a:t>를 입력한다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3 : </a:t>
            </a:r>
            <a:r>
              <a:rPr lang="ko-KR" altLang="en-US" sz="2400" dirty="0">
                <a:latin typeface="+mj-ea"/>
                <a:ea typeface="+mj-ea"/>
              </a:rPr>
              <a:t>그래픽 모드로 부팅되도록 설정한다</a:t>
            </a:r>
            <a:r>
              <a:rPr lang="en-US" altLang="ko-KR" sz="2400" dirty="0">
                <a:latin typeface="+mj-ea"/>
                <a:ea typeface="+mj-ea"/>
              </a:rPr>
              <a:t>(152</a:t>
            </a:r>
            <a:r>
              <a:rPr lang="ko-KR" altLang="en-US" sz="2400" dirty="0">
                <a:latin typeface="+mj-ea"/>
                <a:ea typeface="+mj-ea"/>
              </a:rPr>
              <a:t>쪽 </a:t>
            </a:r>
            <a:r>
              <a:rPr lang="en-US" altLang="ko-KR" sz="2400" dirty="0">
                <a:latin typeface="+mj-ea"/>
                <a:ea typeface="+mj-ea"/>
              </a:rPr>
              <a:t>4</a:t>
            </a:r>
            <a:r>
              <a:rPr lang="ko-KR" altLang="en-US" sz="2400" dirty="0">
                <a:latin typeface="+mj-ea"/>
                <a:ea typeface="+mj-ea"/>
              </a:rPr>
              <a:t>장 </a:t>
            </a:r>
            <a:r>
              <a:rPr lang="en-US" altLang="ko-KR" sz="2400" dirty="0">
                <a:latin typeface="+mj-ea"/>
                <a:ea typeface="+mj-ea"/>
              </a:rPr>
              <a:t>&lt;</a:t>
            </a:r>
            <a:r>
              <a:rPr lang="ko-KR" altLang="en-US" sz="2400" dirty="0">
                <a:latin typeface="+mj-ea"/>
                <a:ea typeface="+mj-ea"/>
              </a:rPr>
              <a:t>실습 </a:t>
            </a:r>
            <a:r>
              <a:rPr lang="en-US" altLang="ko-KR" sz="2400" dirty="0">
                <a:latin typeface="+mj-ea"/>
                <a:ea typeface="+mj-ea"/>
              </a:rPr>
              <a:t>2&gt; </a:t>
            </a:r>
            <a:r>
              <a:rPr lang="ko-KR" altLang="en-US" sz="2400" dirty="0">
                <a:latin typeface="+mj-ea"/>
                <a:ea typeface="+mj-ea"/>
              </a:rPr>
              <a:t>참고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  <a:endParaRPr lang="en-US" altLang="ko-KR" sz="2400" dirty="0" smtClean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19578" y="908720"/>
            <a:ext cx="68884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5-3 </a:t>
            </a:r>
            <a:r>
              <a:rPr kumimoji="0" lang="en-US" altLang="ko-KR" sz="3600" b="1" dirty="0">
                <a:solidFill>
                  <a:srgbClr val="00B050"/>
                </a:solidFill>
                <a:latin typeface="+mn-ea"/>
                <a:ea typeface="+mn-ea"/>
              </a:rPr>
              <a:t>[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p322]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92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>
                <a:latin typeface="+mj-ea"/>
                <a:ea typeface="+mj-ea"/>
              </a:rPr>
              <a:t>힌트 </a:t>
            </a:r>
            <a:r>
              <a:rPr lang="ko-KR" altLang="en-US" sz="2400" dirty="0" smtClean="0">
                <a:latin typeface="+mj-ea"/>
                <a:ea typeface="+mj-ea"/>
              </a:rPr>
              <a:t>없음</a:t>
            </a:r>
            <a:r>
              <a:rPr lang="en-US" altLang="ko-KR" sz="240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5496" y="908720"/>
            <a:ext cx="6976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비타민 퀴즈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5-1 </a:t>
            </a:r>
            <a:r>
              <a:rPr kumimoji="0" lang="en-US" altLang="ko-KR" sz="3600" b="1" dirty="0">
                <a:solidFill>
                  <a:srgbClr val="00B050"/>
                </a:solidFill>
              </a:rPr>
              <a:t>[</a:t>
            </a:r>
            <a:r>
              <a:rPr kumimoji="0" lang="en-US" altLang="ko-KR" sz="3600" b="1" dirty="0" smtClean="0">
                <a:solidFill>
                  <a:srgbClr val="00B050"/>
                </a:solidFill>
              </a:rPr>
              <a:t>p286]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259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파일 브라우저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노틸러스</a:t>
            </a:r>
            <a:r>
              <a:rPr lang="en-US" altLang="ko-KR" sz="2800" dirty="0" smtClean="0"/>
              <a:t>  </a:t>
            </a:r>
            <a:r>
              <a:rPr lang="en-US" altLang="ko-KR" sz="2800" dirty="0" smtClean="0">
                <a:solidFill>
                  <a:srgbClr val="00B050"/>
                </a:solidFill>
              </a:rPr>
              <a:t>[p286]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1500187"/>
          </a:xfrm>
        </p:spPr>
        <p:txBody>
          <a:bodyPr/>
          <a:lstStyle/>
          <a:p>
            <a:pPr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ko-KR" altLang="en-US" sz="2000" dirty="0" smtClean="0"/>
          </a:p>
        </p:txBody>
      </p:sp>
      <p:sp>
        <p:nvSpPr>
          <p:cNvPr id="15364" name="내용 개체 틀 2"/>
          <p:cNvSpPr txBox="1">
            <a:spLocks/>
          </p:cNvSpPr>
          <p:nvPr/>
        </p:nvSpPr>
        <p:spPr bwMode="auto">
          <a:xfrm>
            <a:off x="438150" y="2209800"/>
            <a:ext cx="8229600" cy="424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657225" indent="-246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22338" indent="-219075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실습목표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</a:pPr>
            <a:r>
              <a:rPr lang="en-US" altLang="ko-KR" sz="2000" dirty="0">
                <a:solidFill>
                  <a:schemeClr val="accent2"/>
                </a:solidFill>
              </a:rPr>
              <a:t>Windows </a:t>
            </a:r>
            <a:r>
              <a:rPr lang="ko-KR" altLang="en-US" sz="20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탐색기와 비슷한 노틸러스의 활용법을 익힌다</a:t>
            </a:r>
            <a:r>
              <a:rPr lang="en-US" altLang="ko-KR" sz="20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eaLnBrk="1" hangingPunct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</a:pPr>
            <a:endParaRPr lang="en-US" altLang="ko-KR" sz="24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화면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노틸러스에서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CD/DVD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굽기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</a:pPr>
            <a:endParaRPr lang="en-US" altLang="ko-KR" sz="24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</a:pPr>
            <a:endParaRPr lang="en-US" altLang="ko-KR" sz="2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611560" y="1421530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2&gt;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노틸러스 사용 </a:t>
            </a:r>
            <a:r>
              <a:rPr lang="en-US" altLang="ko-KR" sz="2400" dirty="0">
                <a:solidFill>
                  <a:srgbClr val="00B050"/>
                </a:solidFill>
              </a:rPr>
              <a:t>[</a:t>
            </a:r>
            <a:r>
              <a:rPr lang="en-US" altLang="ko-KR" sz="2400" dirty="0" smtClean="0">
                <a:solidFill>
                  <a:srgbClr val="00B050"/>
                </a:solidFill>
              </a:rPr>
              <a:t>p287]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1202303"/>
            <a:ext cx="808330" cy="933602"/>
          </a:xfrm>
          <a:prstGeom prst="rect">
            <a:avLst/>
          </a:prstGeom>
        </p:spPr>
      </p:pic>
      <p:pic>
        <p:nvPicPr>
          <p:cNvPr id="12" name="그림 11" descr="C:\Users\재남\AppData\Local\Temp\SNAGHTML11eb7f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4" y="3860649"/>
            <a:ext cx="7230144" cy="2594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528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인터넷 응용 프로그램 </a:t>
            </a:r>
            <a:r>
              <a:rPr lang="en-US" altLang="ko-KR" sz="2800" dirty="0" smtClean="0"/>
              <a:t>- Firefox  </a:t>
            </a:r>
            <a:r>
              <a:rPr lang="en-US" altLang="ko-KR" sz="2800" dirty="0" smtClean="0">
                <a:solidFill>
                  <a:srgbClr val="00B050"/>
                </a:solidFill>
              </a:rPr>
              <a:t>[p293]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1500187"/>
          </a:xfrm>
        </p:spPr>
        <p:txBody>
          <a:bodyPr/>
          <a:lstStyle/>
          <a:p>
            <a:pPr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ko-KR" altLang="en-US" sz="2000" dirty="0" smtClean="0"/>
          </a:p>
        </p:txBody>
      </p:sp>
      <p:sp>
        <p:nvSpPr>
          <p:cNvPr id="16388" name="내용 개체 틀 2"/>
          <p:cNvSpPr txBox="1">
            <a:spLocks/>
          </p:cNvSpPr>
          <p:nvPr/>
        </p:nvSpPr>
        <p:spPr bwMode="auto">
          <a:xfrm>
            <a:off x="438150" y="2209800"/>
            <a:ext cx="8229600" cy="424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657225" indent="-246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22338" indent="-219075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실습목표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</a:pPr>
            <a:r>
              <a:rPr lang="en-US" altLang="ko-KR" sz="2000">
                <a:solidFill>
                  <a:schemeClr val="accent2"/>
                </a:solidFill>
              </a:rPr>
              <a:t>Firefox</a:t>
            </a:r>
            <a:r>
              <a:rPr lang="ko-KR" altLang="en-US" sz="20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최신 버전으로 업그레이드 한다</a:t>
            </a:r>
            <a:endParaRPr lang="en-US" altLang="ko-KR" sz="240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결과 화면 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(Firefox 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</a:pPr>
            <a:endParaRPr lang="en-US" altLang="ko-KR" sz="240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</a:pPr>
            <a:endParaRPr lang="en-US" altLang="ko-KR" sz="200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endParaRPr lang="ko-KR" altLang="en-US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611560" y="1421530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3&gt; Firefox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업그레이드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1202303"/>
            <a:ext cx="808330" cy="9336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500438"/>
            <a:ext cx="5616624" cy="303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1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인터넷 응용 프로그램 </a:t>
            </a:r>
            <a:r>
              <a:rPr lang="en-US" altLang="ko-KR" sz="2800" dirty="0" smtClean="0"/>
              <a:t>- </a:t>
            </a:r>
            <a:r>
              <a:rPr lang="ko-KR" altLang="en-US" sz="2800" dirty="0" err="1" smtClean="0"/>
              <a:t>에볼루션</a:t>
            </a:r>
            <a:r>
              <a:rPr lang="en-US" altLang="ko-KR" sz="2800" dirty="0" smtClean="0"/>
              <a:t>  </a:t>
            </a:r>
            <a:r>
              <a:rPr lang="en-US" altLang="ko-KR" sz="2800" dirty="0" smtClean="0">
                <a:solidFill>
                  <a:srgbClr val="00B050"/>
                </a:solidFill>
              </a:rPr>
              <a:t>[p297]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17411" name="내용 개체 틀 2"/>
          <p:cNvSpPr txBox="1">
            <a:spLocks/>
          </p:cNvSpPr>
          <p:nvPr/>
        </p:nvSpPr>
        <p:spPr bwMode="auto">
          <a:xfrm>
            <a:off x="438150" y="1412875"/>
            <a:ext cx="82296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22338" indent="-219075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에볼루션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(Evolution)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MS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Outlook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Express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비슷한 기능을 하는 이메일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메뉴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[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→ [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오피스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→ [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에볼루션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evolution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</a:pPr>
            <a:endParaRPr lang="en-US" altLang="ko-KR" sz="2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049644"/>
            <a:ext cx="6048672" cy="343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6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메신저 </a:t>
            </a:r>
            <a:r>
              <a:rPr lang="en-US" altLang="ko-KR" sz="2800" dirty="0"/>
              <a:t>- </a:t>
            </a:r>
            <a:r>
              <a:rPr lang="ko-KR" altLang="en-US" sz="2800" dirty="0" err="1"/>
              <a:t>엠퍼시</a:t>
            </a:r>
            <a:r>
              <a:rPr lang="en-US" altLang="ko-KR" sz="2800" dirty="0"/>
              <a:t>  </a:t>
            </a:r>
            <a:r>
              <a:rPr lang="en-US" altLang="ko-KR" sz="2800" dirty="0" smtClean="0">
                <a:solidFill>
                  <a:srgbClr val="00B050"/>
                </a:solidFill>
              </a:rPr>
              <a:t>[p297]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17411" name="내용 개체 틀 2"/>
          <p:cNvSpPr txBox="1">
            <a:spLocks/>
          </p:cNvSpPr>
          <p:nvPr/>
        </p:nvSpPr>
        <p:spPr bwMode="auto">
          <a:xfrm>
            <a:off x="438150" y="1412875"/>
            <a:ext cx="82296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22338" indent="-219075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lang="ko-KR" altLang="en-US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엠퍼시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Empathy)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Facebook Chat, Google Talk, Windows Live(MSN), Yahoo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 대부분의 메신저 서비스 프로그램으로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메뉴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→ [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→ [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엠퍼시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empathy</a:t>
            </a: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 descr="C:\Users\ADMINI~1\AppData\Local\Temp\SNAGHTMLf3a13c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73016"/>
            <a:ext cx="3406667" cy="31682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467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FTP </a:t>
            </a:r>
            <a:r>
              <a:rPr lang="ko-KR" altLang="en-US" sz="2800" dirty="0" smtClean="0"/>
              <a:t>클라이언트 </a:t>
            </a:r>
            <a:r>
              <a:rPr lang="en-US" altLang="ko-KR" sz="2800" dirty="0" smtClean="0"/>
              <a:t>- </a:t>
            </a:r>
            <a:r>
              <a:rPr lang="en-US" altLang="ko-KR" sz="2800" dirty="0" err="1" smtClean="0"/>
              <a:t>gftp</a:t>
            </a:r>
            <a:r>
              <a:rPr lang="en-US" altLang="ko-KR" sz="2800" dirty="0" smtClean="0"/>
              <a:t> </a:t>
            </a:r>
            <a:r>
              <a:rPr lang="en-US" altLang="ko-KR" sz="2800" dirty="0" smtClean="0">
                <a:solidFill>
                  <a:srgbClr val="00B050"/>
                </a:solidFill>
              </a:rPr>
              <a:t>[p298~p299]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17411" name="내용 개체 틀 2"/>
          <p:cNvSpPr txBox="1">
            <a:spLocks/>
          </p:cNvSpPr>
          <p:nvPr/>
        </p:nvSpPr>
        <p:spPr bwMode="auto">
          <a:xfrm>
            <a:off x="438150" y="1412875"/>
            <a:ext cx="82296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22338" indent="-219075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gftp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입력해서 사용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Fedora 20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사이트에서 가져와서 설치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[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→ [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→ [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gFTP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endParaRPr lang="en-US" altLang="ko-KR" sz="2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780928"/>
            <a:ext cx="5580467" cy="348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사운드 설정 및 음량 조절</a:t>
            </a:r>
            <a:r>
              <a:rPr lang="en-US" altLang="ko-KR" sz="2800" dirty="0" smtClean="0"/>
              <a:t> </a:t>
            </a:r>
            <a:r>
              <a:rPr lang="en-US" altLang="ko-KR" sz="2800" dirty="0" smtClean="0">
                <a:solidFill>
                  <a:srgbClr val="00B050"/>
                </a:solidFill>
              </a:rPr>
              <a:t>[p299~p300]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17411" name="내용 개체 틀 2"/>
          <p:cNvSpPr txBox="1">
            <a:spLocks/>
          </p:cNvSpPr>
          <p:nvPr/>
        </p:nvSpPr>
        <p:spPr bwMode="auto">
          <a:xfrm>
            <a:off x="438150" y="1412875"/>
            <a:ext cx="82296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22338" indent="-219075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메뉴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우측상단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이름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→ [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gnome-control-center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명령어를 실행한 후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[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소리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아이콘을 클릭</a:t>
            </a:r>
            <a:endParaRPr lang="en-US" altLang="ko-KR" sz="2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68" y="2636912"/>
            <a:ext cx="7032331" cy="2741910"/>
          </a:xfrm>
          <a:prstGeom prst="rect">
            <a:avLst/>
          </a:prstGeom>
        </p:spPr>
      </p:pic>
      <p:pic>
        <p:nvPicPr>
          <p:cNvPr id="1026" name="Picture 2" descr="C:\Users\BRAINU~1\AppData\Local\Temp\SNAGHTMLc3292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5" y="4793207"/>
            <a:ext cx="2962275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31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F19]01장.실습환경구축(Ver 1.0).potx" id="{5CBC9162-A6C5-4B26-B8A6-47ADBF634920}" vid="{501449C7-556D-4A07-978F-6230F8FFB76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</TotalTime>
  <Words>877</Words>
  <Application>Microsoft Office PowerPoint</Application>
  <PresentationFormat>화면 슬라이드 쇼(4:3)</PresentationFormat>
  <Paragraphs>118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HY견고딕</vt:lpstr>
      <vt:lpstr>굴림</vt:lpstr>
      <vt:lpstr>맑은 고딕</vt:lpstr>
      <vt:lpstr>휴먼매직체</vt:lpstr>
      <vt:lpstr>Georgia</vt:lpstr>
      <vt:lpstr>Trebuchet MS</vt:lpstr>
      <vt:lpstr>Wingdings 2</vt:lpstr>
      <vt:lpstr>Urban</vt:lpstr>
      <vt:lpstr>PowerPoint 프레젠테이션</vt:lpstr>
      <vt:lpstr>그놈(GNOME) 데스크탑 환경 설정  [p280]</vt:lpstr>
      <vt:lpstr>PowerPoint 프레젠테이션</vt:lpstr>
      <vt:lpstr>파일 브라우저 - 노틸러스  [p286]</vt:lpstr>
      <vt:lpstr>인터넷 응용 프로그램 - Firefox  [p293]</vt:lpstr>
      <vt:lpstr>인터넷 응용 프로그램 - 에볼루션  [p297]</vt:lpstr>
      <vt:lpstr>메신저 - 엠퍼시  [p297]</vt:lpstr>
      <vt:lpstr>FTP 클라이언트 - gftp [p298~p299]</vt:lpstr>
      <vt:lpstr>사운드 설정 및 음량 조절 [p299~p300]</vt:lpstr>
      <vt:lpstr>멀티미디어 - 음악 재생과 인터넷 라디오 재생 [p300]</vt:lpstr>
      <vt:lpstr>멀티미디어 - DVD 재생 및 동영상 플레이어 [p301]</vt:lpstr>
      <vt:lpstr>문서 편집기/뷰어- gedit [p302]</vt:lpstr>
      <vt:lpstr>문서 편집기/뷰어- evince [p302]</vt:lpstr>
      <vt:lpstr>PowerPoint 프레젠테이션</vt:lpstr>
      <vt:lpstr>CD/DVD 레코딩 - 브라세로 [p305]</vt:lpstr>
      <vt:lpstr>그래픽 편집 – GIMP [p305]`</vt:lpstr>
      <vt:lpstr>그림 보기 – ego [p306]`</vt:lpstr>
      <vt:lpstr>스크린샷 [p307]`</vt:lpstr>
      <vt:lpstr>LibreOffice [p307]`</vt:lpstr>
      <vt:lpstr>워드프로세서 - Writer [p308]`</vt:lpstr>
      <vt:lpstr>스프레드시트 – Calc [p309]`</vt:lpstr>
      <vt:lpstr>프레젠테이션 툴 – Impress [p310]`</vt:lpstr>
      <vt:lpstr>리눅스에서 Windows용 응용 프로그램 실행  [p310]</vt:lpstr>
      <vt:lpstr>PowerPoint 프레젠테이션</vt:lpstr>
      <vt:lpstr>KDE 데스크톱의 사용 [p319]</vt:lpstr>
      <vt:lpstr>PowerPoint 프레젠테이션</vt:lpstr>
    </vt:vector>
  </TitlesOfParts>
  <Company>DTSOLUTION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</dc:title>
  <dc:creator>한빛미디어</dc:creator>
  <cp:lastModifiedBy>우재남</cp:lastModifiedBy>
  <cp:revision>82</cp:revision>
  <dcterms:created xsi:type="dcterms:W3CDTF">2007-02-12T03:01:34Z</dcterms:created>
  <dcterms:modified xsi:type="dcterms:W3CDTF">2015-06-29T13:50:20Z</dcterms:modified>
</cp:coreProperties>
</file>