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0" r:id="rId17"/>
    <p:sldId id="270" r:id="rId18"/>
    <p:sldId id="271" r:id="rId19"/>
    <p:sldId id="272" r:id="rId20"/>
    <p:sldId id="273" r:id="rId21"/>
    <p:sldId id="291" r:id="rId22"/>
    <p:sldId id="274" r:id="rId23"/>
    <p:sldId id="275" r:id="rId24"/>
    <p:sldId id="292" r:id="rId25"/>
    <p:sldId id="276" r:id="rId26"/>
    <p:sldId id="277" r:id="rId27"/>
    <p:sldId id="293" r:id="rId28"/>
    <p:sldId id="278" r:id="rId29"/>
    <p:sldId id="279" r:id="rId30"/>
    <p:sldId id="294" r:id="rId31"/>
    <p:sldId id="280" r:id="rId32"/>
    <p:sldId id="281" r:id="rId33"/>
    <p:sldId id="295" r:id="rId34"/>
    <p:sldId id="296" r:id="rId35"/>
    <p:sldId id="282" r:id="rId36"/>
    <p:sldId id="283" r:id="rId37"/>
    <p:sldId id="284" r:id="rId38"/>
    <p:sldId id="297" r:id="rId39"/>
    <p:sldId id="285" r:id="rId40"/>
    <p:sldId id="286" r:id="rId41"/>
    <p:sldId id="298" r:id="rId42"/>
    <p:sldId id="287" r:id="rId43"/>
    <p:sldId id="288" r:id="rId44"/>
    <p:sldId id="299" r:id="rId45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9966FF"/>
    <a:srgbClr val="CC66FF"/>
    <a:srgbClr val="FF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5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2015-07-01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7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6AF049-E1B8-4A5B-8BDC-9A6B041A2495}" type="slidenum">
              <a:rPr lang="ko-KR" altLang="en-US"/>
              <a:pPr eaLnBrk="1" hangingPunct="1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6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45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6AF049-E1B8-4A5B-8BDC-9A6B041A2495}" type="slidenum">
              <a:rPr lang="ko-KR" altLang="en-US"/>
              <a:pPr eaLnBrk="1" hangingPunct="1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8C40073-EBAA-4029-B354-20D777A763DD}" type="slidenum">
              <a:rPr lang="ko-KR" altLang="en-US"/>
              <a:pPr eaLnBrk="1" hangingPunct="1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8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389188F-1513-4E76-A3B3-87DC8F753C06}" type="slidenum">
              <a:rPr lang="ko-KR" altLang="en-US"/>
              <a:pPr eaLnBrk="1" hangingPunct="1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9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389188F-1513-4E76-A3B3-87DC8F753C06}" type="slidenum">
              <a:rPr lang="ko-KR" altLang="en-US"/>
              <a:pPr eaLnBrk="1" hangingPunct="1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5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모서리가 둥근 직사각형 6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454861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 smtClean="0">
                <a:solidFill>
                  <a:srgbClr val="FF00FF"/>
                </a:solidFill>
                <a:latin typeface="+mn-ea"/>
                <a:ea typeface="+mn-ea"/>
              </a:rPr>
              <a:t>이것이 리눅스다</a:t>
            </a:r>
            <a:r>
              <a:rPr kumimoji="0" lang="en-US" altLang="ko-KR" sz="1200" b="1" dirty="0" smtClean="0">
                <a:solidFill>
                  <a:srgbClr val="FF00FF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Red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Hat </a:t>
            </a:r>
            <a:r>
              <a:rPr kumimoji="0" lang="en-US" altLang="ko-KR" sz="1200" b="1" dirty="0" smtClean="0">
                <a:solidFill>
                  <a:schemeClr val="accent5"/>
                </a:solidFill>
                <a:latin typeface="+mn-ea"/>
                <a:ea typeface="+mn-ea"/>
              </a:rPr>
              <a:t>CentOS 7 </a:t>
            </a:r>
            <a:r>
              <a:rPr kumimoji="0" lang="ko-KR" altLang="en-US" sz="1200" b="1" dirty="0" smtClean="0">
                <a:solidFill>
                  <a:schemeClr val="accent5"/>
                </a:solidFill>
                <a:latin typeface="+mn-ea"/>
                <a:ea typeface="+mn-ea"/>
              </a:rPr>
              <a:t>리눅스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서버 </a:t>
            </a:r>
            <a:r>
              <a:rPr kumimoji="0" lang="en-US" altLang="ko-KR" sz="1200" b="1" dirty="0">
                <a:solidFill>
                  <a:schemeClr val="accent5"/>
                </a:solidFill>
                <a:latin typeface="+mn-ea"/>
                <a:ea typeface="+mn-ea"/>
              </a:rPr>
              <a:t>&amp; </a:t>
            </a:r>
            <a:r>
              <a:rPr kumimoji="0" lang="ko-KR" altLang="en-US" sz="1200" b="1" dirty="0">
                <a:solidFill>
                  <a:schemeClr val="accent5"/>
                </a:solidFill>
                <a:latin typeface="+mn-ea"/>
                <a:ea typeface="+mn-ea"/>
              </a:rPr>
              <a:t>네트워크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42066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rgbClr val="FFFF00"/>
                </a:solidFill>
                <a:latin typeface="+mn-ea"/>
                <a:ea typeface="+mn-ea"/>
              </a:rPr>
              <a:t>6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하드디스크 관리와 </a:t>
            </a:r>
            <a:r>
              <a:rPr kumimoji="0" lang="ko-KR" altLang="en-US" sz="1600" b="1" dirty="0" err="1" smtClean="0">
                <a:solidFill>
                  <a:srgbClr val="FFFF00"/>
                </a:solidFill>
                <a:latin typeface="+mn-ea"/>
                <a:ea typeface="+mn-ea"/>
              </a:rPr>
              <a:t>사용자별</a:t>
            </a:r>
            <a:r>
              <a:rPr kumimoji="0" lang="ko-KR" altLang="en-US" sz="1600" b="1" dirty="0" smtClean="0">
                <a:solidFill>
                  <a:srgbClr val="FFFF00"/>
                </a:solidFill>
                <a:latin typeface="+mn-ea"/>
                <a:ea typeface="+mn-ea"/>
              </a:rPr>
              <a:t> 공간 할당</a:t>
            </a:r>
            <a:endParaRPr kumimoji="0" lang="ko-KR" altLang="en-US" sz="16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21413" y="0"/>
            <a:ext cx="29484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http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://cafe.naver.com/thisislinux</a:t>
            </a:r>
            <a:endParaRPr lang="ko-KR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7/1/2015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4869160"/>
            <a:ext cx="4913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6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장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하드디스크 관리와 </a:t>
            </a:r>
            <a:endParaRPr lang="en-US" altLang="ko-KR" sz="3600" dirty="0" smtClean="0">
              <a:solidFill>
                <a:schemeClr val="accent5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en-US" altLang="ko-KR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    </a:t>
            </a:r>
            <a:r>
              <a:rPr lang="ko-KR" altLang="en-US" sz="3600" dirty="0" err="1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사용자별</a:t>
            </a:r>
            <a:r>
              <a:rPr lang="ko-KR" altLang="en-US" sz="3600" dirty="0" smtClean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3600" dirty="0">
                <a:solidFill>
                  <a:schemeClr val="accent5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공간 할당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RAID 1 </a:t>
            </a:r>
            <a:r>
              <a:rPr lang="en-US" altLang="ko-KR" sz="2800" dirty="0" smtClean="0">
                <a:solidFill>
                  <a:srgbClr val="00B050"/>
                </a:solidFill>
              </a:rPr>
              <a:t>[p341]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RAID 1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‘</a:t>
            </a:r>
            <a:r>
              <a:rPr lang="ko-KR" altLang="en-US" sz="2000" dirty="0" err="1" smtClean="0"/>
              <a:t>미러링</a:t>
            </a:r>
            <a:r>
              <a:rPr lang="en-US" altLang="ko-KR" sz="2000" dirty="0" smtClean="0"/>
              <a:t>(Mirroring)’</a:t>
            </a:r>
            <a:r>
              <a:rPr lang="ko-KR" altLang="en-US" sz="2000" dirty="0" smtClean="0"/>
              <a:t> 이라 부름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데이터 저장에 두 배의 용량이 필요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“결함 허용</a:t>
            </a:r>
            <a:r>
              <a:rPr lang="en-US" altLang="ko-KR" sz="2000" dirty="0" smtClean="0"/>
              <a:t>(Fault-tolerance)</a:t>
            </a:r>
            <a:r>
              <a:rPr lang="ko-KR" altLang="en-US" sz="2000" dirty="0" smtClean="0"/>
              <a:t>을 제공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신뢰성 높음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두 배의 저장 공간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비용이 두 배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공간효율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나쁨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저장속도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성능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변함 없음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‘중요한 데이터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저장하기에 적절함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RAID0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RAID1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46" y="1357313"/>
            <a:ext cx="1620215" cy="305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6" y="4771414"/>
            <a:ext cx="7737569" cy="14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RAID 5 (1) </a:t>
            </a:r>
            <a:r>
              <a:rPr lang="en-US" altLang="ko-KR" sz="2800" dirty="0" smtClean="0">
                <a:solidFill>
                  <a:srgbClr val="00B050"/>
                </a:solidFill>
              </a:rPr>
              <a:t>[p342~p344]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RAID 5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RAID1</a:t>
            </a:r>
            <a:r>
              <a:rPr lang="ko-KR" altLang="en-US" sz="2000" dirty="0" smtClean="0"/>
              <a:t>의 데이터의 안전성 </a:t>
            </a:r>
            <a:r>
              <a:rPr lang="en-US" altLang="ko-KR" sz="2000" dirty="0" smtClean="0"/>
              <a:t>+ RAID0</a:t>
            </a:r>
            <a:r>
              <a:rPr lang="ko-KR" altLang="en-US" sz="2000" dirty="0" smtClean="0"/>
              <a:t>처럼 공간 효율성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최소한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 이상의 하드디스크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오류가 발생할 때는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패리티</a:t>
            </a:r>
            <a:r>
              <a:rPr lang="en-US" altLang="ko-KR" sz="2000" dirty="0" smtClean="0"/>
              <a:t>(Parity)’</a:t>
            </a:r>
            <a:r>
              <a:rPr lang="ko-KR" altLang="en-US" sz="2000" dirty="0" smtClean="0"/>
              <a:t>를 이용해서 데이터를 복구</a:t>
            </a: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“000 111 010 011</a:t>
            </a:r>
            <a:r>
              <a:rPr lang="ko-KR" altLang="en-US" dirty="0" smtClean="0"/>
              <a:t>”</a:t>
            </a:r>
            <a:r>
              <a:rPr lang="en-US" altLang="ko-KR" dirty="0" smtClean="0"/>
              <a:t>(12bit)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RAID5 </a:t>
            </a:r>
            <a:r>
              <a:rPr lang="ko-KR" altLang="en-US" dirty="0" smtClean="0"/>
              <a:t>저장 사례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37159"/>
            <a:ext cx="5923297" cy="32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5 </a:t>
            </a:r>
            <a:r>
              <a:rPr lang="en-US" altLang="ko-KR" sz="2800" dirty="0" smtClean="0"/>
              <a:t>(2)</a:t>
            </a:r>
            <a:r>
              <a:rPr lang="en-US" altLang="ko-KR" sz="2800" dirty="0">
                <a:solidFill>
                  <a:srgbClr val="00B050"/>
                </a:solidFill>
              </a:rPr>
              <a:t> [p342~p344]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“000 111 010 011</a:t>
            </a:r>
            <a:r>
              <a:rPr lang="ko-KR" altLang="en-US" dirty="0" smtClean="0"/>
              <a:t>”</a:t>
            </a:r>
            <a:r>
              <a:rPr lang="en-US" altLang="ko-KR" dirty="0" smtClean="0"/>
              <a:t>(12bit)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RAID5 </a:t>
            </a:r>
            <a:r>
              <a:rPr lang="ko-KR" altLang="en-US" dirty="0" smtClean="0"/>
              <a:t>복구 사례</a:t>
            </a:r>
            <a:endParaRPr lang="en-US" altLang="ko-KR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RAID5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어느 정도의 결함 허용을 해 주면서 저장 공간의 효율도 좋음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디스크의 개수 </a:t>
            </a:r>
            <a:r>
              <a:rPr lang="en-US" altLang="ko-KR" sz="2000" dirty="0" smtClean="0"/>
              <a:t>– 1’ </a:t>
            </a:r>
            <a:r>
              <a:rPr lang="ko-KR" altLang="en-US" sz="2000" dirty="0" smtClean="0"/>
              <a:t>의 공간을 사용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디스크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개가 고장 나면 복구 못함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182891" cy="30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기타 </a:t>
            </a:r>
            <a:r>
              <a:rPr lang="en-US" altLang="ko-KR" sz="2800" dirty="0" smtClean="0"/>
              <a:t>RAID  </a:t>
            </a:r>
            <a:r>
              <a:rPr lang="en-US" altLang="ko-KR" sz="2800" dirty="0" smtClean="0">
                <a:solidFill>
                  <a:srgbClr val="00B050"/>
                </a:solidFill>
              </a:rPr>
              <a:t>[p344~p345]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RAID6</a:t>
            </a:r>
          </a:p>
          <a:p>
            <a:pPr lvl="1">
              <a:defRPr/>
            </a:pPr>
            <a:r>
              <a:rPr lang="en-US" altLang="ko-KR" sz="2000" dirty="0" smtClean="0"/>
              <a:t>RAID6 </a:t>
            </a:r>
            <a:r>
              <a:rPr lang="ko-KR" altLang="en-US" sz="2000" dirty="0" smtClean="0"/>
              <a:t>방식은 </a:t>
            </a:r>
            <a:r>
              <a:rPr lang="en-US" altLang="ko-KR" sz="2000" dirty="0" smtClean="0"/>
              <a:t>RAID5 </a:t>
            </a:r>
            <a:r>
              <a:rPr lang="ko-KR" altLang="en-US" sz="2000" dirty="0" smtClean="0"/>
              <a:t>방식이 개선된 것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공간 효율은 </a:t>
            </a:r>
            <a:r>
              <a:rPr lang="en-US" altLang="ko-KR" sz="2000" dirty="0" smtClean="0"/>
              <a:t>RAID5</a:t>
            </a:r>
            <a:r>
              <a:rPr lang="ko-KR" altLang="en-US" sz="2000" dirty="0" smtClean="0"/>
              <a:t>보다 약간 떨어지지만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개의 디스크가 동시에 고장이 나도 데이터에는 이상이 없도록 하는 방식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RAID6</a:t>
            </a:r>
            <a:r>
              <a:rPr lang="ko-KR" altLang="en-US" sz="2000" dirty="0" smtClean="0"/>
              <a:t>의 경우에는 최소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디스크 필요</a:t>
            </a:r>
          </a:p>
          <a:p>
            <a:pPr lvl="1">
              <a:defRPr/>
            </a:pPr>
            <a:r>
              <a:rPr lang="ko-KR" altLang="en-US" sz="2000" dirty="0" smtClean="0"/>
              <a:t>공간 효율은 </a:t>
            </a:r>
            <a:r>
              <a:rPr lang="en-US" altLang="ko-KR" sz="2000" dirty="0" smtClean="0"/>
              <a:t>RAID5</a:t>
            </a:r>
            <a:r>
              <a:rPr lang="ko-KR" altLang="en-US" sz="2000" dirty="0" smtClean="0"/>
              <a:t>보다 약간 떨어지는 반면에 데이터에 대한 신뢰도는 좀더 높아지는 효과</a:t>
            </a:r>
          </a:p>
          <a:p>
            <a:pPr lvl="1">
              <a:defRPr/>
            </a:pPr>
            <a:r>
              <a:rPr lang="ko-KR" altLang="en-US" sz="2000" dirty="0" smtClean="0"/>
              <a:t>성능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속도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RAID5</a:t>
            </a:r>
            <a:r>
              <a:rPr lang="ko-KR" altLang="en-US" sz="2000" dirty="0" smtClean="0"/>
              <a:t>에 비해 약간 떨어진다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>
              <a:defRPr/>
            </a:pPr>
            <a:r>
              <a:rPr lang="en-US" altLang="ko-KR" dirty="0" smtClean="0"/>
              <a:t>RAID1+0 = RAID1 + RAID0</a:t>
            </a:r>
          </a:p>
          <a:p>
            <a:pPr lvl="1">
              <a:defRPr/>
            </a:pPr>
            <a:r>
              <a:rPr lang="ko-KR" altLang="en-US" sz="2000" dirty="0" smtClean="0"/>
              <a:t>신뢰성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안전성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성능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속도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동시에 뛰어난 방법</a:t>
            </a:r>
          </a:p>
          <a:p>
            <a:pPr lvl="1"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100102"/>
            <a:ext cx="2643118" cy="27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196751"/>
            <a:ext cx="4463883" cy="5375149"/>
          </a:xfrm>
          <a:prstGeom prst="rect">
            <a:avLst/>
          </a:prstGeom>
        </p:spPr>
      </p:pic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/>
              <a:t>Linear RAID, </a:t>
            </a:r>
            <a:r>
              <a:rPr lang="en-US" altLang="ko-KR" sz="2800" dirty="0" smtClean="0"/>
              <a:t>RAID0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RAID1</a:t>
            </a:r>
            <a:r>
              <a:rPr lang="en-US" altLang="ko-KR" sz="2800" dirty="0"/>
              <a:t>, </a:t>
            </a:r>
            <a:r>
              <a:rPr lang="en-US" altLang="ko-KR" sz="2800" dirty="0" smtClean="0"/>
              <a:t>RAID5 </a:t>
            </a:r>
            <a:r>
              <a:rPr lang="ko-KR" altLang="en-US" sz="2800" dirty="0"/>
              <a:t>구현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[p346]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실습 구성도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2000" dirty="0" smtClean="0"/>
              <a:t>Linear RAID(/dev/sdb, /dev/sdc)</a:t>
            </a:r>
          </a:p>
          <a:p>
            <a:pPr lvl="1">
              <a:defRPr/>
            </a:pPr>
            <a:r>
              <a:rPr lang="en-US" altLang="ko-KR" sz="2000" dirty="0" smtClean="0"/>
              <a:t>RAID0(/</a:t>
            </a:r>
            <a:r>
              <a:rPr lang="en-US" altLang="ko-KR" sz="2000" dirty="0"/>
              <a:t>dev/</a:t>
            </a:r>
            <a:r>
              <a:rPr lang="en-US" altLang="ko-KR" sz="2000" dirty="0" err="1"/>
              <a:t>sdd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sde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en-US" altLang="ko-KR" sz="2000" dirty="0" smtClean="0"/>
              <a:t>RAID1(/dev/</a:t>
            </a:r>
            <a:r>
              <a:rPr lang="en-US" altLang="ko-KR" sz="2000" dirty="0" err="1" smtClean="0"/>
              <a:t>sdf</a:t>
            </a:r>
            <a:r>
              <a:rPr lang="en-US" altLang="ko-KR" sz="2000" dirty="0" smtClean="0"/>
              <a:t>, /dev/</a:t>
            </a:r>
            <a:r>
              <a:rPr lang="en-US" altLang="ko-KR" sz="2000" dirty="0" err="1" smtClean="0"/>
              <a:t>sdg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r>
              <a:rPr lang="en-US" altLang="ko-KR" sz="2000" dirty="0" smtClean="0"/>
              <a:t>RAID5(/dev/</a:t>
            </a:r>
            <a:r>
              <a:rPr lang="en-US" altLang="ko-KR" sz="2000" dirty="0" err="1" smtClean="0"/>
              <a:t>sdh</a:t>
            </a:r>
            <a:r>
              <a:rPr lang="en-US" altLang="ko-KR" sz="2000" dirty="0" smtClean="0"/>
              <a:t>, /dev/</a:t>
            </a:r>
            <a:r>
              <a:rPr lang="en-US" altLang="ko-KR" sz="2000" dirty="0" err="1" smtClean="0"/>
              <a:t>sdi</a:t>
            </a:r>
            <a:r>
              <a:rPr lang="en-US" altLang="ko-KR" sz="2000" dirty="0" smtClean="0"/>
              <a:t>, /dev/</a:t>
            </a:r>
            <a:r>
              <a:rPr lang="en-US" altLang="ko-KR" sz="2000" dirty="0" err="1" smtClean="0"/>
              <a:t>sdj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799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하드디스크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개를 장착하고</a:t>
            </a:r>
            <a:r>
              <a:rPr lang="en-US" altLang="ko-KR" sz="2000" dirty="0" smtClean="0"/>
              <a:t>, </a:t>
            </a:r>
            <a:br>
              <a:rPr lang="en-US" altLang="ko-KR" sz="2000" dirty="0" smtClean="0"/>
            </a:br>
            <a:r>
              <a:rPr lang="ko-KR" altLang="en-US" sz="2000" dirty="0" smtClean="0"/>
              <a:t>각각을 </a:t>
            </a:r>
            <a:r>
              <a:rPr lang="en-US" altLang="ko-KR" sz="2000" dirty="0" smtClean="0"/>
              <a:t>fdisk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파티셔닝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장착할 디스크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2&gt;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하드디스크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9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개 준비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[p347]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27" y="3283282"/>
            <a:ext cx="6328109" cy="32175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595751"/>
            <a:ext cx="4019048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6-2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p351]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286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Linear RAID</a:t>
            </a:r>
            <a:r>
              <a:rPr lang="ko-KR" altLang="en-US" sz="2000" dirty="0" smtClean="0"/>
              <a:t>를 구축한다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en-US" altLang="ko-KR" sz="2000" dirty="0" err="1" smtClean="0"/>
              <a:t>mdadm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사용법을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흐름도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3</a:t>
            </a:r>
            <a:r>
              <a:rPr kumimoji="0" lang="en-US" altLang="ko-KR" sz="2400" dirty="0">
                <a:solidFill>
                  <a:srgbClr val="0070C0"/>
                </a:solidFill>
              </a:rPr>
              <a:t>&gt; Linear RAID </a:t>
            </a:r>
            <a:r>
              <a:rPr kumimoji="0" lang="ko-KR" altLang="en-US" sz="2400" dirty="0">
                <a:solidFill>
                  <a:srgbClr val="0070C0"/>
                </a:solidFill>
              </a:rPr>
              <a:t>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[p351]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36" y="3317370"/>
            <a:ext cx="5442520" cy="3223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1436485"/>
            <a:ext cx="4472474" cy="19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RAID0 </a:t>
            </a:r>
            <a:r>
              <a:rPr lang="ko-KR" altLang="en-US" sz="2000" dirty="0" smtClean="0"/>
              <a:t>를 구축한다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결과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4&gt; RAID0 </a:t>
            </a:r>
            <a:r>
              <a:rPr kumimoji="0" lang="ko-KR" altLang="en-US" sz="2400" dirty="0">
                <a:solidFill>
                  <a:srgbClr val="0070C0"/>
                </a:solidFill>
              </a:rPr>
              <a:t>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[p355]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56" y="3212976"/>
            <a:ext cx="7019048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RAID1 </a:t>
            </a:r>
            <a:r>
              <a:rPr lang="ko-KR" altLang="en-US" sz="2000" dirty="0" smtClean="0"/>
              <a:t>를 구축한다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결과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5&gt; RAID1 </a:t>
            </a:r>
            <a:r>
              <a:rPr kumimoji="0" lang="ko-KR" altLang="en-US" sz="2400" dirty="0">
                <a:solidFill>
                  <a:srgbClr val="0070C0"/>
                </a:solidFill>
              </a:rPr>
              <a:t>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[p357]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3140968"/>
            <a:ext cx="7018655" cy="27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7406"/>
            <a:ext cx="6734566" cy="4185324"/>
          </a:xfrm>
          <a:prstGeom prst="rect">
            <a:avLst/>
          </a:prstGeom>
        </p:spPr>
      </p:pic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IDE </a:t>
            </a:r>
            <a:r>
              <a:rPr lang="ko-KR" altLang="en-US" sz="2800" dirty="0" smtClean="0"/>
              <a:t>장치와 </a:t>
            </a:r>
            <a:r>
              <a:rPr lang="en-US" altLang="ko-KR" sz="2800" dirty="0" smtClean="0"/>
              <a:t>SCSI </a:t>
            </a:r>
            <a:r>
              <a:rPr lang="ko-KR" altLang="en-US" sz="2800" dirty="0" smtClean="0"/>
              <a:t>장치의 구성 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[p324]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Server</a:t>
            </a:r>
            <a:r>
              <a:rPr lang="ko-KR" altLang="en-US" dirty="0" smtClean="0"/>
              <a:t>의 하드웨어 구성도</a:t>
            </a:r>
            <a:endParaRPr lang="en-US" altLang="ko-KR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ko-KR" altLang="en-US" sz="2000" dirty="0" smtClean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422322" y="4797152"/>
            <a:ext cx="3781623" cy="112816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Vmware </a:t>
            </a:r>
            <a:r>
              <a:rPr lang="en-US" altLang="ko-KR" sz="1400" dirty="0" smtClean="0">
                <a:solidFill>
                  <a:srgbClr val="0070C0"/>
                </a:solidFill>
              </a:rPr>
              <a:t>Player 5.0.x </a:t>
            </a:r>
            <a:r>
              <a:rPr lang="ko-KR" altLang="en-US" sz="1400" dirty="0">
                <a:solidFill>
                  <a:srgbClr val="0070C0"/>
                </a:solidFill>
              </a:rPr>
              <a:t>는  총 </a:t>
            </a:r>
            <a:r>
              <a:rPr lang="en-US" altLang="ko-KR" sz="1400" dirty="0">
                <a:solidFill>
                  <a:srgbClr val="0070C0"/>
                </a:solidFill>
              </a:rPr>
              <a:t>60</a:t>
            </a:r>
            <a:r>
              <a:rPr lang="ko-KR" altLang="en-US" sz="1400" dirty="0">
                <a:solidFill>
                  <a:srgbClr val="0070C0"/>
                </a:solidFill>
              </a:rPr>
              <a:t>개의 </a:t>
            </a:r>
            <a:r>
              <a:rPr lang="en-US" altLang="ko-KR" sz="1400" dirty="0">
                <a:solidFill>
                  <a:srgbClr val="0070C0"/>
                </a:solidFill>
              </a:rPr>
              <a:t>SCSI </a:t>
            </a:r>
            <a:r>
              <a:rPr lang="ko-KR" altLang="en-US" sz="1400" dirty="0" smtClean="0">
                <a:solidFill>
                  <a:srgbClr val="0070C0"/>
                </a:solidFill>
              </a:rPr>
              <a:t>하드디스크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</a:rPr>
              <a:t>총 </a:t>
            </a:r>
            <a:r>
              <a:rPr lang="en-US" altLang="ko-KR" sz="1400" dirty="0" smtClean="0">
                <a:solidFill>
                  <a:srgbClr val="0070C0"/>
                </a:solidFill>
              </a:rPr>
              <a:t>4</a:t>
            </a:r>
            <a:r>
              <a:rPr lang="ko-KR" altLang="en-US" sz="1400" dirty="0" smtClean="0">
                <a:solidFill>
                  <a:srgbClr val="0070C0"/>
                </a:solidFill>
              </a:rPr>
              <a:t>개의 </a:t>
            </a:r>
            <a:r>
              <a:rPr lang="en-US" altLang="ko-KR" sz="1400" dirty="0" smtClean="0">
                <a:solidFill>
                  <a:srgbClr val="0070C0"/>
                </a:solidFill>
              </a:rPr>
              <a:t>IDE</a:t>
            </a:r>
            <a:r>
              <a:rPr lang="ko-KR" altLang="en-US" sz="1400" dirty="0" smtClean="0">
                <a:solidFill>
                  <a:srgbClr val="0070C0"/>
                </a:solidFill>
              </a:rPr>
              <a:t>하드디스크를 장착할 수 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RAID 5</a:t>
            </a:r>
            <a:r>
              <a:rPr lang="ko-KR" altLang="en-US" sz="2000" dirty="0" smtClean="0"/>
              <a:t>를 구축한다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흐름도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6&gt; RAID 5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구축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[p358]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400836"/>
            <a:ext cx="4680520" cy="31277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410275"/>
            <a:ext cx="4413176" cy="23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mdadm </a:t>
            </a:r>
            <a:r>
              <a:rPr lang="ko-KR" altLang="en-US" sz="2400" dirty="0">
                <a:latin typeface="+mj-ea"/>
                <a:ea typeface="+mj-ea"/>
              </a:rPr>
              <a:t>패키지를 ‘</a:t>
            </a:r>
            <a:r>
              <a:rPr lang="en-US" altLang="ko-KR" sz="2400" dirty="0">
                <a:latin typeface="+mj-ea"/>
                <a:ea typeface="+mj-ea"/>
              </a:rPr>
              <a:t>yum’ </a:t>
            </a:r>
            <a:r>
              <a:rPr lang="ko-KR" altLang="en-US" sz="2400" dirty="0">
                <a:latin typeface="+mj-ea"/>
                <a:ea typeface="+mj-ea"/>
              </a:rPr>
              <a:t>명령어를 실행해 미리 설치해야 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6-3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p361]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939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실습 구성도</a:t>
            </a:r>
            <a:endParaRPr lang="en-US" altLang="ko-KR" dirty="0" smtClean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sz="2000" dirty="0"/>
              <a:t>RAID1, RAID5</a:t>
            </a:r>
            <a:r>
              <a:rPr lang="ko-KR" altLang="en-US" sz="2000" dirty="0"/>
              <a:t>는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‘결함 허용’기능이 있음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smtClean="0"/>
              <a:t>각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개씩 디스크를 </a:t>
            </a:r>
            <a:r>
              <a:rPr lang="ko-KR" altLang="en-US" sz="2000" dirty="0" err="1" smtClean="0"/>
              <a:t>고장냄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</p:txBody>
      </p:sp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dirty="0"/>
              <a:t>Linear </a:t>
            </a:r>
            <a:r>
              <a:rPr lang="en-US" altLang="ko-KR" sz="2800" dirty="0" smtClean="0"/>
              <a:t>RAID, RAID 0,1,5 </a:t>
            </a:r>
            <a:r>
              <a:rPr lang="ko-KR" altLang="en-US" sz="2800" dirty="0" smtClean="0"/>
              <a:t>문제발생 </a:t>
            </a:r>
            <a:r>
              <a:rPr lang="en-US" altLang="ko-KR" sz="2800" dirty="0" smtClean="0">
                <a:solidFill>
                  <a:srgbClr val="00B050"/>
                </a:solidFill>
              </a:rPr>
              <a:t>[p362]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93" y="1357312"/>
            <a:ext cx="4333815" cy="52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Linear RAID, RAID 0, 1, 5</a:t>
            </a:r>
            <a:r>
              <a:rPr lang="ko-KR" altLang="en-US" sz="2000" dirty="0"/>
              <a:t>의 하드디스크가 고장 난 </a:t>
            </a:r>
            <a:r>
              <a:rPr lang="ko-KR" altLang="en-US" sz="2000" dirty="0" smtClean="0"/>
              <a:t>상황을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일단 부팅이 </a:t>
            </a:r>
            <a:r>
              <a:rPr lang="ko-KR" altLang="en-US" sz="2000" dirty="0"/>
              <a:t>가능하도록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고장 난 디스크와 정상 디스크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7&gt; RAID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하드디스크 고장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[p363]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5695" y="2564905"/>
            <a:ext cx="1134334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3246275"/>
            <a:ext cx="5400600" cy="32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9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6-4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p369]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670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Linear RAID, RAID 0,1,5 </a:t>
            </a:r>
            <a:r>
              <a:rPr lang="ko-KR" altLang="en-US" sz="2800" dirty="0" smtClean="0"/>
              <a:t>원상 복구 </a:t>
            </a:r>
            <a:r>
              <a:rPr lang="en-US" altLang="ko-KR" sz="2800" dirty="0" smtClean="0">
                <a:solidFill>
                  <a:srgbClr val="00B050"/>
                </a:solidFill>
              </a:rPr>
              <a:t>[p370]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실습 구성도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err="1" smtClean="0"/>
              <a:t>고장난</a:t>
            </a:r>
            <a:r>
              <a:rPr lang="ko-KR" altLang="en-US" sz="2000" dirty="0" smtClean="0"/>
              <a:t> 디스크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개를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새 디스크로 교체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51" y="1439591"/>
            <a:ext cx="4314032" cy="51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Linear RAID, RAID 0, RAID 1, RAID 5</a:t>
            </a:r>
            <a:r>
              <a:rPr lang="ko-KR" altLang="en-US" sz="2000" dirty="0"/>
              <a:t>의 장치의 고장 난 하드디스크를 새로운 하드디스크로 </a:t>
            </a:r>
            <a:r>
              <a:rPr lang="ko-KR" altLang="en-US" sz="2000" dirty="0" smtClean="0"/>
              <a:t>교체한다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복구 전후의 내부적 변화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8&gt; RAID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하드디스크 교체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[p370]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50" y="3564146"/>
            <a:ext cx="4168630" cy="303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94" y="3569330"/>
            <a:ext cx="3957766" cy="22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6-5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p376]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5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357313"/>
            <a:ext cx="5210521" cy="5003443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실습 구성도</a:t>
            </a: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 smtClean="0"/>
              <a:t>RAID5</a:t>
            </a:r>
            <a:r>
              <a:rPr lang="ko-KR" altLang="en-US" sz="2000" dirty="0" smtClean="0"/>
              <a:t>보다 신뢰도를 높인 </a:t>
            </a:r>
            <a:r>
              <a:rPr lang="en-US" altLang="ko-KR" sz="2000" dirty="0" smtClean="0"/>
              <a:t>RAID6</a:t>
            </a:r>
          </a:p>
          <a:p>
            <a:pPr lvl="1">
              <a:defRPr/>
            </a:pPr>
            <a:r>
              <a:rPr lang="ko-KR" altLang="en-US" sz="2000" dirty="0" smtClean="0"/>
              <a:t>신뢰도와 속도 두 마리 </a:t>
            </a:r>
            <a:r>
              <a:rPr lang="ko-KR" altLang="en-US" sz="2000" dirty="0"/>
              <a:t>토끼를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잡기 위한 </a:t>
            </a:r>
            <a:r>
              <a:rPr lang="en-US" altLang="ko-KR" sz="2000" dirty="0" smtClean="0"/>
              <a:t>RAID1+0</a:t>
            </a:r>
          </a:p>
          <a:p>
            <a:pPr lvl="1">
              <a:defRPr/>
            </a:pPr>
            <a:r>
              <a:rPr lang="en-US" altLang="ko-KR" sz="2000" dirty="0" smtClean="0"/>
              <a:t>RAID6</a:t>
            </a:r>
            <a:r>
              <a:rPr lang="ko-KR" altLang="en-US" sz="2000" dirty="0" smtClean="0"/>
              <a:t>은 패리티를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 </a:t>
            </a:r>
            <a:r>
              <a:rPr lang="ko-KR" altLang="en-US" sz="2000" dirty="0"/>
              <a:t>사용하기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때문에 최소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디스크가 필요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 smtClean="0"/>
              <a:t>RAID1+0</a:t>
            </a:r>
            <a:r>
              <a:rPr lang="ko-KR" altLang="en-US" sz="2000" dirty="0" smtClean="0"/>
              <a:t>도 최소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 </a:t>
            </a:r>
            <a:r>
              <a:rPr lang="ko-KR" altLang="en-US" sz="2000" dirty="0"/>
              <a:t>디스크가 필요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 smtClean="0"/>
              <a:t>RAID6</a:t>
            </a:r>
            <a:r>
              <a:rPr lang="ko-KR" altLang="en-US" sz="2000" dirty="0" smtClean="0"/>
              <a:t>의 공간효율은 </a:t>
            </a:r>
            <a:r>
              <a:rPr lang="en-US" altLang="ko-KR" sz="2000" dirty="0" smtClean="0"/>
              <a:t>N-2</a:t>
            </a:r>
          </a:p>
          <a:p>
            <a:pPr lvl="1">
              <a:defRPr/>
            </a:pPr>
            <a:r>
              <a:rPr lang="en-US" altLang="ko-KR" sz="2000" dirty="0" smtClean="0"/>
              <a:t>RAID1+0</a:t>
            </a:r>
            <a:r>
              <a:rPr lang="ko-KR" altLang="en-US" sz="2000" dirty="0" smtClean="0"/>
              <a:t>의 공간효율은 </a:t>
            </a:r>
            <a:r>
              <a:rPr lang="en-US" altLang="ko-KR" sz="2000" dirty="0" smtClean="0"/>
              <a:t>50%</a:t>
            </a:r>
          </a:p>
          <a:p>
            <a:pPr lvl="1">
              <a:defRPr/>
            </a:pPr>
            <a:endParaRPr lang="en-US" altLang="ko-KR" sz="2000" dirty="0" smtClean="0"/>
          </a:p>
        </p:txBody>
      </p:sp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6</a:t>
            </a:r>
            <a:r>
              <a:rPr lang="ko-KR" altLang="en-US" sz="2800" dirty="0"/>
              <a:t>와 </a:t>
            </a:r>
            <a:r>
              <a:rPr lang="en-US" altLang="ko-KR" sz="2800" dirty="0"/>
              <a:t>RAID 1+0 </a:t>
            </a:r>
            <a:r>
              <a:rPr lang="ko-KR" altLang="en-US" sz="2800" dirty="0" smtClean="0"/>
              <a:t>개념 </a:t>
            </a:r>
            <a:r>
              <a:rPr lang="en-US" altLang="ko-KR" sz="2800" dirty="0" smtClean="0">
                <a:solidFill>
                  <a:srgbClr val="00B050"/>
                </a:solidFill>
              </a:rPr>
              <a:t>[p377]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고급 </a:t>
            </a:r>
            <a:r>
              <a:rPr lang="en-US" altLang="ko-KR" sz="2000" dirty="0" smtClean="0"/>
              <a:t>RAID </a:t>
            </a:r>
            <a:r>
              <a:rPr lang="ko-KR" altLang="en-US" sz="2000" dirty="0" smtClean="0"/>
              <a:t>방식인 </a:t>
            </a:r>
            <a:r>
              <a:rPr lang="en-US" altLang="ko-KR" sz="2000" dirty="0" smtClean="0"/>
              <a:t>RAID </a:t>
            </a:r>
            <a:r>
              <a:rPr lang="en-US" altLang="ko-KR" sz="2000" dirty="0"/>
              <a:t>6</a:t>
            </a:r>
            <a:r>
              <a:rPr lang="ko-KR" altLang="en-US" sz="2000" dirty="0"/>
              <a:t>과 </a:t>
            </a:r>
            <a:r>
              <a:rPr lang="en-US" altLang="ko-KR" sz="2000" dirty="0"/>
              <a:t>RAID 1+0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구성해 본다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결과 화면 </a:t>
            </a:r>
            <a:r>
              <a:rPr lang="en-US" altLang="ko-KR" dirty="0" smtClean="0"/>
              <a:t>(RAID </a:t>
            </a:r>
            <a:r>
              <a:rPr lang="ko-KR" altLang="en-US" dirty="0" smtClean="0"/>
              <a:t>구성 완료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9&gt; </a:t>
            </a:r>
            <a:r>
              <a:rPr kumimoji="0" lang="en-US" altLang="ko-KR" sz="2400" dirty="0">
                <a:solidFill>
                  <a:srgbClr val="0070C0"/>
                </a:solidFill>
              </a:rPr>
              <a:t>RAID 6</a:t>
            </a:r>
            <a:r>
              <a:rPr kumimoji="0" lang="ko-KR" altLang="en-US" sz="2400" dirty="0">
                <a:solidFill>
                  <a:srgbClr val="0070C0"/>
                </a:solidFill>
              </a:rPr>
              <a:t>과 </a:t>
            </a:r>
            <a:r>
              <a:rPr kumimoji="0" lang="en-US" altLang="ko-KR" sz="2400" dirty="0">
                <a:solidFill>
                  <a:srgbClr val="0070C0"/>
                </a:solidFill>
              </a:rPr>
              <a:t>RAID 1+0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[p377]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3356992"/>
            <a:ext cx="7018655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IDE </a:t>
            </a:r>
            <a:r>
              <a:rPr lang="ko-KR" altLang="en-US" sz="2800" dirty="0" smtClean="0"/>
              <a:t>장치와 </a:t>
            </a:r>
            <a:r>
              <a:rPr lang="en-US" altLang="ko-KR" sz="2800" dirty="0" smtClean="0"/>
              <a:t>SCSI </a:t>
            </a:r>
            <a:r>
              <a:rPr lang="ko-KR" altLang="en-US" sz="2800" dirty="0" smtClean="0"/>
              <a:t>장치의 구성 </a:t>
            </a:r>
            <a:r>
              <a:rPr lang="en-US" altLang="ko-KR" sz="2800" dirty="0" smtClean="0"/>
              <a:t>(2)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[p326]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 smtClean="0"/>
              <a:t>SCSI </a:t>
            </a:r>
            <a:r>
              <a:rPr lang="ko-KR" altLang="en-US" sz="2000" dirty="0" smtClean="0"/>
              <a:t>장치에 하드디스크 확인</a:t>
            </a: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하드디스크를 물리적으로는 </a:t>
            </a:r>
            <a:r>
              <a:rPr lang="en-US" altLang="ko-KR" sz="2000" dirty="0" smtClean="0"/>
              <a:t>/dev/</a:t>
            </a:r>
            <a:r>
              <a:rPr lang="en-US" altLang="ko-KR" sz="2000" dirty="0" err="1" smtClean="0"/>
              <a:t>sda</a:t>
            </a:r>
            <a:r>
              <a:rPr lang="en-US" altLang="ko-KR" sz="2000" dirty="0" smtClean="0"/>
              <a:t>, /dev/</a:t>
            </a:r>
            <a:r>
              <a:rPr lang="en-US" altLang="ko-KR" sz="2000" dirty="0" err="1" smtClean="0"/>
              <a:t>sdb</a:t>
            </a:r>
            <a:r>
              <a:rPr lang="en-US" altLang="ko-KR" sz="2000" dirty="0" smtClean="0"/>
              <a:t>, /dev/</a:t>
            </a:r>
            <a:r>
              <a:rPr lang="en-US" altLang="ko-KR" sz="2000" dirty="0" err="1" smtClean="0"/>
              <a:t>sdc</a:t>
            </a:r>
            <a:r>
              <a:rPr lang="en-US" altLang="ko-KR" sz="2000" dirty="0" smtClean="0"/>
              <a:t> … </a:t>
            </a:r>
            <a:r>
              <a:rPr lang="ko-KR" altLang="en-US" sz="2000" dirty="0" smtClean="0"/>
              <a:t>형식으로 부름</a:t>
            </a: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sz="2000" dirty="0" smtClean="0"/>
              <a:t>디스크 </a:t>
            </a:r>
            <a:r>
              <a:rPr lang="ko-KR" altLang="ko-KR" sz="2000" dirty="0" smtClean="0"/>
              <a:t>파티션이 나눠진 것을 논리적으로는</a:t>
            </a:r>
            <a:r>
              <a:rPr lang="en-US" altLang="ko-KR" sz="2000" dirty="0" smtClean="0"/>
              <a:t> /dev/sda1, /dev/sda2, /dev/sda3, /dev/sdb1, /dev/sdb2 … </a:t>
            </a:r>
            <a:r>
              <a:rPr lang="ko-KR" altLang="ko-KR" sz="2000" dirty="0" smtClean="0"/>
              <a:t>형식으로 </a:t>
            </a:r>
            <a:r>
              <a:rPr lang="ko-KR" altLang="en-US" sz="2000" dirty="0" smtClean="0"/>
              <a:t>부름</a:t>
            </a:r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2" y="1844824"/>
            <a:ext cx="8181861" cy="2937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6-6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p381]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7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280415"/>
            <a:ext cx="5442385" cy="5291835"/>
          </a:xfrm>
          <a:prstGeom prst="rect">
            <a:avLst/>
          </a:prstGeom>
        </p:spPr>
      </p:pic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6</a:t>
            </a:r>
            <a:r>
              <a:rPr lang="ko-KR" altLang="en-US" sz="2800" dirty="0"/>
              <a:t>와 </a:t>
            </a:r>
            <a:r>
              <a:rPr lang="en-US" altLang="ko-KR" sz="2800" dirty="0"/>
              <a:t>RAID 1+0 </a:t>
            </a:r>
            <a:r>
              <a:rPr lang="ko-KR" altLang="en-US" sz="2800" dirty="0" smtClean="0"/>
              <a:t>의 문제 발생 </a:t>
            </a:r>
            <a:r>
              <a:rPr lang="en-US" altLang="ko-KR" sz="2800" dirty="0" smtClean="0">
                <a:solidFill>
                  <a:srgbClr val="00B050"/>
                </a:solidFill>
              </a:rPr>
              <a:t>[p382]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실습 구성도</a:t>
            </a:r>
            <a:endParaRPr lang="en-US" altLang="ko-KR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 smtClean="0"/>
              <a:t>각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개씩 하드디스크를 고장 낸다</a:t>
            </a:r>
            <a:r>
              <a:rPr lang="en-US" altLang="ko-KR" sz="2000" dirty="0" smtClean="0"/>
              <a:t>.</a:t>
            </a:r>
          </a:p>
          <a:p>
            <a:pPr lvl="1">
              <a:defRPr/>
            </a:pPr>
            <a:r>
              <a:rPr lang="ko-KR" altLang="en-US" sz="2000" dirty="0" smtClean="0"/>
              <a:t>고장 후에도 데이터의 이상 여부를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확인한다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2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RAID 6</a:t>
            </a:r>
            <a:r>
              <a:rPr lang="ko-KR" altLang="en-US" sz="2000" dirty="0"/>
              <a:t>과 </a:t>
            </a:r>
            <a:r>
              <a:rPr lang="en-US" altLang="ko-KR" sz="2000" dirty="0"/>
              <a:t>RAID 1+0</a:t>
            </a:r>
            <a:r>
              <a:rPr lang="ko-KR" altLang="en-US" sz="2000" dirty="0"/>
              <a:t>의 결함 허용을 </a:t>
            </a:r>
            <a:r>
              <a:rPr lang="ko-KR" altLang="en-US" sz="2000" dirty="0" smtClean="0"/>
              <a:t>확인한다</a:t>
            </a:r>
            <a:r>
              <a:rPr lang="en-US" altLang="ko-KR" sz="2000" dirty="0" smtClean="0"/>
              <a:t>. 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하드디스크를 </a:t>
            </a:r>
            <a:r>
              <a:rPr lang="en-US" altLang="ko-KR" sz="2000" dirty="0"/>
              <a:t>2</a:t>
            </a:r>
            <a:r>
              <a:rPr lang="ko-KR" altLang="en-US" sz="2000" dirty="0"/>
              <a:t>개씩 고장 낸 후에 파일이 정상적으로 있는지 </a:t>
            </a:r>
            <a:r>
              <a:rPr lang="ko-KR" altLang="en-US" sz="2000" dirty="0" smtClean="0"/>
              <a:t>확인한다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개가 </a:t>
            </a:r>
            <a:r>
              <a:rPr lang="ko-KR" altLang="en-US" dirty="0" err="1" smtClean="0"/>
              <a:t>고장나도</a:t>
            </a:r>
            <a:r>
              <a:rPr lang="ko-KR" altLang="en-US" dirty="0" smtClean="0"/>
              <a:t> 작동중인 </a:t>
            </a:r>
            <a:r>
              <a:rPr lang="en-US" altLang="ko-KR" dirty="0" smtClean="0"/>
              <a:t>RAID6)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10&gt; </a:t>
            </a:r>
            <a:r>
              <a:rPr kumimoji="0" lang="en-US" altLang="ko-KR" sz="2400" dirty="0">
                <a:solidFill>
                  <a:srgbClr val="0070C0"/>
                </a:solidFill>
              </a:rPr>
              <a:t>RAID 6</a:t>
            </a:r>
            <a:r>
              <a:rPr kumimoji="0" lang="ko-KR" altLang="en-US" sz="2400" dirty="0">
                <a:solidFill>
                  <a:srgbClr val="0070C0"/>
                </a:solidFill>
              </a:rPr>
              <a:t>과 </a:t>
            </a:r>
            <a:r>
              <a:rPr kumimoji="0" lang="en-US" altLang="ko-KR" sz="2400" dirty="0">
                <a:solidFill>
                  <a:srgbClr val="0070C0"/>
                </a:solidFill>
              </a:rPr>
              <a:t>RAID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1+0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의 고장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[p382]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6" name="그림 5" descr="C:\Users\재남\AppData\Local\Temp\SNAGHTML8e92719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52" y="3380862"/>
            <a:ext cx="6866255" cy="315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2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en-US" altLang="ko-KR" sz="2400" dirty="0" err="1">
                <a:latin typeface="+mj-ea"/>
                <a:ea typeface="+mj-ea"/>
              </a:rPr>
              <a:t>sdc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sde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sdg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err="1">
                <a:latin typeface="+mj-ea"/>
                <a:ea typeface="+mj-ea"/>
              </a:rPr>
              <a:t>sdh</a:t>
            </a:r>
            <a:r>
              <a:rPr lang="ko-KR" altLang="en-US" sz="2400" dirty="0">
                <a:latin typeface="+mj-ea"/>
                <a:ea typeface="+mj-ea"/>
              </a:rPr>
              <a:t>로 사용할 </a:t>
            </a:r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ko-KR" altLang="en-US" sz="2400" dirty="0">
                <a:latin typeface="+mj-ea"/>
                <a:ea typeface="+mj-ea"/>
              </a:rPr>
              <a:t>개 하드디스크에 파티션을 설정한다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</a:t>
            </a:r>
            <a:r>
              <a:rPr lang="en-US" altLang="ko-KR" sz="2400" dirty="0" smtClean="0">
                <a:latin typeface="+mj-ea"/>
                <a:ea typeface="+mj-ea"/>
              </a:rPr>
              <a:t>: /</a:t>
            </a:r>
            <a:r>
              <a:rPr lang="en-US" altLang="ko-KR" sz="2400" dirty="0">
                <a:latin typeface="+mj-ea"/>
                <a:ea typeface="+mj-ea"/>
              </a:rPr>
              <a:t>dev/md6</a:t>
            </a:r>
            <a:r>
              <a:rPr lang="ko-KR" altLang="en-US" sz="2400" dirty="0">
                <a:latin typeface="+mj-ea"/>
                <a:ea typeface="+mj-ea"/>
              </a:rPr>
              <a:t>에는 </a:t>
            </a:r>
            <a:r>
              <a:rPr lang="en-US" altLang="ko-KR" sz="2400" dirty="0">
                <a:latin typeface="+mj-ea"/>
                <a:ea typeface="+mj-ea"/>
              </a:rPr>
              <a:t>/dev/sdc1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en-US" altLang="ko-KR" sz="2400" dirty="0">
                <a:latin typeface="+mj-ea"/>
                <a:ea typeface="+mj-ea"/>
              </a:rPr>
              <a:t>/dev/sde1</a:t>
            </a:r>
            <a:r>
              <a:rPr lang="ko-KR" altLang="en-US" sz="2400" dirty="0">
                <a:latin typeface="+mj-ea"/>
                <a:ea typeface="+mj-ea"/>
              </a:rPr>
              <a:t>를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en-US" altLang="ko-KR" sz="2400" dirty="0" smtClean="0">
                <a:latin typeface="+mj-ea"/>
                <a:ea typeface="+mj-ea"/>
              </a:rPr>
              <a:t>/dev/md2</a:t>
            </a:r>
            <a:r>
              <a:rPr lang="ko-KR" altLang="en-US" sz="2400" dirty="0">
                <a:latin typeface="+mj-ea"/>
                <a:ea typeface="+mj-ea"/>
              </a:rPr>
              <a:t>에는 </a:t>
            </a:r>
            <a:r>
              <a:rPr lang="en-US" altLang="ko-KR" sz="2400" dirty="0">
                <a:latin typeface="+mj-ea"/>
                <a:ea typeface="+mj-ea"/>
              </a:rPr>
              <a:t>/dev/sdg1</a:t>
            </a:r>
            <a:r>
              <a:rPr lang="ko-KR" altLang="en-US" sz="2400" dirty="0">
                <a:latin typeface="+mj-ea"/>
                <a:ea typeface="+mj-ea"/>
              </a:rPr>
              <a:t>를</a:t>
            </a:r>
            <a:r>
              <a:rPr lang="en-US" altLang="ko-KR" sz="2400" dirty="0">
                <a:latin typeface="+mj-ea"/>
                <a:ea typeface="+mj-ea"/>
              </a:rPr>
              <a:t>, /dev/md3</a:t>
            </a:r>
            <a:r>
              <a:rPr lang="ko-KR" altLang="en-US" sz="2400" dirty="0" smtClean="0">
                <a:latin typeface="+mj-ea"/>
                <a:ea typeface="+mj-ea"/>
              </a:rPr>
              <a:t>에는 </a:t>
            </a:r>
            <a:r>
              <a:rPr lang="en-US" altLang="ko-KR" sz="2400" dirty="0">
                <a:latin typeface="+mj-ea"/>
                <a:ea typeface="+mj-ea"/>
              </a:rPr>
              <a:t>/dev/sdh1</a:t>
            </a:r>
            <a:r>
              <a:rPr lang="ko-KR" altLang="en-US" sz="2400" dirty="0">
                <a:latin typeface="+mj-ea"/>
                <a:ea typeface="+mj-ea"/>
              </a:rPr>
              <a:t>를 추가한 후 </a:t>
            </a:r>
            <a:r>
              <a:rPr lang="ko-KR" altLang="en-US" sz="2400" dirty="0" err="1">
                <a:latin typeface="+mj-ea"/>
                <a:ea typeface="+mj-ea"/>
              </a:rPr>
              <a:t>재부팅하면</a:t>
            </a:r>
            <a:r>
              <a:rPr lang="ko-KR" altLang="en-US" sz="2400" dirty="0">
                <a:latin typeface="+mj-ea"/>
                <a:ea typeface="+mj-ea"/>
              </a:rPr>
              <a:t> 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6-7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p385]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j-ea"/>
                <a:ea typeface="+mj-ea"/>
              </a:rPr>
              <a:t>▶ </a:t>
            </a:r>
            <a:r>
              <a:rPr lang="ko-KR" altLang="en-US" dirty="0" smtClean="0">
                <a:latin typeface="+mj-ea"/>
                <a:ea typeface="+mj-ea"/>
              </a:rPr>
              <a:t>힌트 </a:t>
            </a:r>
            <a:r>
              <a:rPr lang="en-US" altLang="ko-KR" dirty="0">
                <a:latin typeface="+mj-ea"/>
                <a:ea typeface="+mj-ea"/>
              </a:rPr>
              <a:t>: RAID</a:t>
            </a:r>
            <a:r>
              <a:rPr lang="ko-KR" altLang="en-US" dirty="0">
                <a:latin typeface="+mj-ea"/>
                <a:ea typeface="+mj-ea"/>
              </a:rPr>
              <a:t>를 구성하는 명령은 다음과 같이 사용하자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/dev/md0 --level =1 --raid-devices =2 /dev/sdb1 /dev/sdc1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/dev/md1 --level =1 --raid-devices =2 /dev/sdd1 /dev/sde1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/dev/md2 --level =1 --raid-devices =2 /dev/sdf1 /dev/sdg1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/dev/md3 --level =1 --raid-devices =2 /dev/sdh1 /dev/sdi1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/dev/md16 --level =6 --raid-devices =4 /dev/md0 /dev/md1 </a:t>
            </a:r>
            <a:r>
              <a:rPr lang="en-US" altLang="ko-KR" dirty="0" smtClean="0">
                <a:latin typeface="+mj-ea"/>
                <a:ea typeface="+mj-ea"/>
              </a:rPr>
              <a:t>			/</a:t>
            </a:r>
            <a:r>
              <a:rPr lang="en-US" altLang="ko-KR" dirty="0">
                <a:latin typeface="+mj-ea"/>
                <a:ea typeface="+mj-ea"/>
              </a:rPr>
              <a:t>dev/md2 /dev/md3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//VMware </a:t>
            </a:r>
            <a:r>
              <a:rPr lang="ko-KR" altLang="en-US" dirty="0">
                <a:latin typeface="+mj-ea"/>
                <a:ea typeface="+mj-ea"/>
              </a:rPr>
              <a:t>오른쪽 하드디스크의 깜박거림이 멈출 때까지 몇 분간 </a:t>
            </a:r>
            <a:r>
              <a:rPr lang="ko-KR" altLang="en-US" dirty="0" smtClean="0">
                <a:latin typeface="+mj-ea"/>
                <a:ea typeface="+mj-ea"/>
              </a:rPr>
              <a:t>기다린다</a:t>
            </a:r>
            <a:endParaRPr lang="en-US" altLang="ko-KR" dirty="0" smtClean="0">
              <a:latin typeface="+mj-ea"/>
              <a:ea typeface="+mj-ea"/>
            </a:endParaRPr>
          </a:p>
          <a:p>
            <a:pPr algn="just"/>
            <a:r>
              <a:rPr lang="en-US" altLang="ko-KR" dirty="0" err="1" smtClean="0">
                <a:latin typeface="+mj-ea"/>
                <a:ea typeface="+mj-ea"/>
              </a:rPr>
              <a:t>mkfs</a:t>
            </a:r>
            <a:r>
              <a:rPr lang="en-US" altLang="ko-KR" dirty="0">
                <a:latin typeface="+mj-ea"/>
                <a:ea typeface="+mj-ea"/>
              </a:rPr>
              <a:t>. ext4 /dev/md16</a:t>
            </a:r>
          </a:p>
          <a:p>
            <a:pPr algn="just"/>
            <a:r>
              <a:rPr lang="en-US" altLang="ko-KR" dirty="0" err="1">
                <a:latin typeface="+mj-ea"/>
                <a:ea typeface="+mj-ea"/>
              </a:rPr>
              <a:t>mkdir</a:t>
            </a:r>
            <a:r>
              <a:rPr lang="en-US" altLang="ko-KR" dirty="0">
                <a:latin typeface="+mj-ea"/>
                <a:ea typeface="+mj-ea"/>
              </a:rPr>
              <a:t> /raid16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mount /dev/md16 /raid16</a:t>
            </a:r>
            <a:endParaRPr lang="en-US" altLang="ko-KR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6-8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p385]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dirty="0" smtClean="0"/>
              <a:t> LVM </a:t>
            </a:r>
            <a:r>
              <a:rPr lang="ko-KR" altLang="en-US" sz="2800" dirty="0" smtClean="0"/>
              <a:t>개념</a:t>
            </a:r>
            <a:r>
              <a:rPr lang="en-US" altLang="ko-KR" sz="2800" dirty="0" smtClean="0"/>
              <a:t>(1)  </a:t>
            </a:r>
            <a:r>
              <a:rPr lang="en-US" altLang="ko-KR" sz="2800" dirty="0" smtClean="0">
                <a:solidFill>
                  <a:srgbClr val="00B050"/>
                </a:solidFill>
              </a:rPr>
              <a:t>[p386~p387]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LVM(Logical Volume Manage) </a:t>
            </a:r>
            <a:r>
              <a:rPr lang="ko-KR" altLang="en-US" dirty="0" smtClean="0"/>
              <a:t>개념 이해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LVM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sz="1800" dirty="0" smtClean="0">
                <a:solidFill>
                  <a:srgbClr val="0070C0"/>
                </a:solidFill>
              </a:rPr>
              <a:t>여러 개의 하드디스크를 합쳐서 한 개의 파일시스템으로 사용하는 것으로 필요에 따라서 다시 나눌 수 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</a:p>
          <a:p>
            <a:pPr lvl="2" eaLnBrk="1" hangingPunct="1">
              <a:defRPr/>
            </a:pPr>
            <a:r>
              <a:rPr lang="ko-KR" altLang="en-US" sz="1800" dirty="0" smtClean="0">
                <a:solidFill>
                  <a:srgbClr val="0070C0"/>
                </a:solidFill>
              </a:rPr>
              <a:t>예로 </a:t>
            </a:r>
            <a:r>
              <a:rPr lang="en-US" altLang="ko-KR" sz="1800" dirty="0">
                <a:solidFill>
                  <a:srgbClr val="0070C0"/>
                </a:solidFill>
              </a:rPr>
              <a:t>2TB </a:t>
            </a:r>
            <a:r>
              <a:rPr lang="ko-KR" altLang="en-US" sz="1800" dirty="0">
                <a:solidFill>
                  <a:srgbClr val="0070C0"/>
                </a:solidFill>
              </a:rPr>
              <a:t>용량의 하드디스크 </a:t>
            </a:r>
            <a:r>
              <a:rPr lang="en-US" altLang="ko-KR" sz="1800" dirty="0">
                <a:solidFill>
                  <a:srgbClr val="0070C0"/>
                </a:solidFill>
              </a:rPr>
              <a:t>2</a:t>
            </a:r>
            <a:r>
              <a:rPr lang="ko-KR" altLang="en-US" sz="1800" dirty="0">
                <a:solidFill>
                  <a:srgbClr val="0070C0"/>
                </a:solidFill>
              </a:rPr>
              <a:t>개를 합친 후에 다시 </a:t>
            </a:r>
            <a:r>
              <a:rPr lang="en-US" altLang="ko-KR" sz="1800" dirty="0">
                <a:solidFill>
                  <a:srgbClr val="0070C0"/>
                </a:solidFill>
              </a:rPr>
              <a:t>1TB</a:t>
            </a:r>
            <a:r>
              <a:rPr lang="ko-KR" altLang="en-US" sz="1800" dirty="0">
                <a:solidFill>
                  <a:srgbClr val="0070C0"/>
                </a:solidFill>
              </a:rPr>
              <a:t>와 </a:t>
            </a:r>
            <a:r>
              <a:rPr lang="en-US" altLang="ko-KR" sz="1800" dirty="0">
                <a:solidFill>
                  <a:srgbClr val="0070C0"/>
                </a:solidFill>
              </a:rPr>
              <a:t>3TB</a:t>
            </a:r>
            <a:r>
              <a:rPr lang="ko-KR" altLang="en-US" sz="1800" dirty="0">
                <a:solidFill>
                  <a:srgbClr val="0070C0"/>
                </a:solidFill>
              </a:rPr>
              <a:t>로 나눠서 사용할 수 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</a:t>
            </a:r>
          </a:p>
          <a:p>
            <a:pPr lvl="2" eaLnBrk="1" hangingPunct="1">
              <a:defRPr/>
            </a:pPr>
            <a:endParaRPr lang="en-US" altLang="ko-KR" sz="18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ko-KR" altLang="en-US" dirty="0" smtClean="0"/>
              <a:t>용어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Physical Volume(</a:t>
            </a:r>
            <a:r>
              <a:rPr lang="ko-KR" altLang="en-US" sz="1800" dirty="0" smtClean="0">
                <a:solidFill>
                  <a:srgbClr val="0070C0"/>
                </a:solidFill>
              </a:rPr>
              <a:t>물리 볼륨</a:t>
            </a:r>
            <a:r>
              <a:rPr lang="en-US" altLang="ko-KR" sz="1800" dirty="0" smtClean="0">
                <a:solidFill>
                  <a:srgbClr val="0070C0"/>
                </a:solidFill>
              </a:rPr>
              <a:t>) : /dev/sda1, /dev/sdb1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</a:rPr>
              <a:t>등의 파티션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lvl="2" eaLnBrk="1" hangingPunct="1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Volume Group(</a:t>
            </a:r>
            <a:r>
              <a:rPr lang="ko-KR" altLang="en-US" sz="1800" dirty="0" smtClean="0">
                <a:solidFill>
                  <a:srgbClr val="0070C0"/>
                </a:solidFill>
              </a:rPr>
              <a:t>볼륨 그룹</a:t>
            </a:r>
            <a:r>
              <a:rPr lang="en-US" altLang="ko-KR" sz="1800" dirty="0" smtClean="0">
                <a:solidFill>
                  <a:srgbClr val="0070C0"/>
                </a:solidFill>
              </a:rPr>
              <a:t>) : </a:t>
            </a:r>
            <a:r>
              <a:rPr lang="ko-KR" altLang="en-US" sz="1800" dirty="0" smtClean="0">
                <a:solidFill>
                  <a:srgbClr val="0070C0"/>
                </a:solidFill>
              </a:rPr>
              <a:t>물리 볼륨을 합쳐서 </a:t>
            </a:r>
            <a:r>
              <a:rPr lang="en-US" altLang="ko-KR" sz="1800" dirty="0" smtClean="0">
                <a:solidFill>
                  <a:srgbClr val="0070C0"/>
                </a:solidFill>
              </a:rPr>
              <a:t>1</a:t>
            </a:r>
            <a:r>
              <a:rPr lang="ko-KR" altLang="en-US" sz="1800" dirty="0" smtClean="0">
                <a:solidFill>
                  <a:srgbClr val="0070C0"/>
                </a:solidFill>
              </a:rPr>
              <a:t>개의 물리 그룹으로 만드는 것</a:t>
            </a:r>
          </a:p>
          <a:p>
            <a:pPr lvl="2" eaLnBrk="1" hangingPunct="1">
              <a:defRPr/>
            </a:pPr>
            <a:r>
              <a:rPr lang="en-US" altLang="ko-KR" sz="1800" dirty="0" smtClean="0">
                <a:solidFill>
                  <a:srgbClr val="0070C0"/>
                </a:solidFill>
              </a:rPr>
              <a:t>Logical Volume(</a:t>
            </a:r>
            <a:r>
              <a:rPr lang="ko-KR" altLang="en-US" sz="1800" dirty="0" smtClean="0">
                <a:solidFill>
                  <a:srgbClr val="0070C0"/>
                </a:solidFill>
              </a:rPr>
              <a:t>논리 볼륨</a:t>
            </a:r>
            <a:r>
              <a:rPr lang="en-US" altLang="ko-KR" sz="1800" dirty="0" smtClean="0">
                <a:solidFill>
                  <a:srgbClr val="0070C0"/>
                </a:solidFill>
              </a:rPr>
              <a:t>) : </a:t>
            </a:r>
            <a:r>
              <a:rPr lang="ko-KR" altLang="en-US" sz="1800" dirty="0" smtClean="0">
                <a:solidFill>
                  <a:srgbClr val="0070C0"/>
                </a:solidFill>
              </a:rPr>
              <a:t>볼륨 그룹을 </a:t>
            </a:r>
            <a:r>
              <a:rPr lang="en-US" altLang="ko-KR" sz="1800" dirty="0" smtClean="0">
                <a:solidFill>
                  <a:srgbClr val="0070C0"/>
                </a:solidFill>
              </a:rPr>
              <a:t>1</a:t>
            </a:r>
            <a:r>
              <a:rPr lang="ko-KR" altLang="en-US" sz="1800" dirty="0" smtClean="0">
                <a:solidFill>
                  <a:srgbClr val="0070C0"/>
                </a:solidFill>
              </a:rPr>
              <a:t>개 이상으로 나눠서 논리 그룹으로 나눈 것</a:t>
            </a:r>
            <a:endParaRPr lang="en-US" altLang="ko-KR" sz="1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dirty="0"/>
              <a:t> LVM </a:t>
            </a:r>
            <a:r>
              <a:rPr lang="ko-KR" altLang="en-US" sz="2800" dirty="0"/>
              <a:t>개념</a:t>
            </a:r>
            <a:r>
              <a:rPr lang="en-US" altLang="ko-KR" sz="2800" dirty="0" smtClean="0"/>
              <a:t>(2) </a:t>
            </a:r>
            <a:r>
              <a:rPr lang="en-US" altLang="ko-KR" sz="2800" dirty="0">
                <a:solidFill>
                  <a:srgbClr val="00B050"/>
                </a:solidFill>
              </a:rPr>
              <a:t>[p386~p387]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LVM</a:t>
            </a:r>
            <a:r>
              <a:rPr lang="ko-KR" altLang="en-US" dirty="0"/>
              <a:t>을 구현하려고 하드디스크 </a:t>
            </a:r>
            <a:r>
              <a:rPr lang="en-US" altLang="ko-KR" dirty="0"/>
              <a:t>2</a:t>
            </a:r>
            <a:r>
              <a:rPr lang="ko-KR" altLang="en-US" dirty="0"/>
              <a:t>개를 추가한 구성도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00251"/>
            <a:ext cx="6352902" cy="42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LVM</a:t>
            </a:r>
            <a:r>
              <a:rPr lang="ko-KR" altLang="en-US" sz="2000" dirty="0" smtClean="0"/>
              <a:t>을 구현한다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관련 명령어 </a:t>
            </a:r>
            <a:r>
              <a:rPr lang="en-US" altLang="ko-KR" sz="2000" dirty="0" err="1" smtClean="0"/>
              <a:t>pvcreate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vgcreate</a:t>
            </a:r>
            <a:r>
              <a:rPr lang="en-US" altLang="ko-KR" sz="2000" dirty="0" smtClean="0"/>
              <a:t>, lvcreate </a:t>
            </a:r>
            <a:r>
              <a:rPr lang="ko-KR" altLang="en-US" sz="2000" dirty="0" smtClean="0"/>
              <a:t>를 익힌다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흐름도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11&gt; LVM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구성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[p388]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96952"/>
            <a:ext cx="6879113" cy="34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1 : </a:t>
            </a:r>
            <a:r>
              <a:rPr lang="ko-KR" altLang="en-US" sz="2400" dirty="0">
                <a:latin typeface="+mj-ea"/>
                <a:ea typeface="+mj-ea"/>
              </a:rPr>
              <a:t>‘</a:t>
            </a:r>
            <a:r>
              <a:rPr lang="en-US" altLang="ko-KR" sz="2400" dirty="0">
                <a:latin typeface="+mj-ea"/>
                <a:ea typeface="+mj-ea"/>
              </a:rPr>
              <a:t>yum’ </a:t>
            </a:r>
            <a:r>
              <a:rPr lang="ko-KR" altLang="en-US" sz="2400" dirty="0">
                <a:latin typeface="+mj-ea"/>
                <a:ea typeface="+mj-ea"/>
              </a:rPr>
              <a:t>명령어를 사용해 </a:t>
            </a:r>
            <a:r>
              <a:rPr lang="en-US" altLang="ko-KR" sz="2400" dirty="0">
                <a:latin typeface="+mj-ea"/>
                <a:ea typeface="+mj-ea"/>
              </a:rPr>
              <a:t>lvm2 </a:t>
            </a:r>
            <a:r>
              <a:rPr lang="ko-KR" altLang="en-US" sz="2400" dirty="0">
                <a:latin typeface="+mj-ea"/>
                <a:ea typeface="+mj-ea"/>
              </a:rPr>
              <a:t>패키지를 설치해야 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2 </a:t>
            </a:r>
            <a:r>
              <a:rPr lang="en-US" altLang="ko-KR" sz="2400" dirty="0" smtClean="0">
                <a:latin typeface="+mj-ea"/>
                <a:ea typeface="+mj-ea"/>
              </a:rPr>
              <a:t>: </a:t>
            </a:r>
            <a:r>
              <a:rPr lang="ko-KR" altLang="en-US" sz="2400" dirty="0" smtClean="0">
                <a:latin typeface="+mj-ea"/>
                <a:ea typeface="+mj-ea"/>
              </a:rPr>
              <a:t>명령 </a:t>
            </a:r>
            <a:r>
              <a:rPr lang="ko-KR" altLang="en-US" sz="2400" dirty="0">
                <a:latin typeface="+mj-ea"/>
                <a:ea typeface="+mj-ea"/>
              </a:rPr>
              <a:t>실행 시 ‘</a:t>
            </a:r>
            <a:r>
              <a:rPr lang="en-US" altLang="ko-KR" sz="2400" dirty="0">
                <a:latin typeface="+mj-ea"/>
                <a:ea typeface="+mj-ea"/>
              </a:rPr>
              <a:t>WARNING: Failed to connect to </a:t>
            </a:r>
            <a:r>
              <a:rPr lang="en-US" altLang="ko-KR" sz="2400" dirty="0" err="1">
                <a:latin typeface="+mj-ea"/>
                <a:ea typeface="+mj-ea"/>
              </a:rPr>
              <a:t>lvemtad</a:t>
            </a:r>
            <a:r>
              <a:rPr lang="en-US" altLang="ko-KR" sz="2400" dirty="0">
                <a:latin typeface="+mj-ea"/>
                <a:ea typeface="+mj-ea"/>
              </a:rPr>
              <a:t> ~~’</a:t>
            </a:r>
            <a:r>
              <a:rPr lang="ko-KR" altLang="en-US" sz="2400" dirty="0">
                <a:latin typeface="+mj-ea"/>
                <a:ea typeface="+mj-ea"/>
              </a:rPr>
              <a:t>라는 경고 메시지가 </a:t>
            </a:r>
            <a:r>
              <a:rPr lang="ko-KR" altLang="en-US" sz="2400" dirty="0" smtClean="0">
                <a:latin typeface="+mj-ea"/>
                <a:ea typeface="+mj-ea"/>
              </a:rPr>
              <a:t>나와도 </a:t>
            </a:r>
            <a:r>
              <a:rPr lang="ko-KR" altLang="en-US" sz="2400" dirty="0">
                <a:latin typeface="+mj-ea"/>
                <a:ea typeface="+mj-ea"/>
              </a:rPr>
              <a:t>무시한다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9578" y="908720"/>
            <a:ext cx="6888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6-9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p392]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67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dirty="0" smtClean="0"/>
              <a:t>RAID</a:t>
            </a:r>
            <a:r>
              <a:rPr lang="ko-KR" altLang="en-US" sz="2800" dirty="0"/>
              <a:t>에 </a:t>
            </a:r>
            <a:r>
              <a:rPr lang="en-US" altLang="ko-KR" sz="2800" dirty="0" err="1" smtClean="0"/>
              <a:t>CentOS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설치 </a:t>
            </a:r>
            <a:r>
              <a:rPr lang="en-US" altLang="ko-KR" sz="2800" dirty="0" smtClean="0">
                <a:solidFill>
                  <a:srgbClr val="00B050"/>
                </a:solidFill>
              </a:rPr>
              <a:t>[p393]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 smtClean="0"/>
              <a:t>CentOS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설치를 </a:t>
            </a:r>
            <a:r>
              <a:rPr lang="ko-KR" altLang="en-US" dirty="0"/>
              <a:t>위한 </a:t>
            </a:r>
            <a:r>
              <a:rPr lang="en-US" altLang="ko-KR" dirty="0"/>
              <a:t>RAID1 </a:t>
            </a:r>
            <a:r>
              <a:rPr lang="ko-KR" altLang="en-US" dirty="0"/>
              <a:t>구성도</a:t>
            </a:r>
            <a:endParaRPr lang="en-US" altLang="ko-KR" dirty="0" smtClean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17763"/>
            <a:ext cx="8407070" cy="42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457200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smtClean="0"/>
              <a:t>하드디스크 추가하기 </a:t>
            </a:r>
            <a:r>
              <a:rPr lang="en-US" altLang="ko-KR" sz="2800" dirty="0" smtClean="0"/>
              <a:t>– 1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  </a:t>
            </a:r>
            <a:r>
              <a:rPr lang="en-US" altLang="ko-KR" sz="2800" dirty="0" smtClean="0">
                <a:solidFill>
                  <a:srgbClr val="00B050"/>
                </a:solidFill>
              </a:rPr>
              <a:t>[p327]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 smtClean="0"/>
              <a:t>하드디스크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추가 하드웨어 구성</a:t>
            </a: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ko-KR" sz="2000" dirty="0" smtClean="0"/>
              <a:t>장착된 디스크의 이름은</a:t>
            </a:r>
            <a:r>
              <a:rPr lang="en-US" altLang="ko-KR" sz="2000" dirty="0" smtClean="0"/>
              <a:t> /dev/</a:t>
            </a:r>
            <a:r>
              <a:rPr lang="en-US" altLang="ko-KR" sz="2000" dirty="0" err="1" smtClean="0"/>
              <a:t>sdb</a:t>
            </a: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ko-KR" sz="2000" dirty="0" smtClean="0"/>
              <a:t>논리적인 파티션의 이름은 </a:t>
            </a:r>
            <a:r>
              <a:rPr lang="en-US" altLang="ko-KR" sz="2000" dirty="0" smtClean="0"/>
              <a:t>/dev/sdb1</a:t>
            </a:r>
          </a:p>
          <a:p>
            <a:pPr eaLnBrk="1" hangingPunct="1">
              <a:defRPr/>
            </a:pPr>
            <a:r>
              <a:rPr lang="ko-KR" altLang="ko-KR" sz="2000" dirty="0" smtClean="0"/>
              <a:t>파티션을 그냥 사용할 수 없으며 반드시 특정한 </a:t>
            </a:r>
            <a:r>
              <a:rPr lang="ko-KR" altLang="en-US" sz="2000" dirty="0" smtClean="0"/>
              <a:t>디렉터리에</a:t>
            </a:r>
            <a:r>
              <a:rPr lang="ko-KR" altLang="ko-KR" sz="2000" dirty="0" smtClean="0"/>
              <a:t> 마운트 시켜야만 사용이 가능</a:t>
            </a:r>
            <a:endParaRPr lang="ko-KR" altLang="en-US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6945249" cy="33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80GB </a:t>
            </a:r>
            <a:r>
              <a:rPr lang="ko-KR" altLang="en-US" sz="2000" dirty="0"/>
              <a:t>하드디스크에서 </a:t>
            </a:r>
            <a:r>
              <a:rPr lang="en-US" altLang="ko-KR" sz="2000" dirty="0"/>
              <a:t>RAID 1</a:t>
            </a:r>
            <a:r>
              <a:rPr lang="ko-KR" altLang="en-US" sz="2000" dirty="0"/>
              <a:t>으로 안전하게 작동되는 </a:t>
            </a:r>
            <a:r>
              <a:rPr lang="en-US" altLang="ko-KR" sz="2000" dirty="0" err="1" smtClean="0"/>
              <a:t>CentOS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새로 </a:t>
            </a:r>
            <a:r>
              <a:rPr lang="ko-KR" altLang="en-US" sz="2000" dirty="0" smtClean="0"/>
              <a:t>설치한다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화면 </a:t>
            </a:r>
            <a:r>
              <a:rPr lang="en-US" altLang="ko-KR" dirty="0" smtClean="0"/>
              <a:t>(RAID1</a:t>
            </a:r>
            <a:r>
              <a:rPr lang="ko-KR" altLang="en-US" dirty="0" smtClean="0"/>
              <a:t>에 설치 중인 </a:t>
            </a:r>
            <a:r>
              <a:rPr lang="en-US" altLang="ko-KR" dirty="0" err="1" smtClean="0"/>
              <a:t>CentOS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12&gt; RAID1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에 </a:t>
            </a:r>
            <a:r>
              <a:rPr kumimoji="0" lang="en-US" altLang="ko-KR" sz="2400" dirty="0" err="1" smtClean="0">
                <a:solidFill>
                  <a:srgbClr val="0070C0"/>
                </a:solidFill>
              </a:rPr>
              <a:t>CentOS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설치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</a:t>
            </a:r>
            <a:r>
              <a:rPr lang="en-US" altLang="ko-KR" sz="2400" dirty="0">
                <a:solidFill>
                  <a:srgbClr val="00B050"/>
                </a:solidFill>
              </a:rPr>
              <a:t>p393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846882"/>
            <a:ext cx="48965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+mj-ea"/>
                <a:ea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1 : </a:t>
            </a:r>
            <a:r>
              <a:rPr lang="ko-KR" altLang="en-US" sz="2000" dirty="0">
                <a:latin typeface="+mj-ea"/>
                <a:ea typeface="+mj-ea"/>
              </a:rPr>
              <a:t>추가한 하드디스크는 </a:t>
            </a:r>
            <a:r>
              <a:rPr lang="en-US" altLang="ko-KR" sz="2000" dirty="0">
                <a:latin typeface="+mj-ea"/>
                <a:ea typeface="+mj-ea"/>
              </a:rPr>
              <a:t>SCSI 0:2</a:t>
            </a:r>
            <a:r>
              <a:rPr lang="ko-KR" altLang="en-US" sz="2000" dirty="0">
                <a:latin typeface="+mj-ea"/>
                <a:ea typeface="+mj-ea"/>
              </a:rPr>
              <a:t>로 변경한다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빈 하드디스크가 </a:t>
            </a:r>
            <a:r>
              <a:rPr lang="en-US" altLang="ko-KR" sz="2000" dirty="0">
                <a:latin typeface="+mj-ea"/>
                <a:ea typeface="+mj-ea"/>
              </a:rPr>
              <a:t>SCSI 0:0</a:t>
            </a:r>
            <a:r>
              <a:rPr lang="ko-KR" altLang="en-US" sz="2000" dirty="0">
                <a:latin typeface="+mj-ea"/>
                <a:ea typeface="+mj-ea"/>
              </a:rPr>
              <a:t>이면 부팅이 안 </a:t>
            </a:r>
            <a:r>
              <a:rPr lang="ko-KR" altLang="en-US" sz="2000" dirty="0" err="1">
                <a:latin typeface="+mj-ea"/>
                <a:ea typeface="+mj-ea"/>
              </a:rPr>
              <a:t>될수</a:t>
            </a:r>
            <a:r>
              <a:rPr lang="ko-KR" altLang="en-US" sz="2000" dirty="0">
                <a:latin typeface="+mj-ea"/>
                <a:ea typeface="+mj-ea"/>
              </a:rPr>
              <a:t> 있다</a:t>
            </a:r>
            <a:r>
              <a:rPr lang="en-US" altLang="ko-KR" sz="2000" dirty="0">
                <a:latin typeface="+mj-ea"/>
                <a:ea typeface="+mj-ea"/>
              </a:rPr>
              <a:t>). [Virtual Network Settings]</a:t>
            </a:r>
            <a:r>
              <a:rPr lang="ko-KR" altLang="en-US" sz="2000" dirty="0">
                <a:latin typeface="+mj-ea"/>
                <a:ea typeface="+mj-ea"/>
              </a:rPr>
              <a:t>에서 추가한 하드디스크를 선택하고 </a:t>
            </a:r>
            <a:r>
              <a:rPr lang="en-US" altLang="ko-KR" sz="2000" dirty="0">
                <a:latin typeface="+mj-ea"/>
                <a:ea typeface="+mj-ea"/>
              </a:rPr>
              <a:t>&lt;Advanced&gt;</a:t>
            </a:r>
            <a:r>
              <a:rPr lang="ko-KR" altLang="en-US" sz="2000" dirty="0">
                <a:latin typeface="+mj-ea"/>
                <a:ea typeface="+mj-ea"/>
              </a:rPr>
              <a:t>를 클릭하면 변경할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>
                <a:latin typeface="+mj-ea"/>
                <a:ea typeface="+mj-ea"/>
              </a:rPr>
              <a:t>2 </a:t>
            </a:r>
            <a:r>
              <a:rPr lang="en-US" altLang="ko-KR" sz="2000" dirty="0" smtClean="0">
                <a:latin typeface="+mj-ea"/>
                <a:ea typeface="+mj-ea"/>
              </a:rPr>
              <a:t>: ‘</a:t>
            </a:r>
            <a:r>
              <a:rPr lang="en-US" altLang="ko-KR" sz="2000" dirty="0" err="1">
                <a:latin typeface="+mj-ea"/>
                <a:ea typeface="+mj-ea"/>
              </a:rPr>
              <a:t>fdisk</a:t>
            </a:r>
            <a:r>
              <a:rPr lang="en-US" altLang="ko-KR" sz="2000" dirty="0">
                <a:latin typeface="+mj-ea"/>
                <a:ea typeface="+mj-ea"/>
              </a:rPr>
              <a:t> -l /dev/</a:t>
            </a:r>
            <a:r>
              <a:rPr lang="en-US" altLang="ko-KR" sz="2000" dirty="0" err="1">
                <a:latin typeface="+mj-ea"/>
                <a:ea typeface="+mj-ea"/>
              </a:rPr>
              <a:t>sda</a:t>
            </a:r>
            <a:r>
              <a:rPr lang="ko-KR" altLang="en-US" sz="2000" dirty="0">
                <a:latin typeface="+mj-ea"/>
                <a:ea typeface="+mj-ea"/>
              </a:rPr>
              <a:t>를 입력해 </a:t>
            </a:r>
            <a:r>
              <a:rPr lang="en-US" altLang="ko-KR" sz="2000" dirty="0">
                <a:latin typeface="+mj-ea"/>
                <a:ea typeface="+mj-ea"/>
              </a:rPr>
              <a:t>/dev/</a:t>
            </a:r>
            <a:r>
              <a:rPr lang="en-US" altLang="ko-KR" sz="2000" dirty="0" err="1">
                <a:latin typeface="+mj-ea"/>
                <a:ea typeface="+mj-ea"/>
              </a:rPr>
              <a:t>sda</a:t>
            </a:r>
            <a:r>
              <a:rPr lang="ko-KR" altLang="en-US" sz="2000" dirty="0">
                <a:latin typeface="+mj-ea"/>
                <a:ea typeface="+mj-ea"/>
              </a:rPr>
              <a:t>의 파티션을 확인하고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동일하게 </a:t>
            </a:r>
            <a:r>
              <a:rPr lang="en-US" altLang="ko-KR" sz="2000" dirty="0">
                <a:latin typeface="+mj-ea"/>
                <a:ea typeface="+mj-ea"/>
              </a:rPr>
              <a:t>/dev/</a:t>
            </a:r>
            <a:r>
              <a:rPr lang="en-US" altLang="ko-KR" sz="2000" dirty="0" err="1">
                <a:latin typeface="+mj-ea"/>
                <a:ea typeface="+mj-ea"/>
              </a:rPr>
              <a:t>sdb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장치의 파티션도 확인한다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+mj-ea"/>
              </a:rPr>
              <a:t>▶ </a:t>
            </a:r>
            <a:r>
              <a:rPr lang="ko-KR" altLang="en-US" sz="2000" dirty="0" smtClean="0">
                <a:latin typeface="+mj-ea"/>
                <a:ea typeface="+mj-ea"/>
              </a:rPr>
              <a:t>힌트 </a:t>
            </a:r>
            <a:r>
              <a:rPr lang="en-US" altLang="ko-KR" sz="2000" dirty="0" smtClean="0">
                <a:latin typeface="+mj-ea"/>
                <a:ea typeface="+mj-ea"/>
              </a:rPr>
              <a:t>3 :</a:t>
            </a:r>
            <a:r>
              <a:rPr lang="ko-KR" altLang="en-US" sz="2000" dirty="0">
                <a:latin typeface="+mj-ea"/>
                <a:ea typeface="+mj-ea"/>
              </a:rPr>
              <a:t> ‘</a:t>
            </a:r>
            <a:r>
              <a:rPr lang="en-US" altLang="ko-KR" sz="2000" dirty="0">
                <a:latin typeface="+mj-ea"/>
                <a:ea typeface="+mj-ea"/>
              </a:rPr>
              <a:t>mdadm’ </a:t>
            </a:r>
            <a:r>
              <a:rPr lang="ko-KR" altLang="en-US" sz="2000" dirty="0">
                <a:latin typeface="+mj-ea"/>
                <a:ea typeface="+mj-ea"/>
              </a:rPr>
              <a:t>명령어를 사용해 </a:t>
            </a:r>
            <a:r>
              <a:rPr lang="en-US" altLang="ko-KR" sz="2000" dirty="0">
                <a:latin typeface="+mj-ea"/>
                <a:ea typeface="+mj-ea"/>
              </a:rPr>
              <a:t>/dev/md/swap</a:t>
            </a:r>
            <a:r>
              <a:rPr lang="ko-KR" altLang="en-US" sz="2000" dirty="0">
                <a:latin typeface="+mj-ea"/>
                <a:ea typeface="+mj-ea"/>
              </a:rPr>
              <a:t>과 </a:t>
            </a:r>
            <a:r>
              <a:rPr lang="en-US" altLang="ko-KR" sz="2000" dirty="0">
                <a:latin typeface="+mj-ea"/>
                <a:ea typeface="+mj-ea"/>
              </a:rPr>
              <a:t>/dev/md/root</a:t>
            </a:r>
            <a:r>
              <a:rPr lang="ko-KR" altLang="en-US" sz="2000" dirty="0">
                <a:latin typeface="+mj-ea"/>
                <a:ea typeface="+mj-ea"/>
              </a:rPr>
              <a:t>로 분할한 파티션을 원상 복구하자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이때 하드디스크 추가 후 하드디스크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개를 동일하게 만드는 데는 오랜 시간이 걸린다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en-US" altLang="ko-KR" sz="20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9203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6-10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p399]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2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 smtClean="0"/>
              <a:t>사용자별</a:t>
            </a:r>
            <a:r>
              <a:rPr lang="ko-KR" altLang="en-US" sz="2800" dirty="0" smtClean="0"/>
              <a:t> 공간 할당 </a:t>
            </a:r>
            <a:r>
              <a:rPr lang="en-US" altLang="ko-KR" sz="2800" dirty="0" smtClean="0"/>
              <a:t>- </a:t>
            </a:r>
            <a:r>
              <a:rPr lang="ko-KR" altLang="en-US" sz="2800" dirty="0" smtClean="0"/>
              <a:t>쿼터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[p400]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/>
              <a:t>쿼터</a:t>
            </a:r>
            <a:r>
              <a:rPr lang="en-US" altLang="ko-KR" dirty="0" smtClean="0"/>
              <a:t>(Quota)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파일시스템마다 사용자나 그룹이 생성할 수 있는 파일의 용량 및 개수를 제한하는 것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파일시스템을 “</a:t>
            </a:r>
            <a:r>
              <a:rPr lang="en-US" altLang="ko-KR" sz="2000" dirty="0" smtClean="0"/>
              <a:t>/”</a:t>
            </a:r>
            <a:r>
              <a:rPr lang="ko-KR" altLang="en-US" sz="2000" dirty="0" smtClean="0"/>
              <a:t>로 지정하는 것보다는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별도의 파일시스템을 지정해서 해당 부분을 쓰도록 하는 것이 좋음</a:t>
            </a:r>
            <a:endParaRPr lang="en-US" altLang="ko-KR" sz="2000" dirty="0" smtClean="0"/>
          </a:p>
          <a:p>
            <a:pPr lvl="1">
              <a:defRPr/>
            </a:pP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“/”</a:t>
            </a:r>
            <a:r>
              <a:rPr lang="ko-KR" altLang="en-US" sz="2000" dirty="0" smtClean="0"/>
              <a:t>파일시스템을 많은 사용자가 동시에 사용하게 되면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CentOS </a:t>
            </a:r>
            <a:r>
              <a:rPr lang="ko-KR" altLang="en-US" sz="2000" dirty="0" smtClean="0"/>
              <a:t>서버를 </a:t>
            </a:r>
            <a:r>
              <a:rPr lang="ko-KR" altLang="en-US" sz="2000" dirty="0" smtClean="0"/>
              <a:t>운영하기 위해서 디스크를 읽고 쓰는 작업과 일반 사용자가 디스크를 읽고 쓰는 작업이 동시에 발생하므로 전반적으로 시스템의 성능이 저하됨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8214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사용자를 만들고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해당 사용자에게 공간을 할당한다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쿼터의 설정 및 작동에 대해서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ko-KR" altLang="en-US" dirty="0" smtClean="0"/>
              <a:t>실습 진행 순서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3501008"/>
            <a:ext cx="6800000" cy="26095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5899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13&gt;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쿼터 실습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[p401]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476672"/>
            <a:ext cx="808330" cy="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없음</a:t>
            </a:r>
            <a:r>
              <a:rPr lang="en-US" altLang="ko-KR" sz="24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19203" y="908720"/>
            <a:ext cx="7289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6-11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p407]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0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실습목표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하드디스크를 추가 장착해서 사용한다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smtClean="0"/>
              <a:t>디스크 </a:t>
            </a:r>
            <a:r>
              <a:rPr lang="ko-KR" altLang="en-US" sz="2000" dirty="0" err="1" smtClean="0"/>
              <a:t>파티셔닝과</a:t>
            </a:r>
            <a:r>
              <a:rPr lang="ko-KR" altLang="en-US" sz="2000" dirty="0" smtClean="0"/>
              <a:t> 관련된 </a:t>
            </a:r>
            <a:r>
              <a:rPr lang="en-US" altLang="ko-KR" sz="2000" dirty="0" err="1" smtClean="0"/>
              <a:t>fdisk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mkfs</a:t>
            </a:r>
            <a:r>
              <a:rPr lang="en-US" altLang="ko-KR" sz="2000" dirty="0" smtClean="0"/>
              <a:t>, mount </a:t>
            </a:r>
            <a:r>
              <a:rPr lang="ko-KR" altLang="en-US" sz="2000" dirty="0" smtClean="0"/>
              <a:t>명령을 익힌다</a:t>
            </a:r>
            <a:r>
              <a:rPr lang="en-US" altLang="ko-KR" sz="2000" dirty="0" smtClean="0"/>
              <a:t>.</a:t>
            </a:r>
          </a:p>
          <a:p>
            <a:pPr lvl="1" eaLnBrk="1" hangingPunct="1">
              <a:defRPr/>
            </a:pPr>
            <a:r>
              <a:rPr lang="ko-KR" altLang="en-US" sz="2000" dirty="0" err="1" smtClean="0"/>
              <a:t>부팅시</a:t>
            </a:r>
            <a:r>
              <a:rPr lang="ko-KR" altLang="en-US" sz="2000" dirty="0" smtClean="0"/>
              <a:t> 자동으로 읽히는 </a:t>
            </a:r>
            <a:r>
              <a:rPr lang="en-US" altLang="ko-KR" sz="2000" dirty="0" smtClean="0"/>
              <a:t>/etc/</a:t>
            </a:r>
            <a:r>
              <a:rPr lang="en-US" altLang="ko-KR" sz="2000" dirty="0" err="1" smtClean="0"/>
              <a:t>fstab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파일을 편집한다</a:t>
            </a:r>
            <a:r>
              <a:rPr lang="en-US" altLang="ko-KR" sz="2000" dirty="0" smtClean="0"/>
              <a:t>.</a:t>
            </a:r>
          </a:p>
          <a:p>
            <a:pPr eaLnBrk="1" hangingPunct="1">
              <a:defRPr/>
            </a:pPr>
            <a:r>
              <a:rPr lang="ko-KR" altLang="en-US" dirty="0" smtClean="0"/>
              <a:t>실습 흐름도</a:t>
            </a:r>
          </a:p>
          <a:p>
            <a:pPr lvl="1" eaLnBrk="1" hangingPunct="1"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endParaRPr lang="ko-KR" altLang="en-US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611560" y="692696"/>
            <a:ext cx="8075240" cy="6429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 smtClean="0">
                <a:solidFill>
                  <a:srgbClr val="0070C0"/>
                </a:solidFill>
              </a:rPr>
              <a:t>&lt;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실습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1&gt; 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하드디스크 </a:t>
            </a:r>
            <a:r>
              <a:rPr kumimoji="0" lang="en-US" altLang="ko-KR" sz="2400" dirty="0" smtClean="0">
                <a:solidFill>
                  <a:srgbClr val="0070C0"/>
                </a:solidFill>
              </a:rPr>
              <a:t>1</a:t>
            </a:r>
            <a:r>
              <a:rPr kumimoji="0" lang="ko-KR" altLang="en-US" sz="2400" dirty="0" smtClean="0">
                <a:solidFill>
                  <a:srgbClr val="0070C0"/>
                </a:solidFill>
              </a:rPr>
              <a:t>개 장착 </a:t>
            </a:r>
            <a:r>
              <a:rPr kumimoji="0" lang="en-US" altLang="ko-KR" sz="2400" dirty="0" smtClean="0">
                <a:solidFill>
                  <a:srgbClr val="00B050"/>
                </a:solidFill>
              </a:rPr>
              <a:t>[p328]</a:t>
            </a:r>
            <a:r>
              <a:rPr kumimoji="0" lang="en-US" altLang="ko-KR" sz="2400" dirty="0" smtClean="0">
                <a:solidFill>
                  <a:srgbClr val="FFC000"/>
                </a:solidFill>
              </a:rPr>
              <a:t> </a:t>
            </a:r>
            <a:endParaRPr kumimoji="0" lang="ko-KR" altLang="en-US" sz="2400" dirty="0" smtClean="0">
              <a:solidFill>
                <a:srgbClr val="FFC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" y="551182"/>
            <a:ext cx="808330" cy="933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33734"/>
            <a:ext cx="4970730" cy="30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 smtClean="0">
                <a:latin typeface="+mj-ea"/>
                <a:ea typeface="+mj-ea"/>
              </a:rPr>
              <a:t>힌트 </a:t>
            </a:r>
            <a:r>
              <a:rPr lang="en-US" altLang="ko-KR" sz="2400" dirty="0" smtClean="0">
                <a:latin typeface="+mj-ea"/>
                <a:ea typeface="+mj-ea"/>
              </a:rPr>
              <a:t>: 1</a:t>
            </a:r>
            <a:r>
              <a:rPr lang="ko-KR" altLang="en-US" sz="2400" dirty="0">
                <a:latin typeface="+mj-ea"/>
                <a:ea typeface="+mj-ea"/>
              </a:rPr>
              <a:t>번째 </a:t>
            </a:r>
            <a:r>
              <a:rPr lang="en-US" altLang="ko-KR" sz="2400" dirty="0">
                <a:latin typeface="+mj-ea"/>
                <a:ea typeface="+mj-ea"/>
              </a:rPr>
              <a:t>/dev/sdb1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en-US" altLang="ko-KR" sz="2400" dirty="0">
                <a:latin typeface="+mj-ea"/>
                <a:ea typeface="+mj-ea"/>
              </a:rPr>
              <a:t>2GB</a:t>
            </a:r>
            <a:r>
              <a:rPr lang="ko-KR" altLang="en-US" sz="2400" dirty="0">
                <a:latin typeface="+mj-ea"/>
                <a:ea typeface="+mj-ea"/>
              </a:rPr>
              <a:t>를 할당할 때는 </a:t>
            </a:r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1&gt;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'step 3' Last Sector </a:t>
            </a:r>
            <a:r>
              <a:rPr lang="ko-KR" altLang="en-US" sz="2400" dirty="0">
                <a:latin typeface="+mj-ea"/>
                <a:ea typeface="+mj-ea"/>
              </a:rPr>
              <a:t>부분에 ‘</a:t>
            </a:r>
            <a:r>
              <a:rPr lang="en-US" altLang="ko-KR" sz="2400" dirty="0">
                <a:latin typeface="+mj-ea"/>
                <a:ea typeface="+mj-ea"/>
              </a:rPr>
              <a:t>+2G’</a:t>
            </a:r>
            <a:r>
              <a:rPr lang="ko-KR" altLang="en-US" sz="2400" dirty="0">
                <a:latin typeface="+mj-ea"/>
                <a:ea typeface="+mj-ea"/>
              </a:rPr>
              <a:t>를 입력하면 되고</a:t>
            </a:r>
            <a:r>
              <a:rPr lang="en-US" altLang="ko-KR" sz="2400" dirty="0">
                <a:latin typeface="+mj-ea"/>
                <a:ea typeface="+mj-ea"/>
              </a:rPr>
              <a:t>, 2</a:t>
            </a:r>
            <a:r>
              <a:rPr lang="ko-KR" altLang="en-US" sz="2400" dirty="0">
                <a:latin typeface="+mj-ea"/>
                <a:ea typeface="+mj-ea"/>
              </a:rPr>
              <a:t>번째 </a:t>
            </a:r>
            <a:r>
              <a:rPr lang="en-US" altLang="ko-KR" sz="2400" dirty="0">
                <a:latin typeface="+mj-ea"/>
                <a:ea typeface="+mj-ea"/>
              </a:rPr>
              <a:t>/dev/sdb2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en-US" altLang="ko-KR" sz="2400" dirty="0">
                <a:latin typeface="+mj-ea"/>
                <a:ea typeface="+mj-ea"/>
              </a:rPr>
              <a:t>1GB</a:t>
            </a:r>
            <a:r>
              <a:rPr lang="ko-KR" altLang="en-US" sz="2400" dirty="0">
                <a:latin typeface="+mj-ea"/>
                <a:ea typeface="+mj-ea"/>
              </a:rPr>
              <a:t>를 할당할 때는 </a:t>
            </a:r>
            <a:r>
              <a:rPr lang="en-US" altLang="ko-KR" sz="2400" dirty="0">
                <a:latin typeface="+mj-ea"/>
                <a:ea typeface="+mj-ea"/>
              </a:rPr>
              <a:t>First sector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en-US" altLang="ko-KR" sz="2400" dirty="0">
                <a:latin typeface="+mj-ea"/>
                <a:ea typeface="+mj-ea"/>
              </a:rPr>
              <a:t>Last Sector </a:t>
            </a:r>
            <a:r>
              <a:rPr lang="ko-KR" altLang="en-US" sz="2400" dirty="0">
                <a:latin typeface="+mj-ea"/>
                <a:ea typeface="+mj-ea"/>
              </a:rPr>
              <a:t>모두 기본 값을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496" y="908720"/>
            <a:ext cx="6976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6-1 </a:t>
            </a:r>
            <a:r>
              <a:rPr kumimoji="0" lang="en-US" altLang="ko-KR" sz="3600" b="1" dirty="0">
                <a:solidFill>
                  <a:srgbClr val="00B050"/>
                </a:solidFill>
                <a:latin typeface="+mn-ea"/>
                <a:ea typeface="+mn-ea"/>
              </a:rPr>
              <a:t>[</a:t>
            </a:r>
            <a:r>
              <a:rPr kumimoji="0" lang="en-US" altLang="ko-KR" sz="3600" b="1" dirty="0" smtClean="0">
                <a:solidFill>
                  <a:srgbClr val="00B050"/>
                </a:solidFill>
                <a:latin typeface="+mn-ea"/>
                <a:ea typeface="+mn-ea"/>
              </a:rPr>
              <a:t>p336]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66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RAID </a:t>
            </a:r>
            <a:r>
              <a:rPr lang="ko-KR" altLang="en-US" sz="2800" dirty="0" smtClean="0"/>
              <a:t>정의 및 개념 </a:t>
            </a:r>
            <a:r>
              <a:rPr lang="en-US" altLang="ko-KR" sz="2800" dirty="0" smtClean="0">
                <a:solidFill>
                  <a:srgbClr val="00B050"/>
                </a:solidFill>
              </a:rPr>
              <a:t>[p337]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 smtClean="0"/>
              <a:t>RAID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sz="2000" dirty="0" smtClean="0"/>
              <a:t>RAID(Redundant Array of Inexpensive Disks)</a:t>
            </a:r>
            <a:r>
              <a:rPr lang="ko-KR" altLang="en-US" sz="2000" dirty="0" smtClean="0"/>
              <a:t>는 여러 개의 디스크를 하나의 디스크처럼 사용함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비용 절감 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 신뢰성 향상 </a:t>
            </a:r>
            <a:r>
              <a:rPr lang="en-US" altLang="ko-KR" sz="2000" dirty="0" smtClean="0"/>
              <a:t>+ </a:t>
            </a:r>
            <a:r>
              <a:rPr lang="ko-KR" altLang="en-US" sz="2000" dirty="0" smtClean="0"/>
              <a:t>성능 향상의 효과를 냄</a:t>
            </a:r>
            <a:endParaRPr lang="en-US" altLang="ko-KR" sz="2000" dirty="0" smtClean="0"/>
          </a:p>
          <a:p>
            <a:pPr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하드웨어 </a:t>
            </a:r>
            <a:r>
              <a:rPr lang="en-US" altLang="ko-KR" dirty="0" smtClean="0"/>
              <a:t>RAID</a:t>
            </a:r>
          </a:p>
          <a:p>
            <a:pPr lvl="1">
              <a:defRPr/>
            </a:pPr>
            <a:r>
              <a:rPr lang="ko-KR" altLang="en-US" sz="2000" dirty="0" smtClean="0"/>
              <a:t>하드웨어 제조업체에서 여러 개의 하드디스크를 가지고 장비를 만들어서 그 자체를 공급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좀더 안정적이지만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상당한 고가임</a:t>
            </a:r>
            <a:endParaRPr lang="en-US" altLang="ko-KR" sz="2000" dirty="0" smtClean="0"/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소프트웨어 </a:t>
            </a:r>
            <a:r>
              <a:rPr lang="en-US" altLang="ko-KR" b="1" dirty="0" smtClean="0"/>
              <a:t>RAID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고가의 하드웨어 </a:t>
            </a:r>
            <a:r>
              <a:rPr lang="en-US" altLang="ko-KR" sz="2000" dirty="0" smtClean="0"/>
              <a:t>RAID</a:t>
            </a:r>
            <a:r>
              <a:rPr lang="ko-KR" altLang="en-US" sz="2000" dirty="0" smtClean="0"/>
              <a:t>의 대안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운영체제에서 지원하는 방식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저렴한 비용으로 좀더 안전한 데이터의 저장이 가능</a:t>
            </a:r>
            <a:endParaRPr lang="en-US" altLang="ko-KR" sz="2000" dirty="0" smtClean="0"/>
          </a:p>
          <a:p>
            <a:pPr lvl="1" eaLnBrk="1" hangingPunct="1">
              <a:defRPr/>
            </a:pPr>
            <a:r>
              <a:rPr lang="ko-KR" altLang="en-US" sz="2000" dirty="0" smtClean="0"/>
              <a:t>교재에서 진행하는 내용은 소프트웨어 </a:t>
            </a:r>
            <a:r>
              <a:rPr lang="en-US" altLang="ko-KR" sz="2000" dirty="0" smtClean="0"/>
              <a:t>RAID </a:t>
            </a:r>
            <a:r>
              <a:rPr lang="ko-KR" altLang="en-US" sz="2000" dirty="0" smtClean="0"/>
              <a:t>임</a:t>
            </a:r>
            <a:endParaRPr lang="en-US" altLang="ko-KR" sz="2000" dirty="0" smtClean="0"/>
          </a:p>
        </p:txBody>
      </p:sp>
      <p:pic>
        <p:nvPicPr>
          <p:cNvPr id="5" name="그림 4" descr="C:\Users\재남\AppData\Local\Temp\SNAGHTML1de346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47" y="3789040"/>
            <a:ext cx="2642553" cy="162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6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각 </a:t>
            </a:r>
            <a:r>
              <a:rPr lang="en-US" altLang="ko-KR" sz="2800" dirty="0"/>
              <a:t>RAID</a:t>
            </a:r>
            <a:r>
              <a:rPr lang="ko-KR" altLang="en-US" sz="2800" dirty="0"/>
              <a:t>방식의 비교</a:t>
            </a:r>
            <a:r>
              <a:rPr lang="en-US" altLang="ko-KR" sz="2800" dirty="0" smtClean="0"/>
              <a:t> </a:t>
            </a:r>
            <a:r>
              <a:rPr lang="en-US" altLang="ko-KR" sz="2800" dirty="0" smtClean="0">
                <a:solidFill>
                  <a:srgbClr val="00B050"/>
                </a:solidFill>
              </a:rPr>
              <a:t>[p338]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2" y="1357313"/>
            <a:ext cx="7385662" cy="52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Linear RAID, RAID0 </a:t>
            </a:r>
            <a:r>
              <a:rPr lang="en-US" altLang="ko-KR" sz="2800" dirty="0" smtClean="0">
                <a:solidFill>
                  <a:srgbClr val="00B050"/>
                </a:solidFill>
              </a:rPr>
              <a:t>[p339~p341]</a:t>
            </a:r>
            <a:endParaRPr lang="ko-KR" altLang="en-US" sz="2800" dirty="0" smtClean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Linear RAID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sz="2000" dirty="0" smtClean="0"/>
              <a:t>최소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하드디스크가 필요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 smtClean="0"/>
              <a:t>2</a:t>
            </a:r>
            <a:r>
              <a:rPr lang="ko-KR" altLang="en-US" sz="2000" dirty="0"/>
              <a:t>개 이상의 </a:t>
            </a:r>
            <a:r>
              <a:rPr lang="ko-KR" altLang="en-US" sz="2000" dirty="0" smtClean="0"/>
              <a:t>하드디스크를 </a:t>
            </a:r>
            <a:r>
              <a:rPr lang="en-US" altLang="ko-KR" sz="2000" dirty="0"/>
              <a:t>1</a:t>
            </a:r>
            <a:r>
              <a:rPr lang="ko-KR" altLang="en-US" sz="2000" dirty="0"/>
              <a:t>개의 </a:t>
            </a:r>
            <a:r>
              <a:rPr lang="ko-KR" altLang="en-US" sz="2000" dirty="0" smtClean="0"/>
              <a:t>볼륨으로 사용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앞 디스크부터 차례로 저장</a:t>
            </a:r>
            <a:endParaRPr lang="en-US" altLang="ko-KR" sz="2000" dirty="0" smtClean="0"/>
          </a:p>
          <a:p>
            <a:pPr lvl="1">
              <a:defRPr/>
            </a:pPr>
            <a:r>
              <a:rPr lang="en-US" altLang="ko-KR" sz="2000" dirty="0"/>
              <a:t>100%</a:t>
            </a:r>
            <a:r>
              <a:rPr lang="ko-KR" altLang="en-US" sz="2000" dirty="0"/>
              <a:t>의 공간효율성 </a:t>
            </a:r>
            <a:r>
              <a:rPr lang="en-US" altLang="ko-KR" sz="2000" dirty="0"/>
              <a:t>(= </a:t>
            </a:r>
            <a:r>
              <a:rPr lang="ko-KR" altLang="en-US" sz="2000" dirty="0"/>
              <a:t>비용 저렴</a:t>
            </a:r>
            <a:r>
              <a:rPr lang="en-US" altLang="ko-KR" sz="2000" dirty="0" smtClean="0"/>
              <a:t>)</a:t>
            </a:r>
          </a:p>
          <a:p>
            <a:pPr lvl="1">
              <a:defRPr/>
            </a:pPr>
            <a:endParaRPr lang="en-US" altLang="ko-KR" sz="2000" dirty="0" smtClean="0"/>
          </a:p>
          <a:p>
            <a:pPr eaLnBrk="1" hangingPunct="1">
              <a:defRPr/>
            </a:pPr>
            <a:r>
              <a:rPr lang="en-US" altLang="ko-KR" dirty="0" smtClean="0"/>
              <a:t>RAID 0 </a:t>
            </a:r>
            <a:r>
              <a:rPr lang="ko-KR" altLang="en-US" dirty="0" smtClean="0"/>
              <a:t>개요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최소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하드디스크가 </a:t>
            </a:r>
            <a:r>
              <a:rPr lang="ko-KR" altLang="en-US" sz="2000" dirty="0" smtClean="0"/>
              <a:t>필요</a:t>
            </a:r>
            <a:endParaRPr lang="en-US" altLang="ko-KR" sz="2000" dirty="0" smtClean="0"/>
          </a:p>
          <a:p>
            <a:pPr lvl="1">
              <a:defRPr/>
            </a:pPr>
            <a:r>
              <a:rPr lang="ko-KR" altLang="en-US" sz="2000" dirty="0" smtClean="0"/>
              <a:t>모든 디스크에 동시에 저장됨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100%</a:t>
            </a:r>
            <a:r>
              <a:rPr lang="ko-KR" altLang="en-US" sz="2000" dirty="0"/>
              <a:t>의 공간효율성 </a:t>
            </a:r>
            <a:r>
              <a:rPr lang="en-US" altLang="ko-KR" sz="2000" dirty="0"/>
              <a:t>(= </a:t>
            </a:r>
            <a:r>
              <a:rPr lang="ko-KR" altLang="en-US" sz="2000" dirty="0"/>
              <a:t>비용 저렴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ko-KR" altLang="en-US" sz="2000" dirty="0"/>
              <a:t>신뢰성 낮음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‘</a:t>
            </a:r>
            <a:r>
              <a:rPr lang="ko-KR" altLang="en-US" sz="2000" dirty="0"/>
              <a:t>빠른 성능을 요구하되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혹시 전부 잃어버려도 큰 문제가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되지 않는 자료</a:t>
            </a:r>
            <a:r>
              <a:rPr lang="en-US" altLang="ko-KR" sz="2000" dirty="0"/>
              <a:t>’ </a:t>
            </a:r>
            <a:r>
              <a:rPr lang="ko-KR" altLang="en-US" sz="2000" dirty="0"/>
              <a:t>가 적당함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06" y="2564903"/>
            <a:ext cx="3091393" cy="38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F19]01장.실습환경구축(Ver 1.0).potx" id="{5CBC9162-A6C5-4B26-B8A6-47ADBF634920}" vid="{501449C7-556D-4A07-978F-6230F8FFB7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1636</Words>
  <Application>Microsoft Office PowerPoint</Application>
  <PresentationFormat>화면 슬라이드 쇼(4:3)</PresentationFormat>
  <Paragraphs>289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HY견고딕</vt:lpstr>
      <vt:lpstr>굴림</vt:lpstr>
      <vt:lpstr>맑은 고딕</vt:lpstr>
      <vt:lpstr>휴먼매직체</vt:lpstr>
      <vt:lpstr>Georgia</vt:lpstr>
      <vt:lpstr>Trebuchet MS</vt:lpstr>
      <vt:lpstr>Wingdings</vt:lpstr>
      <vt:lpstr>Wingdings 2</vt:lpstr>
      <vt:lpstr>Urban</vt:lpstr>
      <vt:lpstr>PowerPoint 프레젠테이션</vt:lpstr>
      <vt:lpstr>IDE 장치와 SCSI 장치의 구성 (1)  [p324]</vt:lpstr>
      <vt:lpstr>IDE 장치와 SCSI 장치의 구성 (2)  [p326]</vt:lpstr>
      <vt:lpstr>하드디스크 추가하기 – 1개  [p327]</vt:lpstr>
      <vt:lpstr>PowerPoint 프레젠테이션</vt:lpstr>
      <vt:lpstr>PowerPoint 프레젠테이션</vt:lpstr>
      <vt:lpstr>RAID 정의 및 개념 [p337]</vt:lpstr>
      <vt:lpstr>각 RAID방식의 비교 [p338]</vt:lpstr>
      <vt:lpstr>Linear RAID, RAID0 [p339~p341]</vt:lpstr>
      <vt:lpstr>RAID 1 [p341]</vt:lpstr>
      <vt:lpstr>RAID 5 (1) [p342~p344]</vt:lpstr>
      <vt:lpstr>RAID 5 (2) [p342~p344]</vt:lpstr>
      <vt:lpstr>기타 RAID  [p344~p345]</vt:lpstr>
      <vt:lpstr>Linear RAID, RAID0, RAID1, RAID5 구현 [p346]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Linear RAID, RAID 0,1,5 문제발생 [p362]</vt:lpstr>
      <vt:lpstr>PowerPoint 프레젠테이션</vt:lpstr>
      <vt:lpstr>PowerPoint 프레젠테이션</vt:lpstr>
      <vt:lpstr>Linear RAID, RAID 0,1,5 원상 복구 [p370]</vt:lpstr>
      <vt:lpstr>PowerPoint 프레젠테이션</vt:lpstr>
      <vt:lpstr>PowerPoint 프레젠테이션</vt:lpstr>
      <vt:lpstr>RAID 6와 RAID 1+0 개념 [p377]</vt:lpstr>
      <vt:lpstr>PowerPoint 프레젠테이션</vt:lpstr>
      <vt:lpstr>PowerPoint 프레젠테이션</vt:lpstr>
      <vt:lpstr>RAID 6와 RAID 1+0 의 문제 발생 [p382]</vt:lpstr>
      <vt:lpstr>PowerPoint 프레젠테이션</vt:lpstr>
      <vt:lpstr>PowerPoint 프레젠테이션</vt:lpstr>
      <vt:lpstr>PowerPoint 프레젠테이션</vt:lpstr>
      <vt:lpstr> LVM 개념(1)  [p386~p387]</vt:lpstr>
      <vt:lpstr> LVM 개념(2) [p386~p387]</vt:lpstr>
      <vt:lpstr>PowerPoint 프레젠테이션</vt:lpstr>
      <vt:lpstr>PowerPoint 프레젠테이션</vt:lpstr>
      <vt:lpstr>RAID에 CentOS 설치 [p393]</vt:lpstr>
      <vt:lpstr>PowerPoint 프레젠테이션</vt:lpstr>
      <vt:lpstr>PowerPoint 프레젠테이션</vt:lpstr>
      <vt:lpstr>사용자별 공간 할당 - 쿼터 [p400]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87</cp:revision>
  <dcterms:created xsi:type="dcterms:W3CDTF">2007-02-12T03:01:34Z</dcterms:created>
  <dcterms:modified xsi:type="dcterms:W3CDTF">2015-07-01T11:16:20Z</dcterms:modified>
</cp:coreProperties>
</file>