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C99FF"/>
    <a:srgbClr val="9966FF"/>
    <a:srgbClr val="CC66FF"/>
    <a:srgbClr val="FF00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84" y="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2015-06-29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모서리가 둥근 직사각형 6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3685-C9C7-46A1-BE54-14BF41CEC4D6}" type="datetimeFigureOut">
              <a:rPr lang="en-US" altLang="ko-KR"/>
              <a:pPr>
                <a:defRPr/>
              </a:pPr>
              <a:t>6/29/2015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A1A9-6617-4B03-8D81-72B941360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E2D-11AA-4D7A-97B8-811672594385}" type="datetimeFigureOut">
              <a:rPr lang="en-US" altLang="ko-KR"/>
              <a:pPr>
                <a:defRPr/>
              </a:pPr>
              <a:t>6/29/2015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F3D2F-599A-49E6-9281-C2BD50F5B8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454861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FF00FF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dirty="0" smtClean="0">
                <a:solidFill>
                  <a:srgbClr val="FF00FF"/>
                </a:solidFill>
                <a:latin typeface="+mn-ea"/>
                <a:ea typeface="+mn-ea"/>
              </a:rPr>
              <a:t>이것이 리눅스다</a:t>
            </a:r>
            <a:r>
              <a:rPr kumimoji="0" lang="en-US" altLang="ko-KR" sz="1200" b="1" dirty="0" smtClean="0">
                <a:solidFill>
                  <a:srgbClr val="FF00FF"/>
                </a:solidFill>
                <a:latin typeface="+mn-ea"/>
                <a:ea typeface="+mn-ea"/>
              </a:rPr>
              <a:t>) </a:t>
            </a:r>
            <a:r>
              <a:rPr kumimoji="0" lang="en-US" altLang="ko-KR" sz="1200" b="1" dirty="0" smtClean="0">
                <a:solidFill>
                  <a:schemeClr val="accent5"/>
                </a:solidFill>
                <a:latin typeface="+mn-ea"/>
                <a:ea typeface="+mn-ea"/>
              </a:rPr>
              <a:t>Red </a:t>
            </a:r>
            <a:r>
              <a:rPr kumimoji="0" lang="en-US" altLang="ko-KR" sz="1200" b="1" dirty="0">
                <a:solidFill>
                  <a:schemeClr val="accent5"/>
                </a:solidFill>
                <a:latin typeface="+mn-ea"/>
                <a:ea typeface="+mn-ea"/>
              </a:rPr>
              <a:t>Hat </a:t>
            </a:r>
            <a:r>
              <a:rPr kumimoji="0" lang="en-US" altLang="ko-KR" sz="1200" b="1" dirty="0" smtClean="0">
                <a:solidFill>
                  <a:schemeClr val="accent5"/>
                </a:solidFill>
                <a:latin typeface="+mn-ea"/>
                <a:ea typeface="+mn-ea"/>
              </a:rPr>
              <a:t>CentOS 7 </a:t>
            </a:r>
            <a:r>
              <a:rPr kumimoji="0" lang="ko-KR" altLang="en-US" sz="1200" b="1" dirty="0" smtClean="0">
                <a:solidFill>
                  <a:schemeClr val="accent5"/>
                </a:solidFill>
                <a:latin typeface="+mn-ea"/>
                <a:ea typeface="+mn-ea"/>
              </a:rPr>
              <a:t>리눅스 </a:t>
            </a:r>
            <a:r>
              <a:rPr kumimoji="0" lang="ko-KR" altLang="en-US" sz="1200" b="1" dirty="0">
                <a:solidFill>
                  <a:schemeClr val="accent5"/>
                </a:solidFill>
                <a:latin typeface="+mn-ea"/>
                <a:ea typeface="+mn-ea"/>
              </a:rPr>
              <a:t>서버 </a:t>
            </a:r>
            <a:r>
              <a:rPr kumimoji="0" lang="en-US" altLang="ko-KR" sz="1200" b="1" dirty="0">
                <a:solidFill>
                  <a:schemeClr val="accent5"/>
                </a:solidFill>
                <a:latin typeface="+mn-ea"/>
                <a:ea typeface="+mn-ea"/>
              </a:rPr>
              <a:t>&amp; </a:t>
            </a:r>
            <a:r>
              <a:rPr kumimoji="0" lang="ko-KR" altLang="en-US" sz="1200" b="1" dirty="0">
                <a:solidFill>
                  <a:schemeClr val="accent5"/>
                </a:solidFill>
                <a:latin typeface="+mn-ea"/>
                <a:ea typeface="+mn-ea"/>
              </a:rPr>
              <a:t>네트워크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283122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rgbClr val="FFFF00"/>
                </a:solidFill>
                <a:latin typeface="+mn-ea"/>
                <a:ea typeface="+mn-ea"/>
              </a:rPr>
              <a:t>8</a:t>
            </a:r>
            <a:r>
              <a:rPr kumimoji="0" lang="ko-KR" altLang="en-US" sz="1600" b="1" dirty="0" smtClean="0">
                <a:solidFill>
                  <a:srgbClr val="FFFF00"/>
                </a:solidFill>
                <a:latin typeface="+mn-ea"/>
                <a:ea typeface="+mn-ea"/>
              </a:rPr>
              <a:t>장</a:t>
            </a:r>
            <a:r>
              <a:rPr kumimoji="0" lang="en-US" altLang="ko-KR" sz="1600" b="1" dirty="0">
                <a:solidFill>
                  <a:srgbClr val="FFFF00"/>
                </a:solidFill>
                <a:latin typeface="+mn-ea"/>
                <a:ea typeface="+mn-ea"/>
              </a:rPr>
              <a:t>. </a:t>
            </a:r>
            <a:r>
              <a:rPr kumimoji="0" lang="ko-KR" altLang="en-US" sz="1600" b="1" dirty="0" smtClean="0">
                <a:solidFill>
                  <a:srgbClr val="FFFF00"/>
                </a:solidFill>
                <a:latin typeface="+mn-ea"/>
                <a:ea typeface="+mn-ea"/>
              </a:rPr>
              <a:t>원격지 시스템 관리하기</a:t>
            </a:r>
            <a:endParaRPr kumimoji="0" lang="ko-KR" altLang="en-US" sz="1600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21413" y="0"/>
            <a:ext cx="294843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http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://cafe.naver.com/thisislinux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A40A-1095-4482-A81C-DE8D97CF4FAF}" type="datetimeFigureOut">
              <a:rPr lang="en-US" altLang="ko-KR"/>
              <a:pPr>
                <a:defRPr/>
              </a:pPr>
              <a:t>6/29/2015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0668-C776-4DEF-90B9-7FD1E5FDC3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7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67D-5DA1-4729-B991-E4DA6144546D}" type="datetimeFigureOut">
              <a:rPr lang="en-US" altLang="ko-KR"/>
              <a:pPr>
                <a:defRPr/>
              </a:pPr>
              <a:t>6/29/2015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4A34-7693-4DA8-87B2-5F89B2787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CB4-DCC3-4812-BAA4-E89A66CCAA25}" type="datetimeFigureOut">
              <a:rPr lang="en-US" altLang="ko-KR"/>
              <a:pPr>
                <a:defRPr/>
              </a:pPr>
              <a:t>6/29/2015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B28E1-79AC-48A3-9558-454E42DE4ED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1D40-AEA9-4F59-9273-3AE4BD34FFDA}" type="datetimeFigureOut">
              <a:rPr lang="en-US" altLang="ko-KR"/>
              <a:pPr>
                <a:defRPr/>
              </a:pPr>
              <a:t>6/29/2015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269F-E158-42D9-816A-B30CB7545E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7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89F-1FA5-4F5C-A900-FE73EF265E54}" type="datetimeFigureOut">
              <a:rPr lang="en-US" altLang="ko-KR"/>
              <a:pPr>
                <a:defRPr/>
              </a:pPr>
              <a:t>6/29/2015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5B4C-030A-4FCD-9864-787CE94FA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7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9F45-433C-435F-9729-7CA4AF07A0F6}" type="datetimeFigureOut">
              <a:rPr lang="en-US" altLang="ko-KR"/>
              <a:pPr>
                <a:defRPr/>
              </a:pPr>
              <a:t>6/29/2015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BBA6-43EC-4C88-96A0-166A32778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103-5A9F-48FB-917D-308A742FCF20}" type="datetimeFigureOut">
              <a:rPr lang="en-US" altLang="ko-KR"/>
              <a:pPr>
                <a:defRPr/>
              </a:pPr>
              <a:t>6/29/2015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C6B0-8FED-4CA7-8A00-7E8567A752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9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04372308-AE4D-4F5B-A5F4-8D5BDCABB86D}" type="datetimeFigureOut">
              <a:rPr lang="en-US" altLang="ko-KR"/>
              <a:pPr>
                <a:defRPr/>
              </a:pPr>
              <a:t>6/29/2015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80EA332E-FF14-428F-B02F-D0E6231A0C16}" type="slidenum">
              <a:rPr lang="en-US" altLang="ko-KR"/>
              <a:pPr/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5517232"/>
            <a:ext cx="5235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8</a:t>
            </a:r>
            <a:r>
              <a:rPr lang="ko-KR" altLang="en-US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장</a:t>
            </a:r>
            <a:r>
              <a:rPr lang="en-US" altLang="ko-KR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 </a:t>
            </a:r>
            <a:r>
              <a:rPr lang="ko-KR" altLang="en-US" sz="3600" dirty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원격지 시스템 관리하기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VNC </a:t>
            </a:r>
            <a:r>
              <a:rPr lang="ko-KR" altLang="en-US" sz="2800" dirty="0" smtClean="0"/>
              <a:t>서버 구축</a:t>
            </a:r>
            <a:r>
              <a:rPr lang="en-US" altLang="ko-KR" sz="2800" dirty="0" smtClean="0"/>
              <a:t>  </a:t>
            </a:r>
            <a:r>
              <a:rPr lang="en-US" altLang="ko-KR" sz="2800" dirty="0" smtClean="0">
                <a:solidFill>
                  <a:srgbClr val="00B050"/>
                </a:solidFill>
              </a:rPr>
              <a:t>[p456]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원격지에서 </a:t>
            </a:r>
            <a:r>
              <a:rPr lang="en-US" altLang="ko-KR" dirty="0" smtClean="0"/>
              <a:t>X </a:t>
            </a:r>
            <a:r>
              <a:rPr lang="ko-KR" altLang="en-US" dirty="0" smtClean="0"/>
              <a:t>윈도우 모드로 접속할 경우 필요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VNC </a:t>
            </a:r>
            <a:r>
              <a:rPr lang="ko-KR" altLang="en-US" dirty="0" smtClean="0"/>
              <a:t>서버 설치 과정 요약</a:t>
            </a: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endParaRPr lang="ko-KR" altLang="en-US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13" y="2996952"/>
            <a:ext cx="8590476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2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sz="2000" dirty="0" smtClean="0"/>
              <a:t>X </a:t>
            </a:r>
            <a:r>
              <a:rPr lang="ko-KR" altLang="en-US" sz="2000" dirty="0" smtClean="0"/>
              <a:t>윈도우 접속이 가능한 </a:t>
            </a:r>
            <a:r>
              <a:rPr lang="en-US" altLang="ko-KR" sz="2000" dirty="0" smtClean="0"/>
              <a:t>VNC</a:t>
            </a:r>
            <a:r>
              <a:rPr lang="ko-KR" altLang="en-US" sz="2000" dirty="0" smtClean="0"/>
              <a:t>서버를 구축한다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ko-KR" altLang="en-US" sz="2000" dirty="0" smtClean="0"/>
              <a:t>리눅스 및 </a:t>
            </a:r>
            <a:r>
              <a:rPr lang="en-US" altLang="ko-KR" sz="2000" dirty="0" smtClean="0"/>
              <a:t>Windows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VNC </a:t>
            </a:r>
            <a:r>
              <a:rPr lang="ko-KR" altLang="en-US" sz="2000" dirty="0" smtClean="0"/>
              <a:t>클라이언트를 사용한다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결과 화면 </a:t>
            </a:r>
            <a:r>
              <a:rPr lang="en-US" altLang="ko-KR" dirty="0" smtClean="0"/>
              <a:t>(Windows</a:t>
            </a:r>
            <a:r>
              <a:rPr lang="ko-KR" altLang="en-US" dirty="0" smtClean="0"/>
              <a:t>에서 리눅스 </a:t>
            </a:r>
            <a:r>
              <a:rPr lang="en-US" altLang="ko-KR" dirty="0" smtClean="0"/>
              <a:t>VNC </a:t>
            </a:r>
            <a:r>
              <a:rPr lang="ko-KR" altLang="en-US" dirty="0" smtClean="0"/>
              <a:t>서버로 접속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589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3&gt; VNC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서버 설치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[p457]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6672"/>
            <a:ext cx="808330" cy="9336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64" y="3429000"/>
            <a:ext cx="6663271" cy="276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4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3</a:t>
            </a:r>
            <a:r>
              <a:rPr lang="ko-KR" altLang="en-US" sz="2800" dirty="0" smtClean="0"/>
              <a:t>가지 원격 접속 서버의 비교</a:t>
            </a:r>
            <a:r>
              <a:rPr lang="en-US" altLang="ko-KR" sz="2800" dirty="0" smtClean="0"/>
              <a:t>  </a:t>
            </a:r>
            <a:r>
              <a:rPr lang="en-US" altLang="ko-KR" sz="2800" dirty="0" smtClean="0">
                <a:solidFill>
                  <a:srgbClr val="00B050"/>
                </a:solidFill>
              </a:rPr>
              <a:t>[p464]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ko-KR" altLang="en-US" dirty="0" smtClean="0"/>
              <a:t>비교표</a:t>
            </a: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결론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sz="2200" dirty="0" smtClean="0"/>
              <a:t>SSH</a:t>
            </a:r>
            <a:r>
              <a:rPr lang="ko-KR" altLang="en-US" sz="2200" dirty="0" smtClean="0"/>
              <a:t>를 기본적으로 사용하고</a:t>
            </a:r>
            <a:r>
              <a:rPr lang="en-US" altLang="ko-KR" sz="2200" dirty="0" smtClean="0"/>
              <a:t>,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vnc</a:t>
            </a:r>
            <a:r>
              <a:rPr lang="ko-KR" altLang="en-US" sz="2200" dirty="0" smtClean="0"/>
              <a:t>서버는 설정만 해놓고 가동하지 않는다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원격지에서 </a:t>
            </a:r>
            <a:r>
              <a:rPr lang="en-US" altLang="ko-KR" sz="2200" dirty="0" smtClean="0"/>
              <a:t>SSH</a:t>
            </a:r>
            <a:r>
              <a:rPr lang="ko-KR" altLang="en-US" sz="2200" dirty="0" smtClean="0"/>
              <a:t>로 서버를 관리하다가</a:t>
            </a:r>
            <a:r>
              <a:rPr lang="en-US" altLang="ko-KR" sz="2200" dirty="0" smtClean="0"/>
              <a:t>, X </a:t>
            </a:r>
            <a:r>
              <a:rPr lang="ko-KR" altLang="en-US" sz="2200" dirty="0" smtClean="0"/>
              <a:t>윈도우 접속이 필요할 경우에는 접속된 </a:t>
            </a:r>
            <a:r>
              <a:rPr lang="en-US" altLang="ko-KR" sz="2200" dirty="0" smtClean="0"/>
              <a:t>SSH </a:t>
            </a:r>
            <a:r>
              <a:rPr lang="ko-KR" altLang="en-US" sz="2200" dirty="0" smtClean="0"/>
              <a:t>접속 창에서 </a:t>
            </a:r>
            <a:r>
              <a:rPr lang="en-US" altLang="ko-KR" sz="2200" dirty="0" smtClean="0"/>
              <a:t>vnc</a:t>
            </a:r>
            <a:r>
              <a:rPr lang="ko-KR" altLang="en-US" sz="2200" dirty="0" smtClean="0"/>
              <a:t>서버를 구동하고 </a:t>
            </a:r>
            <a:r>
              <a:rPr lang="en-US" altLang="ko-KR" sz="2200" dirty="0" smtClean="0"/>
              <a:t>VNC </a:t>
            </a:r>
            <a:r>
              <a:rPr lang="ko-KR" altLang="en-US" sz="2200" dirty="0" smtClean="0"/>
              <a:t>클라이언트로 접속해서 사용</a:t>
            </a:r>
            <a:r>
              <a:rPr lang="en-US" altLang="ko-KR" sz="2200" dirty="0" smtClean="0"/>
              <a:t>.</a:t>
            </a:r>
          </a:p>
          <a:p>
            <a:pPr lvl="1" eaLnBrk="1" hangingPunct="1">
              <a:defRPr/>
            </a:pPr>
            <a:r>
              <a:rPr lang="ko-KR" altLang="en-US" sz="2200" dirty="0" smtClean="0"/>
              <a:t>텔넷 서버는 보안이 철저한 회사 내의 네트워크에서만 사용하면 무난함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700808"/>
            <a:ext cx="6943556" cy="261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3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없음</a:t>
            </a:r>
            <a:r>
              <a:rPr lang="en-US" altLang="ko-KR" sz="240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19577" y="908720"/>
            <a:ext cx="68884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8-2 </a:t>
            </a:r>
            <a:r>
              <a:rPr kumimoji="0" lang="en-US" altLang="ko-KR" sz="3600" b="1" dirty="0">
                <a:solidFill>
                  <a:srgbClr val="00B050"/>
                </a:solidFill>
                <a:latin typeface="+mn-ea"/>
                <a:ea typeface="+mn-ea"/>
              </a:rPr>
              <a:t>[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p463]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11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텔넷 서버 개요</a:t>
            </a:r>
            <a:r>
              <a:rPr lang="en-US" altLang="ko-KR" sz="2800" dirty="0" smtClean="0"/>
              <a:t>  </a:t>
            </a:r>
            <a:r>
              <a:rPr lang="en-US" altLang="ko-KR" sz="2800" dirty="0" smtClean="0">
                <a:solidFill>
                  <a:srgbClr val="00B050"/>
                </a:solidFill>
              </a:rPr>
              <a:t>[p442]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오랫동안 전통적으로 사용되어 온 원격 접속 방법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보안에 취약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리눅스 서버에 텔넷 서버를 설치하고 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원격지에서 접속할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에는 텔넷 클라이언트 프로그램이 필요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원격지의 </a:t>
            </a:r>
            <a:r>
              <a:rPr lang="en-US" altLang="ko-KR" dirty="0" smtClean="0"/>
              <a:t>PC(</a:t>
            </a:r>
            <a:r>
              <a:rPr lang="ko-KR" altLang="en-US" dirty="0" smtClean="0"/>
              <a:t>텔넷 클라이언트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접속하게 되면 서버 앞에 앉아서 직접 텍스트 모드로 작업하는 것과 완전히 동일한 효과</a:t>
            </a:r>
            <a:endParaRPr lang="en-US" altLang="ko-KR" dirty="0" smtClean="0"/>
          </a:p>
          <a:p>
            <a:pPr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ko-KR" altLang="en-US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4213792"/>
            <a:ext cx="4968552" cy="235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텔넷 서버 구축</a:t>
            </a:r>
            <a:r>
              <a:rPr lang="en-US" altLang="ko-KR" sz="2800" dirty="0" smtClean="0"/>
              <a:t>  </a:t>
            </a:r>
            <a:r>
              <a:rPr lang="en-US" altLang="ko-KR" sz="2800" dirty="0" smtClean="0">
                <a:solidFill>
                  <a:srgbClr val="00B050"/>
                </a:solidFill>
              </a:rPr>
              <a:t>[p443]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원격지에서 서버 접속할 경우 필요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텔넷 서버 설치 과정 요약</a:t>
            </a: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endParaRPr lang="ko-KR" altLang="en-US" dirty="0" smtClean="0"/>
          </a:p>
        </p:txBody>
      </p:sp>
      <p:sp>
        <p:nvSpPr>
          <p:cNvPr id="6" name="가로로 말린 두루마리 모양 5"/>
          <p:cNvSpPr/>
          <p:nvPr/>
        </p:nvSpPr>
        <p:spPr>
          <a:xfrm>
            <a:off x="1403648" y="5381624"/>
            <a:ext cx="6715125" cy="1285875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 smtClean="0">
                <a:solidFill>
                  <a:srgbClr val="0070C0"/>
                </a:solidFill>
              </a:rPr>
              <a:t>서버에 </a:t>
            </a:r>
            <a:r>
              <a:rPr lang="ko-KR" altLang="en-US" sz="1400" dirty="0">
                <a:solidFill>
                  <a:srgbClr val="0070C0"/>
                </a:solidFill>
              </a:rPr>
              <a:t>접속하기 위해서는 꼭 클라이언트 프로그램이 필요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 smtClean="0">
                <a:solidFill>
                  <a:srgbClr val="0070C0"/>
                </a:solidFill>
              </a:rPr>
              <a:t>서버가 </a:t>
            </a:r>
            <a:r>
              <a:rPr lang="ko-KR" altLang="en-US" sz="1400" dirty="0">
                <a:solidFill>
                  <a:srgbClr val="0070C0"/>
                </a:solidFill>
              </a:rPr>
              <a:t>리눅스라고 클라이언트도 리눅스일 필요는 없음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 smtClean="0">
                <a:solidFill>
                  <a:srgbClr val="0070C0"/>
                </a:solidFill>
              </a:rPr>
              <a:t>각각의 </a:t>
            </a:r>
            <a:r>
              <a:rPr lang="ko-KR" altLang="en-US" sz="1400" dirty="0">
                <a:solidFill>
                  <a:srgbClr val="0070C0"/>
                </a:solidFill>
              </a:rPr>
              <a:t>서버 프로그램은 자신에 맞는 별도의 클라이언트 프로그램이 필요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84" y="2380321"/>
            <a:ext cx="7109452" cy="290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7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sz="2000" dirty="0" smtClean="0"/>
              <a:t>리눅스에 텔넷 서버를 설치 가동하고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원격지의 </a:t>
            </a:r>
            <a:r>
              <a:rPr lang="en-US" altLang="ko-KR" sz="2000" dirty="0" smtClean="0"/>
              <a:t>Windows</a:t>
            </a:r>
            <a:r>
              <a:rPr lang="ko-KR" altLang="en-US" sz="2000" dirty="0" smtClean="0"/>
              <a:t>에서 접속해서 리눅스를 관리하자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ko-KR" altLang="en-US" sz="2000" dirty="0" smtClean="0"/>
              <a:t>기본적인 서버 구축 방법을 익힌다</a:t>
            </a:r>
            <a:r>
              <a:rPr lang="en-US" altLang="ko-KR" sz="2000" dirty="0" smtClean="0"/>
              <a:t>.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결과 화면 </a:t>
            </a:r>
            <a:r>
              <a:rPr lang="en-US" altLang="ko-KR" dirty="0" smtClean="0"/>
              <a:t>(Windows PC</a:t>
            </a:r>
            <a:r>
              <a:rPr lang="ko-KR" altLang="en-US" dirty="0" smtClean="0"/>
              <a:t>에서 리눅스 텔넷 서버로 접속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589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1&gt;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텔넷 서버 설치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[p444]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6672"/>
            <a:ext cx="808330" cy="933602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1547664" y="3929063"/>
            <a:ext cx="6447155" cy="202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</a:t>
            </a:r>
            <a:r>
              <a:rPr lang="en-US" altLang="ko-KR" sz="2400" dirty="0" smtClean="0">
                <a:latin typeface="+mj-ea"/>
                <a:ea typeface="+mj-ea"/>
              </a:rPr>
              <a:t>: </a:t>
            </a:r>
            <a:r>
              <a:rPr lang="ko-KR" altLang="en-US" sz="2400" dirty="0">
                <a:latin typeface="+mj-ea"/>
                <a:ea typeface="+mj-ea"/>
              </a:rPr>
              <a:t>텍스트 모드에서의 방화벽 설정은 </a:t>
            </a:r>
            <a:r>
              <a:rPr lang="en-US" altLang="ko-KR" sz="2400" dirty="0">
                <a:latin typeface="+mj-ea"/>
                <a:ea typeface="+mj-ea"/>
              </a:rPr>
              <a:t>447</a:t>
            </a:r>
            <a:r>
              <a:rPr lang="ko-KR" altLang="en-US" sz="2400" dirty="0">
                <a:latin typeface="+mj-ea"/>
                <a:ea typeface="+mj-ea"/>
              </a:rPr>
              <a:t>쪽 </a:t>
            </a:r>
            <a:r>
              <a:rPr lang="en-US" altLang="ko-KR" sz="2400" dirty="0">
                <a:latin typeface="+mj-ea"/>
                <a:ea typeface="+mj-ea"/>
              </a:rPr>
              <a:t>&lt;</a:t>
            </a:r>
            <a:r>
              <a:rPr lang="ko-KR" altLang="en-US" sz="2400" dirty="0">
                <a:latin typeface="+mj-ea"/>
                <a:ea typeface="+mj-ea"/>
              </a:rPr>
              <a:t>실습 </a:t>
            </a:r>
            <a:r>
              <a:rPr lang="en-US" altLang="ko-KR" sz="2400" dirty="0">
                <a:latin typeface="+mj-ea"/>
                <a:ea typeface="+mj-ea"/>
              </a:rPr>
              <a:t>1&gt;</a:t>
            </a:r>
            <a:r>
              <a:rPr lang="ko-KR" altLang="en-US" sz="2400" dirty="0">
                <a:latin typeface="+mj-ea"/>
                <a:ea typeface="+mj-ea"/>
              </a:rPr>
              <a:t>의 </a:t>
            </a:r>
            <a:r>
              <a:rPr lang="en-US" altLang="ko-KR" sz="2400" dirty="0">
                <a:latin typeface="+mj-ea"/>
                <a:ea typeface="+mj-ea"/>
              </a:rPr>
              <a:t>4-1 </a:t>
            </a:r>
            <a:r>
              <a:rPr lang="ko-KR" altLang="en-US" sz="2400" dirty="0">
                <a:latin typeface="+mj-ea"/>
                <a:ea typeface="+mj-ea"/>
              </a:rPr>
              <a:t>에서 다뤘다</a:t>
            </a:r>
            <a:r>
              <a:rPr lang="en-US" altLang="ko-KR" sz="240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19577" y="908720"/>
            <a:ext cx="68884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8-1 </a:t>
            </a:r>
            <a:r>
              <a:rPr kumimoji="0" lang="en-US" altLang="ko-KR" sz="3600" b="1" dirty="0">
                <a:solidFill>
                  <a:srgbClr val="00B050"/>
                </a:solidFill>
                <a:latin typeface="+mn-ea"/>
                <a:ea typeface="+mn-ea"/>
              </a:rPr>
              <a:t>[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p450]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6783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OpenSSH </a:t>
            </a:r>
            <a:r>
              <a:rPr lang="ko-KR" altLang="en-US" sz="2800" dirty="0" smtClean="0"/>
              <a:t>서버</a:t>
            </a:r>
            <a:r>
              <a:rPr lang="en-US" altLang="ko-KR" sz="2800" dirty="0" smtClean="0"/>
              <a:t>  </a:t>
            </a:r>
            <a:r>
              <a:rPr lang="en-US" altLang="ko-KR" sz="2800" dirty="0" smtClean="0">
                <a:solidFill>
                  <a:srgbClr val="00B050"/>
                </a:solidFill>
              </a:rPr>
              <a:t>[p450]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텔넷과 용도는 동일하지만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보안이 강화 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텔넷과 거의 동일하지만 데이터를 전송할 때 암호화를 한다는 점이 다름</a:t>
            </a:r>
            <a:endParaRPr lang="en-US" altLang="ko-KR" dirty="0" smtClean="0"/>
          </a:p>
          <a:p>
            <a:pPr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ko-KR" altLang="en-US" sz="2000" dirty="0" smtClean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68960"/>
            <a:ext cx="5643563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19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OpenSSH</a:t>
            </a:r>
            <a:r>
              <a:rPr lang="ko-KR" altLang="en-US" sz="2800" dirty="0" smtClean="0"/>
              <a:t> 서버 구축</a:t>
            </a:r>
            <a:r>
              <a:rPr lang="en-US" altLang="ko-KR" sz="2800" dirty="0" smtClean="0"/>
              <a:t>  </a:t>
            </a:r>
            <a:r>
              <a:rPr lang="en-US" altLang="ko-KR" sz="2800" dirty="0" smtClean="0">
                <a:solidFill>
                  <a:srgbClr val="00B050"/>
                </a:solidFill>
              </a:rPr>
              <a:t>[p451]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원격지에서 보안이 강화된 서버 접속할 경우 필요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err="1" smtClean="0"/>
              <a:t>OpenSSH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설치 과정 요약</a:t>
            </a: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31" y="2780928"/>
            <a:ext cx="7482064" cy="289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5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sz="2000" dirty="0" smtClean="0"/>
              <a:t>보안이 강화된 </a:t>
            </a:r>
            <a:r>
              <a:rPr lang="en-US" altLang="ko-KR" sz="2000" dirty="0" err="1" smtClean="0"/>
              <a:t>OpenSSH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서버를 구축한다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en-US" altLang="ko-KR" sz="2000" dirty="0" smtClean="0"/>
              <a:t>Windows</a:t>
            </a:r>
            <a:r>
              <a:rPr lang="ko-KR" altLang="en-US" sz="2000" dirty="0" smtClean="0"/>
              <a:t>용 </a:t>
            </a:r>
            <a:r>
              <a:rPr lang="en-US" altLang="ko-KR" sz="2000" dirty="0" smtClean="0"/>
              <a:t>SSH</a:t>
            </a:r>
            <a:r>
              <a:rPr lang="ko-KR" altLang="en-US" sz="2000" dirty="0" smtClean="0"/>
              <a:t>클라이언트인 </a:t>
            </a:r>
            <a:r>
              <a:rPr lang="en-US" altLang="ko-KR" sz="2000" dirty="0" smtClean="0"/>
              <a:t>Putty</a:t>
            </a:r>
            <a:r>
              <a:rPr lang="ko-KR" altLang="en-US" sz="2000" dirty="0" smtClean="0"/>
              <a:t> 사용법을 익힌다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결과 화면 </a:t>
            </a:r>
            <a:r>
              <a:rPr lang="en-US" altLang="ko-KR" dirty="0" smtClean="0"/>
              <a:t>(Windows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OepnSSH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서버로 접속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589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2&gt; OpenSSH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서버 설치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[p452]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6672"/>
            <a:ext cx="808330" cy="933602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1435127" y="4005064"/>
            <a:ext cx="6428105" cy="179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1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VNC </a:t>
            </a:r>
            <a:r>
              <a:rPr lang="ko-KR" altLang="en-US" sz="2800" dirty="0" smtClean="0"/>
              <a:t>서버</a:t>
            </a:r>
            <a:r>
              <a:rPr lang="en-US" altLang="ko-KR" sz="2800" dirty="0" smtClean="0"/>
              <a:t>  </a:t>
            </a:r>
            <a:r>
              <a:rPr lang="en-US" altLang="ko-KR" sz="2800" dirty="0" smtClean="0">
                <a:solidFill>
                  <a:srgbClr val="00B050"/>
                </a:solidFill>
              </a:rPr>
              <a:t>[p455]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X </a:t>
            </a:r>
            <a:r>
              <a:rPr lang="ko-KR" altLang="en-US" dirty="0" smtClean="0"/>
              <a:t>윈도우 환경으로 원격접속을 사용하고 싶을 때 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원격지로 그래픽 화면을 전송하는 원리이므로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속도가 많이 느림</a:t>
            </a:r>
            <a:r>
              <a:rPr lang="en-US" altLang="ko-KR" dirty="0" smtClean="0"/>
              <a:t>.</a:t>
            </a:r>
          </a:p>
          <a:p>
            <a:pPr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ko-KR" altLang="en-US" sz="2000" dirty="0" smtClean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928938"/>
            <a:ext cx="6572250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40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F19]01장.실습환경구축(Ver 1.0).potx" id="{5CBC9162-A6C5-4B26-B8A6-47ADBF634920}" vid="{501449C7-556D-4A07-978F-6230F8FFB76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</TotalTime>
  <Words>374</Words>
  <Application>Microsoft Office PowerPoint</Application>
  <PresentationFormat>화면 슬라이드 쇼(4:3)</PresentationFormat>
  <Paragraphs>71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HY견고딕</vt:lpstr>
      <vt:lpstr>굴림</vt:lpstr>
      <vt:lpstr>맑은 고딕</vt:lpstr>
      <vt:lpstr>휴먼매직체</vt:lpstr>
      <vt:lpstr>Georgia</vt:lpstr>
      <vt:lpstr>Trebuchet MS</vt:lpstr>
      <vt:lpstr>Wingdings</vt:lpstr>
      <vt:lpstr>Wingdings 2</vt:lpstr>
      <vt:lpstr>Urban</vt:lpstr>
      <vt:lpstr>PowerPoint 프레젠테이션</vt:lpstr>
      <vt:lpstr>텔넷 서버 개요  [p442]</vt:lpstr>
      <vt:lpstr>텔넷 서버 구축  [p443]</vt:lpstr>
      <vt:lpstr>PowerPoint 프레젠테이션</vt:lpstr>
      <vt:lpstr>PowerPoint 프레젠테이션</vt:lpstr>
      <vt:lpstr>OpenSSH 서버  [p450]</vt:lpstr>
      <vt:lpstr>OpenSSH 서버 구축  [p451]</vt:lpstr>
      <vt:lpstr>PowerPoint 프레젠테이션</vt:lpstr>
      <vt:lpstr>VNC 서버  [p455]</vt:lpstr>
      <vt:lpstr>VNC 서버 구축  [p456]</vt:lpstr>
      <vt:lpstr>PowerPoint 프레젠테이션</vt:lpstr>
      <vt:lpstr>3가지 원격 접속 서버의 비교  [p464]</vt:lpstr>
      <vt:lpstr>PowerPoint 프레젠테이션</vt:lpstr>
    </vt:vector>
  </TitlesOfParts>
  <Company>DTSOLUTION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</dc:title>
  <dc:creator>한빛미디어</dc:creator>
  <cp:lastModifiedBy>우재남</cp:lastModifiedBy>
  <cp:revision>76</cp:revision>
  <dcterms:created xsi:type="dcterms:W3CDTF">2007-02-12T03:01:34Z</dcterms:created>
  <dcterms:modified xsi:type="dcterms:W3CDTF">2015-06-29T06:06:26Z</dcterms:modified>
</cp:coreProperties>
</file>