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CC99FF"/>
    <a:srgbClr val="9966FF"/>
    <a:srgbClr val="CC66FF"/>
    <a:srgbClr val="FF00F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84" y="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3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FE1E17-38D0-4764-A605-7BB07631345D}" type="datetimeFigureOut">
              <a:rPr lang="ko-KR" altLang="en-US"/>
              <a:pPr>
                <a:defRPr/>
              </a:pPr>
              <a:t>2015-06-29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50B175-50B7-496C-B63E-4B4F03E0721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3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E50939BC-2A12-4659-8047-9A921222EC84}" type="slidenum">
              <a:rPr lang="ko-KR" altLang="en-US"/>
              <a:pPr eaLnBrk="1" hangingPunct="1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294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CB28BC4-C770-4419-AE74-87C8B4A5CBFD}" type="slidenum">
              <a:rPr lang="ko-KR" altLang="en-US"/>
              <a:pPr eaLnBrk="1" hangingPunct="1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541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17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B679245C-BD17-4C63-A6C9-12AA3616B7A3}" type="slidenum">
              <a:rPr lang="ko-KR" altLang="en-US"/>
              <a:pPr eaLnBrk="1" hangingPunct="1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54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89594ECD-A24A-4A5A-A16C-A880D04046F9}" type="slidenum">
              <a:rPr lang="ko-KR" altLang="en-US"/>
              <a:pPr eaLnBrk="1" hangingPunct="1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210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모서리가 둥근 직사각형 6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1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3685-C9C7-46A1-BE54-14BF41CEC4D6}" type="datetimeFigureOut">
              <a:rPr lang="en-US" altLang="ko-KR"/>
              <a:pPr>
                <a:defRPr/>
              </a:pPr>
              <a:t>6/29/2015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9A1A9-6617-4B03-8D81-72B941360C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82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6E2D-11AA-4D7A-97B8-811672594385}" type="datetimeFigureOut">
              <a:rPr lang="en-US" altLang="ko-KR"/>
              <a:pPr>
                <a:defRPr/>
              </a:pPr>
              <a:t>6/29/2015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F3D2F-599A-49E6-9281-C2BD50F5B8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84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8625" y="6581775"/>
            <a:ext cx="454861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FF00FF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b="1" dirty="0" smtClean="0">
                <a:solidFill>
                  <a:srgbClr val="FF00FF"/>
                </a:solidFill>
                <a:latin typeface="+mn-ea"/>
                <a:ea typeface="+mn-ea"/>
              </a:rPr>
              <a:t>이것이 리눅스다</a:t>
            </a:r>
            <a:r>
              <a:rPr kumimoji="0" lang="en-US" altLang="ko-KR" sz="1200" b="1" dirty="0" smtClean="0">
                <a:solidFill>
                  <a:srgbClr val="FF00FF"/>
                </a:solidFill>
                <a:latin typeface="+mn-ea"/>
                <a:ea typeface="+mn-ea"/>
              </a:rPr>
              <a:t>) </a:t>
            </a:r>
            <a:r>
              <a:rPr kumimoji="0" lang="en-US" altLang="ko-KR" sz="1200" b="1" dirty="0" smtClean="0">
                <a:solidFill>
                  <a:schemeClr val="accent5"/>
                </a:solidFill>
                <a:latin typeface="+mn-ea"/>
                <a:ea typeface="+mn-ea"/>
              </a:rPr>
              <a:t>Red </a:t>
            </a:r>
            <a:r>
              <a:rPr kumimoji="0" lang="en-US" altLang="ko-KR" sz="1200" b="1" dirty="0">
                <a:solidFill>
                  <a:schemeClr val="accent5"/>
                </a:solidFill>
                <a:latin typeface="+mn-ea"/>
                <a:ea typeface="+mn-ea"/>
              </a:rPr>
              <a:t>Hat </a:t>
            </a:r>
            <a:r>
              <a:rPr kumimoji="0" lang="en-US" altLang="ko-KR" sz="1200" b="1" dirty="0" smtClean="0">
                <a:solidFill>
                  <a:schemeClr val="accent5"/>
                </a:solidFill>
                <a:latin typeface="+mn-ea"/>
                <a:ea typeface="+mn-ea"/>
              </a:rPr>
              <a:t>CentOS 7 </a:t>
            </a:r>
            <a:r>
              <a:rPr kumimoji="0" lang="ko-KR" altLang="en-US" sz="1200" b="1" dirty="0" smtClean="0">
                <a:solidFill>
                  <a:schemeClr val="accent5"/>
                </a:solidFill>
                <a:latin typeface="+mn-ea"/>
                <a:ea typeface="+mn-ea"/>
              </a:rPr>
              <a:t>리눅스 </a:t>
            </a:r>
            <a:r>
              <a:rPr kumimoji="0" lang="ko-KR" altLang="en-US" sz="1200" b="1" dirty="0">
                <a:solidFill>
                  <a:schemeClr val="accent5"/>
                </a:solidFill>
                <a:latin typeface="+mn-ea"/>
                <a:ea typeface="+mn-ea"/>
              </a:rPr>
              <a:t>서버 </a:t>
            </a:r>
            <a:r>
              <a:rPr kumimoji="0" lang="en-US" altLang="ko-KR" sz="1200" b="1" dirty="0">
                <a:solidFill>
                  <a:schemeClr val="accent5"/>
                </a:solidFill>
                <a:latin typeface="+mn-ea"/>
                <a:ea typeface="+mn-ea"/>
              </a:rPr>
              <a:t>&amp; </a:t>
            </a:r>
            <a:r>
              <a:rPr kumimoji="0" lang="ko-KR" altLang="en-US" sz="1200" b="1" dirty="0">
                <a:solidFill>
                  <a:schemeClr val="accent5"/>
                </a:solidFill>
                <a:latin typeface="+mn-ea"/>
                <a:ea typeface="+mn-ea"/>
              </a:rPr>
              <a:t>네트워크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285750" y="0"/>
            <a:ext cx="262604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rgbClr val="FFFF00"/>
                </a:solidFill>
                <a:latin typeface="+mn-ea"/>
                <a:ea typeface="+mn-ea"/>
              </a:rPr>
              <a:t>9</a:t>
            </a:r>
            <a:r>
              <a:rPr kumimoji="0" lang="ko-KR" altLang="en-US" sz="1600" b="1" dirty="0" smtClean="0">
                <a:solidFill>
                  <a:srgbClr val="FFFF00"/>
                </a:solidFill>
                <a:latin typeface="+mn-ea"/>
                <a:ea typeface="+mn-ea"/>
              </a:rPr>
              <a:t>장</a:t>
            </a:r>
            <a:r>
              <a:rPr kumimoji="0" lang="en-US" altLang="ko-KR" sz="1600" b="1" dirty="0" smtClean="0">
                <a:solidFill>
                  <a:srgbClr val="FFFF00"/>
                </a:solidFill>
                <a:latin typeface="+mn-ea"/>
                <a:ea typeface="+mn-ea"/>
              </a:rPr>
              <a:t>. </a:t>
            </a:r>
            <a:r>
              <a:rPr kumimoji="0" lang="ko-KR" altLang="en-US" sz="1600" b="1" dirty="0" smtClean="0">
                <a:solidFill>
                  <a:srgbClr val="FFFF00"/>
                </a:solidFill>
                <a:latin typeface="+mn-ea"/>
                <a:ea typeface="+mn-ea"/>
              </a:rPr>
              <a:t>네임서버 설치와 운영</a:t>
            </a:r>
            <a:endParaRPr kumimoji="0" lang="ko-KR" altLang="en-US" sz="1600" b="1" dirty="0" smtClean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21413" y="0"/>
            <a:ext cx="294843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+mj-ea"/>
                <a:ea typeface="+mj-ea"/>
              </a:rPr>
              <a:t>http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://cafe.naver.com/thisislinux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/>
          </a:bodyPr>
          <a:lstStyle>
            <a:lvl1pPr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A40A-1095-4482-A81C-DE8D97CF4FAF}" type="datetimeFigureOut">
              <a:rPr lang="en-US" altLang="ko-KR"/>
              <a:pPr>
                <a:defRPr/>
              </a:pPr>
              <a:t>6/29/2015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10668-C776-4DEF-90B9-7FD1E5FDC3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976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E67D-5DA1-4729-B991-E4DA6144546D}" type="datetimeFigureOut">
              <a:rPr lang="en-US" altLang="ko-KR"/>
              <a:pPr>
                <a:defRPr/>
              </a:pPr>
              <a:t>6/29/2015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94A34-7693-4DA8-87B2-5F89B27874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49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FCB4-DCC3-4812-BAA4-E89A66CCAA25}" type="datetimeFigureOut">
              <a:rPr lang="en-US" altLang="ko-KR"/>
              <a:pPr>
                <a:defRPr/>
              </a:pPr>
              <a:t>6/29/2015</a:t>
            </a:fld>
            <a:endParaRPr lang="en-US" altLang="ko-KR"/>
          </a:p>
        </p:txBody>
      </p:sp>
      <p:sp>
        <p:nvSpPr>
          <p:cNvPr id="8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7B28E1-79AC-48A3-9558-454E42DE4ED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9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39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01D40-AEA9-4F59-9273-3AE4BD34FFDA}" type="datetimeFigureOut">
              <a:rPr lang="en-US" altLang="ko-KR"/>
              <a:pPr>
                <a:defRPr/>
              </a:pPr>
              <a:t>6/29/2015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A269F-E158-42D9-816A-B30CB7545E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78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D789F-1FA5-4F5C-A900-FE73EF265E54}" type="datetimeFigureOut">
              <a:rPr lang="en-US" altLang="ko-KR"/>
              <a:pPr>
                <a:defRPr/>
              </a:pPr>
              <a:t>6/29/2015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75B4C-030A-4FCD-9864-787CE94FAE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779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9F45-433C-435F-9729-7CA4AF07A0F6}" type="datetimeFigureOut">
              <a:rPr lang="en-US" altLang="ko-KR"/>
              <a:pPr>
                <a:defRPr/>
              </a:pPr>
              <a:t>6/29/2015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1BBA6-43EC-4C88-96A0-166A32778D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0103-5A9F-48FB-917D-308A742FCF20}" type="datetimeFigureOut">
              <a:rPr lang="en-US" altLang="ko-KR"/>
              <a:pPr>
                <a:defRPr/>
              </a:pPr>
              <a:t>6/29/2015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FC6B0-8FED-4CA7-8A00-7E8567A752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90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039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40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fld id="{04372308-AE4D-4F5B-A5F4-8D5BDCABB86D}" type="datetimeFigureOut">
              <a:rPr lang="en-US" altLang="ko-KR"/>
              <a:pPr>
                <a:defRPr/>
              </a:pPr>
              <a:t>6/29/2015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80EA332E-FF14-428F-B02F-D0E6231A0C16}" type="slidenum">
              <a:rPr lang="en-US" altLang="ko-KR"/>
              <a:pPr/>
              <a:t>‹#›</a:t>
            </a:fld>
            <a:endParaRPr lang="en-US" altLang="ko-KR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5517232"/>
            <a:ext cx="4945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9</a:t>
            </a:r>
            <a:r>
              <a:rPr lang="ko-KR" altLang="en-US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장</a:t>
            </a:r>
            <a:r>
              <a:rPr lang="en-US" altLang="ko-KR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 </a:t>
            </a:r>
            <a:r>
              <a:rPr lang="ko-KR" altLang="en-US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네임서버 설치와 운영</a:t>
            </a:r>
            <a:endParaRPr lang="ko-KR" altLang="en-US" sz="3600" dirty="0">
              <a:solidFill>
                <a:schemeClr val="accent5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sz="2000" dirty="0" smtClean="0"/>
              <a:t>Server </a:t>
            </a:r>
            <a:r>
              <a:rPr lang="ko-KR" altLang="en-US" sz="2000" dirty="0" err="1" smtClean="0"/>
              <a:t>가상머신을</a:t>
            </a:r>
            <a:r>
              <a:rPr lang="ko-KR" altLang="en-US" sz="2000" dirty="0" smtClean="0"/>
              <a:t> 캐싱 전용 네임 서버로 만든다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ko-KR" altLang="en-US" sz="2000" dirty="0" smtClean="0"/>
              <a:t>네임서버와 관련된 패키지를 설치하고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설정파일을 수정한다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실습 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구축한 캐싱 전용 네임 서버 작동 확인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5899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2&gt;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캐싱 전용 네임 서버 구축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[p481]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6672"/>
            <a:ext cx="808330" cy="933602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4"/>
          <a:stretch>
            <a:fillRect/>
          </a:stretch>
        </p:blipFill>
        <p:spPr>
          <a:xfrm>
            <a:off x="1062672" y="3429000"/>
            <a:ext cx="7018655" cy="261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4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마스터 네임 서버 </a:t>
            </a:r>
            <a:r>
              <a:rPr lang="en-US" altLang="ko-KR" sz="2800" dirty="0" smtClean="0">
                <a:solidFill>
                  <a:srgbClr val="00B050"/>
                </a:solidFill>
              </a:rPr>
              <a:t>[p489]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ko-KR" altLang="en-US" sz="2000" dirty="0" smtClean="0"/>
              <a:t>도메인에 속해 있는 컴퓨터들의 이름을 관리하고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외부에 해당 컴퓨터의 </a:t>
            </a:r>
            <a:r>
              <a:rPr lang="en-US" altLang="ko-KR" sz="2000" dirty="0" smtClean="0"/>
              <a:t>IP</a:t>
            </a:r>
            <a:r>
              <a:rPr lang="ko-KR" altLang="en-US" sz="2000" dirty="0" smtClean="0"/>
              <a:t>주소를 알려주는 역할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062897"/>
            <a:ext cx="5127033" cy="443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sz="2000" dirty="0" smtClean="0"/>
              <a:t>john.com</a:t>
            </a:r>
            <a:r>
              <a:rPr lang="ko-KR" altLang="en-US" sz="2000" dirty="0" smtClean="0"/>
              <a:t>의 ‘마스터 네임 서버’를 설치하고 운영하자</a:t>
            </a:r>
            <a:endParaRPr lang="en-US" altLang="ko-KR" sz="2000" dirty="0" smtClean="0"/>
          </a:p>
          <a:p>
            <a:pPr lvl="1" eaLnBrk="1" hangingPunct="1">
              <a:defRPr/>
            </a:pPr>
            <a:r>
              <a:rPr lang="ko-KR" altLang="en-US" sz="2000" dirty="0" smtClean="0"/>
              <a:t>간단한 웹 서비스</a:t>
            </a:r>
            <a:r>
              <a:rPr lang="en-US" altLang="ko-KR" sz="2000" dirty="0" smtClean="0"/>
              <a:t>/FTP </a:t>
            </a:r>
            <a:r>
              <a:rPr lang="ko-KR" altLang="en-US" sz="2000" dirty="0" smtClean="0"/>
              <a:t>서비스를 제공해 본다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ko-KR" altLang="en-US" sz="2000" dirty="0" smtClean="0"/>
              <a:t>네임서버 관련 설정파일을 익힌다</a:t>
            </a:r>
            <a:r>
              <a:rPr lang="en-US" altLang="ko-KR" sz="2000" dirty="0" smtClean="0"/>
              <a:t>.</a:t>
            </a: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실습 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마스터 네임 서버 작동 확인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5899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3&gt;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마스터 네임 서버 구축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[p491]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6672"/>
            <a:ext cx="808330" cy="933602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>
          <a:blip r:embed="rId4"/>
          <a:stretch>
            <a:fillRect/>
          </a:stretch>
        </p:blipFill>
        <p:spPr>
          <a:xfrm>
            <a:off x="420370" y="3256887"/>
            <a:ext cx="8266430" cy="323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7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</a:t>
            </a:r>
            <a:r>
              <a:rPr lang="en-US" altLang="ko-KR" sz="2400" dirty="0">
                <a:latin typeface="+mj-ea"/>
                <a:ea typeface="+mj-ea"/>
              </a:rPr>
              <a:t>: &lt;</a:t>
            </a:r>
            <a:r>
              <a:rPr lang="ko-KR" altLang="en-US" sz="2400" dirty="0">
                <a:latin typeface="+mj-ea"/>
                <a:ea typeface="+mj-ea"/>
              </a:rPr>
              <a:t>실습 </a:t>
            </a:r>
            <a:r>
              <a:rPr lang="en-US" altLang="ko-KR" sz="2400" dirty="0">
                <a:latin typeface="+mj-ea"/>
                <a:ea typeface="+mj-ea"/>
              </a:rPr>
              <a:t>2&gt;, &lt;</a:t>
            </a:r>
            <a:r>
              <a:rPr lang="ko-KR" altLang="en-US" sz="2400" dirty="0">
                <a:latin typeface="+mj-ea"/>
                <a:ea typeface="+mj-ea"/>
              </a:rPr>
              <a:t>실습 </a:t>
            </a:r>
            <a:r>
              <a:rPr lang="en-US" altLang="ko-KR" sz="2400" dirty="0">
                <a:latin typeface="+mj-ea"/>
                <a:ea typeface="+mj-ea"/>
              </a:rPr>
              <a:t>3&gt;</a:t>
            </a:r>
            <a:r>
              <a:rPr lang="ko-KR" altLang="en-US" sz="2400" dirty="0">
                <a:latin typeface="+mj-ea"/>
                <a:ea typeface="+mj-ea"/>
              </a:rPr>
              <a:t>을 참고해서 진행한다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  <a:endParaRPr lang="en-US" altLang="ko-KR" sz="2400" dirty="0" smtClean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19577" y="908720"/>
            <a:ext cx="68884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9-1 </a:t>
            </a:r>
            <a:r>
              <a:rPr kumimoji="0" lang="en-US" altLang="ko-KR" sz="3600" b="1" dirty="0">
                <a:solidFill>
                  <a:srgbClr val="00B050"/>
                </a:solidFill>
                <a:latin typeface="+mn-ea"/>
                <a:ea typeface="+mn-ea"/>
              </a:rPr>
              <a:t>[</a:t>
            </a:r>
            <a:r>
              <a:rPr kumimoji="0" lang="en-US" altLang="ko-KR" sz="3600" b="1" dirty="0" smtClean="0">
                <a:solidFill>
                  <a:srgbClr val="00B050"/>
                </a:solidFill>
                <a:latin typeface="+mn-ea"/>
                <a:ea typeface="+mn-ea"/>
              </a:rPr>
              <a:t>p499]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2447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ko-KR" altLang="en-US" sz="2800" dirty="0" smtClean="0"/>
              <a:t>라운드 로빈</a:t>
            </a:r>
            <a:r>
              <a:rPr lang="en-US" altLang="ko-KR" sz="2800" dirty="0" smtClean="0"/>
              <a:t>(Round Robin) </a:t>
            </a:r>
            <a:r>
              <a:rPr lang="ko-KR" altLang="en-US" sz="2800" dirty="0" smtClean="0"/>
              <a:t>방식의 네임 서버 </a:t>
            </a:r>
            <a:r>
              <a:rPr lang="en-US" altLang="ko-KR" sz="2800" dirty="0" smtClean="0">
                <a:solidFill>
                  <a:srgbClr val="00B050"/>
                </a:solidFill>
              </a:rPr>
              <a:t>[p499]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ko-KR" altLang="en-US" sz="2000" dirty="0" smtClean="0"/>
              <a:t>여러 대의 웹 서버를 운영해서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웹 클라이언트가 서비스를 요청할 경우에 교대로 서비스를 실시하도록 하는 방식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30" y="2348880"/>
            <a:ext cx="7768939" cy="381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sz="2000" dirty="0" smtClean="0"/>
              <a:t>외부 사이트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개를 이용해서 라운드 로빈 방식으로 </a:t>
            </a:r>
            <a:r>
              <a:rPr lang="en-US" altLang="ko-KR" sz="2000" dirty="0" smtClean="0"/>
              <a:t>ww.john.com </a:t>
            </a:r>
            <a:r>
              <a:rPr lang="ko-KR" altLang="en-US" sz="2000" dirty="0" smtClean="0"/>
              <a:t>을 구현해 본다</a:t>
            </a:r>
            <a:r>
              <a:rPr lang="en-US" altLang="ko-KR" sz="2000" dirty="0" smtClean="0"/>
              <a:t>.</a:t>
            </a:r>
          </a:p>
          <a:p>
            <a:pPr eaLnBrk="1" hangingPunct="1">
              <a:defRPr/>
            </a:pPr>
            <a:r>
              <a:rPr lang="ko-KR" altLang="en-US" dirty="0" smtClean="0"/>
              <a:t>실습 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라운드 로빈 작동 확인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5899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4&gt;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라운드 로빈 방식의 네임서버 구현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[p500]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6672"/>
            <a:ext cx="808330" cy="9336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2991880"/>
            <a:ext cx="7222377" cy="352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5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없음</a:t>
            </a:r>
            <a:r>
              <a:rPr lang="en-US" altLang="ko-KR" sz="2400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19577" y="908720"/>
            <a:ext cx="68884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9-2 </a:t>
            </a:r>
            <a:r>
              <a:rPr kumimoji="0" lang="en-US" altLang="ko-KR" sz="3600" b="1" dirty="0">
                <a:solidFill>
                  <a:srgbClr val="00B050"/>
                </a:solidFill>
                <a:latin typeface="+mn-ea"/>
                <a:ea typeface="+mn-ea"/>
              </a:rPr>
              <a:t>[</a:t>
            </a:r>
            <a:r>
              <a:rPr kumimoji="0" lang="en-US" altLang="ko-KR" sz="3600" b="1" dirty="0" smtClean="0">
                <a:solidFill>
                  <a:srgbClr val="00B050"/>
                </a:solidFill>
                <a:latin typeface="+mn-ea"/>
                <a:ea typeface="+mn-ea"/>
              </a:rPr>
              <a:t>p503]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519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네임 서버 개요 </a:t>
            </a:r>
            <a:r>
              <a:rPr lang="en-US" altLang="ko-KR" sz="2800" dirty="0" smtClean="0"/>
              <a:t>(1)  </a:t>
            </a:r>
            <a:r>
              <a:rPr lang="en-US" altLang="ko-KR" sz="2800" dirty="0" smtClean="0">
                <a:solidFill>
                  <a:srgbClr val="00B050"/>
                </a:solidFill>
              </a:rPr>
              <a:t>[p466~p469]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네임 서버 </a:t>
            </a:r>
            <a:r>
              <a:rPr lang="en-US" altLang="ko-KR" dirty="0" smtClean="0"/>
              <a:t>=</a:t>
            </a:r>
            <a:r>
              <a:rPr lang="ko-KR" altLang="en-US" dirty="0" smtClean="0"/>
              <a:t> </a:t>
            </a:r>
            <a:r>
              <a:rPr lang="en-US" altLang="ko-KR" dirty="0" smtClean="0"/>
              <a:t>DNS(Domain Name System) </a:t>
            </a:r>
            <a:r>
              <a:rPr lang="ko-KR" altLang="en-US" dirty="0" smtClean="0"/>
              <a:t>서버</a:t>
            </a: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도메인 이름을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주소로 변환시켜 주는 역할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= </a:t>
            </a:r>
            <a:r>
              <a:rPr lang="ko-KR" altLang="en-US" dirty="0" smtClean="0"/>
              <a:t>이름 해석</a:t>
            </a:r>
            <a:r>
              <a:rPr lang="en-US" altLang="ko-KR" dirty="0" smtClean="0"/>
              <a:t>(Name Resolution)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eaLnBrk="1" hangingPunct="1">
              <a:buNone/>
              <a:defRPr/>
            </a:pPr>
            <a:r>
              <a:rPr lang="ko-KR" altLang="en-US" dirty="0" smtClean="0"/>
              <a:t>  예</a:t>
            </a:r>
            <a:r>
              <a:rPr lang="en-US" altLang="ko-KR" dirty="0" smtClean="0"/>
              <a:t>) </a:t>
            </a:r>
            <a:r>
              <a:rPr lang="en-US" altLang="ko-KR" dirty="0"/>
              <a:t>www.nate.com →</a:t>
            </a:r>
            <a:r>
              <a:rPr lang="en-US" altLang="ko-KR" dirty="0" smtClean="0"/>
              <a:t> 211.234.241.204</a:t>
            </a:r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buFont typeface="Georgia" panose="02040502050405020303" pitchFamily="18" charset="0"/>
              <a:buNone/>
              <a:defRPr/>
            </a:pPr>
            <a:r>
              <a:rPr lang="ko-KR" altLang="en-US" dirty="0" smtClean="0"/>
              <a:t>①가장 초기의 네트워크 접속 방법 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sz="2000" dirty="0" smtClean="0"/>
              <a:t>컴퓨터가 몇 대 안 됨</a:t>
            </a:r>
            <a:endParaRPr lang="en-US" altLang="ko-KR" sz="2000" dirty="0" smtClean="0"/>
          </a:p>
          <a:p>
            <a:pPr lvl="1" eaLnBrk="1" hangingPunct="1">
              <a:defRPr/>
            </a:pPr>
            <a:r>
              <a:rPr lang="ko-KR" altLang="en-US" sz="2000" dirty="0" smtClean="0"/>
              <a:t>사용자가 모두 외워서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직접 </a:t>
            </a:r>
            <a:r>
              <a:rPr lang="en-US" altLang="ko-KR" sz="2000" dirty="0" smtClean="0"/>
              <a:t>IP</a:t>
            </a:r>
            <a:r>
              <a:rPr lang="ko-KR" altLang="en-US" sz="2000" dirty="0" smtClean="0"/>
              <a:t>주소로 접근함</a:t>
            </a:r>
            <a:endParaRPr lang="en-US" altLang="ko-KR" sz="2000" dirty="0" smtClean="0"/>
          </a:p>
          <a:p>
            <a:pPr lvl="1" eaLnBrk="1" hangingPunct="1">
              <a:defRPr/>
            </a:pPr>
            <a:endParaRPr lang="ko-KR" altLang="en-US" dirty="0" smtClean="0"/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3214688"/>
            <a:ext cx="3357562" cy="311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455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네임 서버 개요 </a:t>
            </a:r>
            <a:r>
              <a:rPr lang="en-US" altLang="ko-KR" sz="2800" dirty="0" smtClean="0"/>
              <a:t>(2) </a:t>
            </a:r>
            <a:r>
              <a:rPr lang="en-US" altLang="ko-KR" sz="2800" dirty="0">
                <a:solidFill>
                  <a:srgbClr val="00B050"/>
                </a:solidFill>
              </a:rPr>
              <a:t>[p466~p469]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buFont typeface="Georgia" panose="02040502050405020303" pitchFamily="18" charset="0"/>
              <a:buNone/>
              <a:defRPr/>
            </a:pPr>
            <a:r>
              <a:rPr lang="ko-KR" altLang="en-US" dirty="0" smtClean="0"/>
              <a:t>②</a:t>
            </a:r>
            <a:r>
              <a:rPr lang="en-US" altLang="ko-KR" dirty="0" smtClean="0"/>
              <a:t> hosts </a:t>
            </a:r>
            <a:r>
              <a:rPr lang="ko-KR" altLang="en-US" dirty="0" smtClean="0"/>
              <a:t>파일을 이용하여 네트워크 접속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sz="2000" dirty="0" smtClean="0"/>
              <a:t>인터넷에 연결된 컴퓨터가 수십 </a:t>
            </a:r>
            <a:r>
              <a:rPr lang="en-US" altLang="ko-KR" sz="2000" dirty="0" smtClean="0"/>
              <a:t>~ </a:t>
            </a:r>
            <a:r>
              <a:rPr lang="ko-KR" altLang="en-US" sz="2000" dirty="0" smtClean="0"/>
              <a:t>수백대로 늘어남</a:t>
            </a:r>
            <a:endParaRPr lang="en-US" altLang="ko-KR" sz="2000" dirty="0" smtClean="0"/>
          </a:p>
          <a:p>
            <a:pPr lvl="1">
              <a:defRPr/>
            </a:pPr>
            <a:r>
              <a:rPr lang="en-US" altLang="ko-KR" sz="2000" dirty="0" smtClean="0"/>
              <a:t>‘hosts’ </a:t>
            </a:r>
            <a:r>
              <a:rPr lang="ko-KR" altLang="en-US" sz="2000" dirty="0" smtClean="0"/>
              <a:t>파일에 </a:t>
            </a:r>
            <a:r>
              <a:rPr lang="en-US" altLang="ko-KR" sz="2000" dirty="0" smtClean="0"/>
              <a:t>URL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IP</a:t>
            </a:r>
            <a:r>
              <a:rPr lang="ko-KR" altLang="en-US" sz="2000" dirty="0" smtClean="0"/>
              <a:t>주소를 기록해 놓는 방식 사용</a:t>
            </a:r>
            <a:endParaRPr lang="en-US" altLang="ko-KR" sz="2000" dirty="0" smtClean="0"/>
          </a:p>
          <a:p>
            <a:pPr marL="703263" lvl="2" indent="0">
              <a:buNone/>
              <a:defRPr/>
            </a:pPr>
            <a:r>
              <a:rPr lang="ko-KR" altLang="en-US" sz="1400" dirty="0" smtClean="0">
                <a:solidFill>
                  <a:srgbClr val="0070C0"/>
                </a:solidFill>
              </a:rPr>
              <a:t>예</a:t>
            </a:r>
            <a:r>
              <a:rPr lang="en-US" altLang="ko-KR" sz="1400" dirty="0" smtClean="0">
                <a:solidFill>
                  <a:srgbClr val="0070C0"/>
                </a:solidFill>
              </a:rPr>
              <a:t>) </a:t>
            </a:r>
            <a:r>
              <a:rPr lang="en-US" altLang="ko-KR" sz="1800" dirty="0" smtClean="0">
                <a:solidFill>
                  <a:srgbClr val="0070C0"/>
                </a:solidFill>
              </a:rPr>
              <a:t>127.0.0.1 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localhost</a:t>
            </a:r>
            <a:endParaRPr lang="en-US" altLang="ko-KR" sz="1800" dirty="0" smtClean="0">
              <a:solidFill>
                <a:srgbClr val="0070C0"/>
              </a:solidFill>
            </a:endParaRPr>
          </a:p>
          <a:p>
            <a:pPr marL="703263" lvl="2" indent="0">
              <a:buNone/>
              <a:defRPr/>
            </a:pPr>
            <a:r>
              <a:rPr lang="en-US" altLang="ko-KR" sz="1800" dirty="0" smtClean="0">
                <a:solidFill>
                  <a:srgbClr val="0070C0"/>
                </a:solidFill>
              </a:rPr>
              <a:t>    ::1 localhost</a:t>
            </a:r>
          </a:p>
          <a:p>
            <a:pPr marL="703263" lvl="2" indent="0">
              <a:buNone/>
              <a:defRPr/>
            </a:pPr>
            <a:r>
              <a:rPr lang="en-US" altLang="ko-KR" sz="1800" dirty="0" smtClean="0">
                <a:solidFill>
                  <a:srgbClr val="0070C0"/>
                </a:solidFill>
              </a:rPr>
              <a:t>    102.54.94.97 rhino.acme.com</a:t>
            </a:r>
          </a:p>
          <a:p>
            <a:pPr marL="703263" lvl="2" indent="0">
              <a:buNone/>
              <a:defRPr/>
            </a:pPr>
            <a:r>
              <a:rPr lang="en-US" altLang="ko-KR" sz="1800" dirty="0" smtClean="0">
                <a:solidFill>
                  <a:srgbClr val="0070C0"/>
                </a:solidFill>
              </a:rPr>
              <a:t>    38.25.63.10 x.acme.com</a:t>
            </a:r>
            <a:endParaRPr lang="en-US" altLang="ko-KR" sz="5400" dirty="0" smtClean="0">
              <a:solidFill>
                <a:srgbClr val="0070C0"/>
              </a:solidFill>
            </a:endParaRPr>
          </a:p>
          <a:p>
            <a:pPr lvl="1" eaLnBrk="1" hangingPunct="1">
              <a:defRPr/>
            </a:pPr>
            <a:r>
              <a:rPr lang="en-US" altLang="ko-KR" dirty="0" smtClean="0"/>
              <a:t>Windows</a:t>
            </a:r>
          </a:p>
          <a:p>
            <a:pPr marL="703263" lvl="2" indent="0" eaLnBrk="1" hangingPunct="1">
              <a:buNone/>
              <a:defRPr/>
            </a:pPr>
            <a:r>
              <a:rPr lang="en-US" altLang="ko-KR" dirty="0" smtClean="0">
                <a:solidFill>
                  <a:srgbClr val="0070C0"/>
                </a:solidFill>
              </a:rPr>
              <a:t>C:\Windows\system32\</a:t>
            </a:r>
            <a:br>
              <a:rPr lang="en-US" altLang="ko-KR" dirty="0" smtClean="0">
                <a:solidFill>
                  <a:srgbClr val="0070C0"/>
                </a:solidFill>
              </a:rPr>
            </a:br>
            <a:r>
              <a:rPr lang="en-US" altLang="ko-KR" dirty="0" smtClean="0">
                <a:solidFill>
                  <a:srgbClr val="0070C0"/>
                </a:solidFill>
              </a:rPr>
              <a:t>       drivers\etc\hosts</a:t>
            </a:r>
          </a:p>
          <a:p>
            <a:pPr lvl="1" eaLnBrk="1" hangingPunct="1">
              <a:defRPr/>
            </a:pPr>
            <a:r>
              <a:rPr lang="ko-KR" altLang="en-US" dirty="0" err="1" smtClean="0"/>
              <a:t>리눅스</a:t>
            </a:r>
            <a:endParaRPr lang="en-US" altLang="ko-KR" dirty="0" smtClean="0"/>
          </a:p>
          <a:p>
            <a:pPr marL="703263" lvl="2" indent="0" eaLnBrk="1" hangingPunct="1">
              <a:buNone/>
              <a:defRPr/>
            </a:pPr>
            <a:r>
              <a:rPr lang="en-US" altLang="ko-KR" dirty="0" smtClean="0">
                <a:solidFill>
                  <a:srgbClr val="0070C0"/>
                </a:solidFill>
              </a:rPr>
              <a:t>/etc/hosts</a:t>
            </a:r>
            <a:endParaRPr lang="ko-KR" altLang="en-US" dirty="0" smtClean="0">
              <a:solidFill>
                <a:srgbClr val="0070C0"/>
              </a:solidFill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2857500"/>
            <a:ext cx="4044950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9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네임 서버 개요 </a:t>
            </a:r>
            <a:r>
              <a:rPr lang="en-US" altLang="ko-KR" sz="2800" dirty="0" smtClean="0"/>
              <a:t>(3) </a:t>
            </a:r>
            <a:r>
              <a:rPr lang="en-US" altLang="ko-KR" sz="2800" dirty="0">
                <a:solidFill>
                  <a:srgbClr val="00B050"/>
                </a:solidFill>
              </a:rPr>
              <a:t>[p466~p469]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buFont typeface="Georgia" panose="02040502050405020303" pitchFamily="18" charset="0"/>
              <a:buNone/>
              <a:defRPr/>
            </a:pPr>
            <a:r>
              <a:rPr lang="ko-KR" altLang="en-US" dirty="0" smtClean="0"/>
              <a:t>③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네임 서버를 이용하여 네트워크 접속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sz="2000" dirty="0" smtClean="0"/>
              <a:t>기하급수적으로 늘어나는 네트워크 상의 컴퓨터에 대한 모든 </a:t>
            </a:r>
            <a:r>
              <a:rPr lang="en-US" altLang="ko-KR" sz="2000" dirty="0" smtClean="0"/>
              <a:t>IP </a:t>
            </a:r>
            <a:r>
              <a:rPr lang="ko-KR" altLang="en-US" sz="2000" dirty="0" smtClean="0"/>
              <a:t>정보를 파일 하나에 기록하는 것은 무리</a:t>
            </a: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smtClean="0"/>
              <a:t>이름 해석</a:t>
            </a:r>
            <a:r>
              <a:rPr lang="en-US" altLang="ko-KR" sz="2000" dirty="0" smtClean="0"/>
              <a:t>(Name Resolution)</a:t>
            </a:r>
            <a:r>
              <a:rPr lang="ko-KR" altLang="en-US" sz="2000" dirty="0" smtClean="0"/>
              <a:t>을 전문적으로 해 주는 서버 컴퓨터가 필요해짐 </a:t>
            </a:r>
            <a:r>
              <a:rPr lang="en-US" altLang="ko-KR" sz="2000" dirty="0" smtClean="0"/>
              <a:t>(=DNS </a:t>
            </a:r>
            <a:r>
              <a:rPr lang="ko-KR" altLang="en-US" sz="2000" dirty="0" smtClean="0"/>
              <a:t>서버 </a:t>
            </a:r>
            <a:r>
              <a:rPr lang="en-US" altLang="ko-KR" sz="2000" dirty="0" smtClean="0"/>
              <a:t>= </a:t>
            </a:r>
            <a:r>
              <a:rPr lang="ko-KR" altLang="en-US" sz="2000" dirty="0" smtClean="0"/>
              <a:t>네임 서버</a:t>
            </a:r>
            <a:r>
              <a:rPr lang="en-US" altLang="ko-KR" sz="2000" dirty="0" smtClean="0"/>
              <a:t>)</a:t>
            </a:r>
          </a:p>
          <a:p>
            <a:pPr lvl="1">
              <a:defRPr/>
            </a:pPr>
            <a:r>
              <a:rPr lang="ko-KR" altLang="en-US" sz="2000" dirty="0" smtClean="0"/>
              <a:t>전화 안내 서비스인 </a:t>
            </a:r>
            <a:r>
              <a:rPr lang="en-US" altLang="ko-KR" sz="2000" dirty="0" smtClean="0"/>
              <a:t>114</a:t>
            </a:r>
            <a:r>
              <a:rPr lang="ko-KR" altLang="en-US" sz="2000" dirty="0" smtClean="0"/>
              <a:t>와 같은 역할</a:t>
            </a: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smtClean="0"/>
              <a:t>네임 서버는 인터넷에서 변화하는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모든 컴퓨터의 </a:t>
            </a:r>
            <a:r>
              <a:rPr lang="en-US" altLang="ko-KR" sz="2000" dirty="0" smtClean="0"/>
              <a:t>URL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IP </a:t>
            </a:r>
            <a:r>
              <a:rPr lang="ko-KR" altLang="en-US" sz="2000" dirty="0" smtClean="0"/>
              <a:t>정보를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거의 실시간으로 제공하므로</a:t>
            </a:r>
            <a:r>
              <a:rPr lang="en-US" altLang="ko-KR" sz="2000" dirty="0" smtClean="0"/>
              <a:t>, </a:t>
            </a:r>
            <a:br>
              <a:rPr lang="en-US" altLang="ko-KR" sz="2000" dirty="0" smtClean="0"/>
            </a:br>
            <a:r>
              <a:rPr lang="ko-KR" altLang="en-US" sz="2000" dirty="0" smtClean="0"/>
              <a:t>사용자는 더 이상 </a:t>
            </a:r>
            <a:r>
              <a:rPr lang="en-US" altLang="ko-KR" sz="2000" dirty="0" smtClean="0"/>
              <a:t>URL</a:t>
            </a:r>
            <a:r>
              <a:rPr lang="ko-KR" altLang="en-US" sz="2000" dirty="0" smtClean="0"/>
              <a:t>에 해당하는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IP</a:t>
            </a:r>
            <a:r>
              <a:rPr lang="ko-KR" altLang="en-US" sz="2000" dirty="0" smtClean="0"/>
              <a:t>주소를 신경 쓸 필요가 없어짐</a:t>
            </a:r>
            <a:r>
              <a:rPr lang="en-US" altLang="ko-KR" sz="2000" dirty="0" smtClean="0"/>
              <a:t>.</a:t>
            </a:r>
          </a:p>
          <a:p>
            <a:pPr lvl="1">
              <a:defRPr/>
            </a:pPr>
            <a:r>
              <a:rPr lang="en-US" altLang="ko-KR" sz="2000" dirty="0" smtClean="0"/>
              <a:t>URL</a:t>
            </a:r>
            <a:r>
              <a:rPr lang="ko-KR" altLang="en-US" sz="2000" dirty="0" smtClean="0"/>
              <a:t>만 알고 있으면 어디서든지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해당하는 컴퓨터에 접속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3544888"/>
            <a:ext cx="3929063" cy="288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45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sz="2000" dirty="0" smtClean="0"/>
              <a:t>/etc/hosts </a:t>
            </a:r>
            <a:r>
              <a:rPr lang="ko-KR" altLang="en-US" sz="2000" dirty="0" smtClean="0"/>
              <a:t>파일의 작동을 이해한다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ko-KR" altLang="en-US" sz="2000" dirty="0" smtClean="0"/>
              <a:t>네임 서버가 하는 기본적인 역할을 이해한다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en-US" altLang="ko-KR" sz="2000" dirty="0" smtClean="0"/>
              <a:t>IP</a:t>
            </a:r>
            <a:r>
              <a:rPr lang="ko-KR" altLang="en-US" sz="2000" dirty="0" smtClean="0"/>
              <a:t>주소를 얻기 위해 어떤 순서로 작동하는지 확인한다</a:t>
            </a:r>
            <a:r>
              <a:rPr lang="en-US" altLang="ko-KR" sz="2000" dirty="0" smtClean="0"/>
              <a:t>.</a:t>
            </a: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결과 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엉뚱한 사이트로 접속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5899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1&gt; /etc/host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파일 설정 확인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[p469]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6672"/>
            <a:ext cx="808330" cy="933602"/>
          </a:xfrm>
          <a:prstGeom prst="rect">
            <a:avLst/>
          </a:prstGeom>
        </p:spPr>
      </p:pic>
      <p:pic>
        <p:nvPicPr>
          <p:cNvPr id="6" name="그림 5" descr="C:\Users\재남\AppData\Local\Temp\SNAGHTML1552fcea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13" y="3739153"/>
            <a:ext cx="8075240" cy="2802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276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IP</a:t>
            </a:r>
            <a:r>
              <a:rPr lang="ko-KR" altLang="en-US" sz="2800" dirty="0" smtClean="0"/>
              <a:t>주소를 얻</a:t>
            </a:r>
            <a:r>
              <a:rPr lang="ko-KR" altLang="en-US" sz="2800" dirty="0"/>
              <a:t>는</a:t>
            </a:r>
            <a:r>
              <a:rPr lang="ko-KR" altLang="en-US" sz="2800" dirty="0" smtClean="0"/>
              <a:t> 내부 흐름</a:t>
            </a:r>
            <a:r>
              <a:rPr lang="en-US" altLang="ko-KR" sz="2800" dirty="0" smtClean="0"/>
              <a:t>  </a:t>
            </a:r>
            <a:r>
              <a:rPr lang="en-US" altLang="ko-KR" sz="2800" dirty="0" smtClean="0">
                <a:solidFill>
                  <a:srgbClr val="00B050"/>
                </a:solidFill>
              </a:rPr>
              <a:t>[p475]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57313"/>
            <a:ext cx="7551169" cy="523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8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도메인 이름 체계</a:t>
            </a:r>
            <a:r>
              <a:rPr lang="en-US" altLang="ko-KR" sz="2800" dirty="0" smtClean="0"/>
              <a:t>  </a:t>
            </a:r>
            <a:r>
              <a:rPr lang="en-US" altLang="ko-KR" sz="2800" dirty="0" smtClean="0">
                <a:solidFill>
                  <a:srgbClr val="00B050"/>
                </a:solidFill>
              </a:rPr>
              <a:t>[p476]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ko-KR" altLang="en-US" sz="2000" dirty="0" smtClean="0"/>
              <a:t>초창기 인터넷에서는</a:t>
            </a:r>
            <a:r>
              <a:rPr lang="en-US" altLang="ko-KR" sz="2000" dirty="0" smtClean="0"/>
              <a:t> 1</a:t>
            </a:r>
            <a:r>
              <a:rPr lang="ko-KR" altLang="en-US" sz="2000" dirty="0" smtClean="0"/>
              <a:t>대의 네임 서버만으로도 충분히 </a:t>
            </a:r>
            <a:r>
              <a:rPr lang="en-US" altLang="ko-KR" sz="2000" dirty="0" smtClean="0"/>
              <a:t>IP</a:t>
            </a:r>
            <a:r>
              <a:rPr lang="ko-KR" altLang="en-US" sz="2000" dirty="0" smtClean="0"/>
              <a:t>주소와 이름의 관리가 가능</a:t>
            </a:r>
            <a:endParaRPr lang="en-US" altLang="ko-KR" sz="2000" dirty="0" smtClean="0"/>
          </a:p>
          <a:p>
            <a:pPr>
              <a:defRPr/>
            </a:pPr>
            <a:r>
              <a:rPr lang="ko-KR" altLang="en-US" sz="2000" dirty="0" smtClean="0"/>
              <a:t>하지만 인터넷이 폭발적으로 확장되면서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몇 대의 네임 서버로는 실시간으로 인터넷 상의 수많은 컴퓨터들을 관리할 수가 없게 되었음</a:t>
            </a:r>
            <a:endParaRPr lang="en-US" altLang="ko-KR" sz="2000" dirty="0" smtClean="0"/>
          </a:p>
          <a:p>
            <a:pPr eaLnBrk="1" hangingPunct="1">
              <a:defRPr/>
            </a:pPr>
            <a:r>
              <a:rPr lang="ko-KR" altLang="en-US" sz="2000" dirty="0" smtClean="0"/>
              <a:t>그래서 트리 구조와 같은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도메인 이름 체계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를 고안함</a:t>
            </a:r>
            <a:endParaRPr lang="en-US" altLang="ko-KR" sz="2000" dirty="0" smtClean="0"/>
          </a:p>
          <a:p>
            <a:pPr lvl="1" eaLnBrk="1" hangingPunct="1">
              <a:defRPr/>
            </a:pPr>
            <a:endParaRPr lang="ko-KR" altLang="en-US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140968"/>
            <a:ext cx="5256584" cy="341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5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로컬 네임 서버가 작동하는 순서 </a:t>
            </a:r>
            <a:r>
              <a:rPr lang="en-US" altLang="ko-KR" sz="2800" dirty="0" smtClean="0">
                <a:solidFill>
                  <a:srgbClr val="00B050"/>
                </a:solidFill>
              </a:rPr>
              <a:t>[p478]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en-US" altLang="ko-KR" sz="2000" dirty="0" smtClean="0"/>
              <a:t>PC</a:t>
            </a:r>
            <a:r>
              <a:rPr lang="ko-KR" altLang="en-US" sz="2000" dirty="0" smtClean="0"/>
              <a:t>가 사용하는 네임 서버가 </a:t>
            </a:r>
            <a:r>
              <a:rPr lang="en-US" altLang="ko-KR" sz="2000" dirty="0" smtClean="0"/>
              <a:t>/etc/</a:t>
            </a:r>
            <a:r>
              <a:rPr lang="en-US" altLang="ko-KR" sz="2000" dirty="0" err="1" smtClean="0"/>
              <a:t>resolv.conf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파일에 “</a:t>
            </a:r>
            <a:r>
              <a:rPr lang="en-US" altLang="ko-KR" sz="2000" dirty="0" err="1" smtClean="0"/>
              <a:t>nameserver</a:t>
            </a:r>
            <a:r>
              <a:rPr lang="en-US" altLang="ko-KR" sz="2000" dirty="0" smtClean="0"/>
              <a:t> IP</a:t>
            </a:r>
            <a:r>
              <a:rPr lang="ko-KR" altLang="en-US" sz="2000" dirty="0" smtClean="0"/>
              <a:t>주소”</a:t>
            </a:r>
            <a:r>
              <a:rPr lang="ko-KR" altLang="en-US" sz="2000" dirty="0" err="1" smtClean="0"/>
              <a:t>로</a:t>
            </a:r>
            <a:r>
              <a:rPr lang="ko-KR" altLang="en-US" sz="2000" dirty="0" smtClean="0"/>
              <a:t> 설정되어 있는데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 네임 서버를 로컬 네임 서버라고 부름</a:t>
            </a:r>
            <a:endParaRPr lang="en-US" altLang="ko-KR" sz="2000" dirty="0" smtClean="0"/>
          </a:p>
          <a:p>
            <a:pPr>
              <a:defRPr/>
            </a:pPr>
            <a:r>
              <a:rPr lang="ko-KR" altLang="en-US" sz="2000" dirty="0" smtClean="0"/>
              <a:t>그래서 </a:t>
            </a:r>
            <a:r>
              <a:rPr lang="en-US" altLang="ko-KR" sz="2000" dirty="0" smtClean="0"/>
              <a:t>www.nate.com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IP</a:t>
            </a:r>
            <a:r>
              <a:rPr lang="ko-KR" altLang="en-US" sz="2000" dirty="0" smtClean="0"/>
              <a:t>주소를 요구하면 이 로컬 네임 서버에 질문을 함</a:t>
            </a:r>
            <a:endParaRPr lang="en-US" altLang="ko-KR" sz="2000" dirty="0" smtClean="0"/>
          </a:p>
          <a:p>
            <a:pPr lvl="1" eaLnBrk="1" hangingPunct="1">
              <a:defRPr/>
            </a:pPr>
            <a:endParaRPr lang="ko-KR" altLang="en-US" sz="2000" dirty="0" smtClean="0"/>
          </a:p>
        </p:txBody>
      </p:sp>
      <p:sp>
        <p:nvSpPr>
          <p:cNvPr id="6" name="가로로 말린 두루마리 모양 5"/>
          <p:cNvSpPr/>
          <p:nvPr/>
        </p:nvSpPr>
        <p:spPr>
          <a:xfrm>
            <a:off x="142875" y="3071813"/>
            <a:ext cx="3060973" cy="2445419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400" dirty="0">
                <a:solidFill>
                  <a:srgbClr val="0070C0"/>
                </a:solidFill>
              </a:rPr>
              <a:t>로컬 네임 서버는 의외로 아는 것이 별로 없다</a:t>
            </a:r>
            <a:r>
              <a:rPr lang="en-US" altLang="ko-KR" sz="1400" dirty="0">
                <a:solidFill>
                  <a:srgbClr val="0070C0"/>
                </a:solidFill>
              </a:rPr>
              <a:t>. </a:t>
            </a:r>
            <a:r>
              <a:rPr lang="ko-KR" altLang="en-US" sz="1400" dirty="0">
                <a:solidFill>
                  <a:srgbClr val="0070C0"/>
                </a:solidFill>
              </a:rPr>
              <a:t>로컬 네임 서버가 혼자서 전 세계의 모든 컴퓨터의 도메인 이름을 관리할 수는 없기 때문이다</a:t>
            </a:r>
            <a:r>
              <a:rPr lang="en-US" altLang="ko-KR" sz="1400" dirty="0">
                <a:solidFill>
                  <a:srgbClr val="0070C0"/>
                </a:solidFill>
              </a:rPr>
              <a:t>. </a:t>
            </a:r>
            <a:r>
              <a:rPr lang="ko-KR" altLang="en-US" sz="1400" dirty="0">
                <a:solidFill>
                  <a:srgbClr val="0070C0"/>
                </a:solidFill>
              </a:rPr>
              <a:t>그래서</a:t>
            </a:r>
            <a:r>
              <a:rPr lang="en-US" altLang="ko-KR" sz="1400" dirty="0" smtClean="0">
                <a:solidFill>
                  <a:srgbClr val="0070C0"/>
                </a:solidFill>
              </a:rPr>
              <a:t>, </a:t>
            </a:r>
            <a:r>
              <a:rPr lang="ko-KR" altLang="en-US" sz="1400" dirty="0" smtClean="0">
                <a:solidFill>
                  <a:srgbClr val="0070C0"/>
                </a:solidFill>
              </a:rPr>
              <a:t>오른쪽 </a:t>
            </a:r>
            <a:r>
              <a:rPr lang="ko-KR" altLang="en-US" sz="1400" dirty="0">
                <a:solidFill>
                  <a:srgbClr val="0070C0"/>
                </a:solidFill>
              </a:rPr>
              <a:t>그림과 같이 작동하게 된다</a:t>
            </a:r>
            <a:r>
              <a:rPr lang="en-US" altLang="ko-KR" sz="1400" dirty="0">
                <a:solidFill>
                  <a:srgbClr val="0070C0"/>
                </a:solidFill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2420888"/>
            <a:ext cx="5309791" cy="410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8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캐싱 전용 네임 서버 </a:t>
            </a:r>
            <a:r>
              <a:rPr lang="en-US" altLang="ko-KR" sz="2800" dirty="0" smtClean="0">
                <a:solidFill>
                  <a:srgbClr val="00B050"/>
                </a:solidFill>
              </a:rPr>
              <a:t>[p479]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en-US" altLang="ko-KR" sz="2000" dirty="0" smtClean="0"/>
              <a:t>PC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URL</a:t>
            </a:r>
            <a:r>
              <a:rPr lang="ko-KR" altLang="en-US" sz="2000" dirty="0" smtClean="0"/>
              <a:t>로 </a:t>
            </a:r>
            <a:r>
              <a:rPr lang="en-US" altLang="ko-KR" sz="2000" dirty="0" smtClean="0"/>
              <a:t>IP</a:t>
            </a:r>
            <a:r>
              <a:rPr lang="ko-KR" altLang="en-US" sz="2000" dirty="0" smtClean="0"/>
              <a:t>주소를 얻고자 할 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해당하는 </a:t>
            </a:r>
            <a:r>
              <a:rPr lang="en-US" altLang="ko-KR" sz="2000" dirty="0" smtClean="0"/>
              <a:t>URL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IP</a:t>
            </a:r>
            <a:r>
              <a:rPr lang="ko-KR" altLang="en-US" sz="2000" dirty="0" smtClean="0"/>
              <a:t>주소를 알려주는 네임 서버를 말함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3" y="2081093"/>
            <a:ext cx="6048672" cy="451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F19]01장.실습환경구축(Ver 1.0).potx" id="{5CBC9162-A6C5-4B26-B8A6-47ADBF634920}" vid="{501449C7-556D-4A07-978F-6230F8FFB76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</TotalTime>
  <Words>544</Words>
  <Application>Microsoft Office PowerPoint</Application>
  <PresentationFormat>화면 슬라이드 쇼(4:3)</PresentationFormat>
  <Paragraphs>80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HY견고딕</vt:lpstr>
      <vt:lpstr>굴림</vt:lpstr>
      <vt:lpstr>맑은 고딕</vt:lpstr>
      <vt:lpstr>휴먼매직체</vt:lpstr>
      <vt:lpstr>Georgia</vt:lpstr>
      <vt:lpstr>Trebuchet MS</vt:lpstr>
      <vt:lpstr>Wingdings 2</vt:lpstr>
      <vt:lpstr>Urban</vt:lpstr>
      <vt:lpstr>PowerPoint 프레젠테이션</vt:lpstr>
      <vt:lpstr>네임 서버 개요 (1)  [p466~p469]</vt:lpstr>
      <vt:lpstr>네임 서버 개요 (2) [p466~p469]</vt:lpstr>
      <vt:lpstr>네임 서버 개요 (3) [p466~p469]</vt:lpstr>
      <vt:lpstr>PowerPoint 프레젠테이션</vt:lpstr>
      <vt:lpstr>IP주소를 얻는 내부 흐름  [p475]</vt:lpstr>
      <vt:lpstr>도메인 이름 체계  [p476]</vt:lpstr>
      <vt:lpstr>로컬 네임 서버가 작동하는 순서 [p478]</vt:lpstr>
      <vt:lpstr>캐싱 전용 네임 서버 [p479]</vt:lpstr>
      <vt:lpstr>PowerPoint 프레젠테이션</vt:lpstr>
      <vt:lpstr>마스터 네임 서버 [p489]</vt:lpstr>
      <vt:lpstr>PowerPoint 프레젠테이션</vt:lpstr>
      <vt:lpstr>PowerPoint 프레젠테이션</vt:lpstr>
      <vt:lpstr>라운드 로빈(Round Robin) 방식의 네임 서버 [p499]</vt:lpstr>
      <vt:lpstr>PowerPoint 프레젠테이션</vt:lpstr>
      <vt:lpstr>PowerPoint 프레젠테이션</vt:lpstr>
    </vt:vector>
  </TitlesOfParts>
  <Company>DTSOLUTION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리눅스다</dc:title>
  <dc:creator>한빛미디어</dc:creator>
  <cp:lastModifiedBy>우재남</cp:lastModifiedBy>
  <cp:revision>77</cp:revision>
  <dcterms:created xsi:type="dcterms:W3CDTF">2007-02-12T03:01:34Z</dcterms:created>
  <dcterms:modified xsi:type="dcterms:W3CDTF">2015-06-29T06:25:20Z</dcterms:modified>
</cp:coreProperties>
</file>