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67" r:id="rId15"/>
    <p:sldId id="268" r:id="rId16"/>
    <p:sldId id="274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3ADC843-B75A-4496-9A0F-7D56B7B0FAB4}" type="slidenum">
              <a:rPr lang="ko-KR" altLang="en-US"/>
              <a:pPr eaLnBrk="1" hangingPunct="1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8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343DB3-08D9-4858-8136-09A484A3AFEF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63753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11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데이터베이스 서버 구축과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/19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7/5/2015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665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11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데이터베이스 서버 구축과 운영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1 : </a:t>
            </a:r>
            <a:r>
              <a:rPr lang="ko-KR" altLang="en-US" sz="2400" dirty="0" smtClean="0">
                <a:latin typeface="+mj-ea"/>
                <a:ea typeface="+mj-ea"/>
              </a:rPr>
              <a:t>다운로드를 </a:t>
            </a:r>
            <a:r>
              <a:rPr lang="ko-KR" altLang="en-US" sz="2400" dirty="0">
                <a:latin typeface="+mj-ea"/>
                <a:ea typeface="+mj-ea"/>
              </a:rPr>
              <a:t>위해 </a:t>
            </a:r>
            <a:r>
              <a:rPr lang="en-US" altLang="ko-KR" sz="2400" dirty="0">
                <a:latin typeface="+mj-ea"/>
                <a:ea typeface="+mj-ea"/>
              </a:rPr>
              <a:t>wget </a:t>
            </a:r>
            <a:r>
              <a:rPr lang="ko-KR" altLang="en-US" sz="2400" dirty="0">
                <a:latin typeface="+mj-ea"/>
                <a:ea typeface="+mj-ea"/>
              </a:rPr>
              <a:t>패키지를 설치한다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2 : </a:t>
            </a:r>
            <a:r>
              <a:rPr lang="en-US" altLang="ko-KR" sz="2400" dirty="0">
                <a:latin typeface="+mj-ea"/>
                <a:ea typeface="+mj-ea"/>
              </a:rPr>
              <a:t>‘wget http://download.hanbit.co.kr/centos/7/</a:t>
            </a:r>
            <a:r>
              <a:rPr lang="ko-KR" altLang="en-US" sz="2400" dirty="0">
                <a:latin typeface="+mj-ea"/>
                <a:ea typeface="+mj-ea"/>
              </a:rPr>
              <a:t>파일이름’을 입력해 </a:t>
            </a:r>
            <a:r>
              <a:rPr lang="en-US" altLang="ko-KR" sz="2400" dirty="0">
                <a:latin typeface="+mj-ea"/>
                <a:ea typeface="+mj-ea"/>
              </a:rPr>
              <a:t>MariaDB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ko-KR" altLang="en-US" sz="2400" dirty="0" smtClean="0">
                <a:latin typeface="+mj-ea"/>
                <a:ea typeface="+mj-ea"/>
              </a:rPr>
              <a:t>관련된 </a:t>
            </a:r>
            <a:r>
              <a:rPr lang="en-US" altLang="ko-KR" sz="2400" dirty="0">
                <a:latin typeface="+mj-ea"/>
                <a:ea typeface="+mj-ea"/>
              </a:rPr>
              <a:t>3</a:t>
            </a:r>
            <a:r>
              <a:rPr lang="ko-KR" altLang="en-US" sz="2400" dirty="0">
                <a:latin typeface="+mj-ea"/>
                <a:ea typeface="+mj-ea"/>
              </a:rPr>
              <a:t>개 파일을 </a:t>
            </a:r>
            <a:r>
              <a:rPr lang="ko-KR" altLang="en-US" sz="2400" dirty="0" smtClean="0">
                <a:latin typeface="+mj-ea"/>
                <a:ea typeface="+mj-ea"/>
              </a:rPr>
              <a:t>다운로드</a:t>
            </a:r>
            <a:endParaRPr lang="en-US" altLang="ko-KR" sz="24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3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latin typeface="+mj-ea"/>
                <a:ea typeface="+mj-ea"/>
              </a:rPr>
              <a:t>포트 </a:t>
            </a:r>
            <a:r>
              <a:rPr lang="ko-KR" altLang="en-US" sz="2400" dirty="0">
                <a:latin typeface="+mj-ea"/>
                <a:ea typeface="+mj-ea"/>
              </a:rPr>
              <a:t>열기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firewall-cmd --permanent --add-service=mysql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firewall-cmd --reload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4932" y="908720"/>
            <a:ext cx="7577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[p559]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36795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MariaDB</a:t>
            </a:r>
            <a:r>
              <a:rPr lang="ko-KR" altLang="en-US" sz="2000" dirty="0" smtClean="0"/>
              <a:t>의 기본적인 보안을 설정하고</a:t>
            </a:r>
            <a:r>
              <a:rPr lang="en-US" altLang="ko-KR" sz="2000" dirty="0" smtClean="0"/>
              <a:t>, Windows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리눅스의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MariaDB </a:t>
            </a:r>
            <a:r>
              <a:rPr lang="ko-KR" altLang="en-US" sz="2000" dirty="0" smtClean="0"/>
              <a:t>서버에 접속해서 사용하도록 설정하자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MariaDB</a:t>
            </a:r>
            <a:r>
              <a:rPr lang="ko-KR" altLang="en-US" sz="2000" dirty="0" smtClean="0"/>
              <a:t>의 보안에 대해서 이해한다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(Windows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MariaDB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1415278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Windows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에서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MariaDB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로 접속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[p560]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199254"/>
            <a:ext cx="808330" cy="93360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00063" y="697830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/>
              <a:t>Windows</a:t>
            </a:r>
            <a:r>
              <a:rPr lang="ko-KR" altLang="en-US" sz="2800" dirty="0"/>
              <a:t>에서 </a:t>
            </a:r>
            <a:r>
              <a:rPr lang="ko-KR" altLang="en-US" sz="2800" dirty="0" err="1"/>
              <a:t>리눅스</a:t>
            </a:r>
            <a:r>
              <a:rPr lang="ko-KR" altLang="en-US" sz="2800" dirty="0"/>
              <a:t> </a:t>
            </a:r>
            <a:r>
              <a:rPr lang="en-US" altLang="ko-KR" sz="2800" dirty="0"/>
              <a:t>MariaDB </a:t>
            </a:r>
            <a:r>
              <a:rPr lang="ko-KR" altLang="en-US" sz="2800" dirty="0"/>
              <a:t>서버로 접속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[p559]</a:t>
            </a:r>
            <a:endParaRPr lang="ko-KR" altLang="en-US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70" y="4149080"/>
            <a:ext cx="644761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36795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11-1]</a:t>
            </a:r>
            <a:r>
              <a:rPr lang="ko-KR" altLang="en-US" sz="2000" dirty="0"/>
              <a:t>의 쇼핑몰 </a:t>
            </a:r>
            <a:r>
              <a:rPr lang="en-US" altLang="ko-KR" sz="2000" dirty="0"/>
              <a:t>DB</a:t>
            </a:r>
            <a:r>
              <a:rPr lang="ko-KR" altLang="en-US" sz="2000" dirty="0"/>
              <a:t>를 </a:t>
            </a:r>
            <a:r>
              <a:rPr lang="en-US" altLang="ko-KR" sz="2000" dirty="0"/>
              <a:t>MySQL </a:t>
            </a:r>
            <a:r>
              <a:rPr lang="ko-KR" altLang="en-US" sz="2000" dirty="0"/>
              <a:t>서버에 구축하자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SQL </a:t>
            </a:r>
            <a:r>
              <a:rPr lang="ko-KR" altLang="en-US" sz="2000" dirty="0"/>
              <a:t>구문에 대해 익숙해지도록 연습한다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쇼핑몰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 완료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1415278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3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쇼핑몰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DB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구축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199254"/>
            <a:ext cx="808330" cy="93360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00063" y="697830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MariaDB </a:t>
            </a:r>
            <a:r>
              <a:rPr lang="ko-KR" altLang="en-US" sz="2800" dirty="0"/>
              <a:t>데이터베이스 생성과 운영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[p567]</a:t>
            </a:r>
            <a:endParaRPr lang="ko-KR" altLang="en-US" sz="2800" dirty="0" smtClean="0"/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3762865"/>
            <a:ext cx="4764891" cy="27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우선 </a:t>
            </a:r>
            <a:r>
              <a:rPr lang="en-US" altLang="ko-KR" sz="2400" dirty="0">
                <a:latin typeface="+mj-ea"/>
                <a:ea typeface="+mj-ea"/>
              </a:rPr>
              <a:t>Server(B)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MariaDB </a:t>
            </a:r>
            <a:r>
              <a:rPr lang="ko-KR" altLang="en-US" sz="2400" dirty="0">
                <a:latin typeface="+mj-ea"/>
                <a:ea typeface="+mj-ea"/>
              </a:rPr>
              <a:t>서버에 </a:t>
            </a:r>
            <a:r>
              <a:rPr lang="en-US" altLang="ko-KR" sz="2400" dirty="0">
                <a:latin typeface="+mj-ea"/>
                <a:ea typeface="+mj-ea"/>
              </a:rPr>
              <a:t>winuser </a:t>
            </a:r>
            <a:r>
              <a:rPr lang="ko-KR" altLang="en-US" sz="2400" dirty="0">
                <a:latin typeface="+mj-ea"/>
                <a:ea typeface="+mj-ea"/>
              </a:rPr>
              <a:t>사용자를 생성한다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2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11-2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[p570]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5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4223941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리눅스용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Oracle Database Express 11g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설치하자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브라우저로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1415278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</a:t>
            </a:r>
            <a:r>
              <a:rPr kumimoji="0" lang="en-US" altLang="ko-KR" sz="2400" dirty="0">
                <a:solidFill>
                  <a:srgbClr val="0070C0"/>
                </a:solidFill>
              </a:rPr>
              <a:t>&gt; Oracle Database Express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11g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199254"/>
            <a:ext cx="808330" cy="93360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00063" y="697830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/>
              <a:t>Oracle Database Express</a:t>
            </a:r>
            <a:r>
              <a:rPr lang="ko-KR" altLang="en-US" sz="2800" dirty="0"/>
              <a:t>를 설치하고 </a:t>
            </a:r>
            <a:r>
              <a:rPr lang="ko-KR" altLang="en-US" sz="2800" dirty="0" smtClean="0"/>
              <a:t>운영 </a:t>
            </a:r>
            <a:r>
              <a:rPr lang="en-US" altLang="ko-KR" sz="2800" dirty="0" smtClean="0">
                <a:solidFill>
                  <a:srgbClr val="00B050"/>
                </a:solidFill>
              </a:rPr>
              <a:t>[p571]</a:t>
            </a:r>
            <a:endParaRPr lang="ko-KR" altLang="en-US" sz="2800" dirty="0" smtClean="0"/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87663" y="3584904"/>
            <a:ext cx="6941155" cy="29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11-1]</a:t>
            </a:r>
            <a:r>
              <a:rPr lang="ko-KR" altLang="en-US" sz="2000" dirty="0" smtClean="0"/>
              <a:t>의 쇼핑몰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 구축하자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SQL*Plus </a:t>
            </a:r>
            <a:r>
              <a:rPr lang="ko-KR" altLang="en-US" sz="2000" dirty="0" smtClean="0"/>
              <a:t>사용법을 익힌다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쇼핑몰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 결과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5&gt; Oracle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에서 쇼핑몰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DB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[p578]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10744" y="3411363"/>
            <a:ext cx="5669568" cy="31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Client</a:t>
            </a:r>
            <a:r>
              <a:rPr lang="ko-KR" altLang="en-US" sz="2400" dirty="0">
                <a:latin typeface="+mj-ea"/>
                <a:ea typeface="+mj-ea"/>
              </a:rPr>
              <a:t>의 메모리 용량을 </a:t>
            </a:r>
            <a:r>
              <a:rPr lang="en-US" altLang="ko-KR" sz="2400" dirty="0">
                <a:latin typeface="+mj-ea"/>
                <a:ea typeface="+mj-ea"/>
              </a:rPr>
              <a:t>1GB</a:t>
            </a:r>
            <a:r>
              <a:rPr lang="ko-KR" altLang="en-US" sz="2400" dirty="0">
                <a:latin typeface="+mj-ea"/>
                <a:ea typeface="+mj-ea"/>
              </a:rPr>
              <a:t>로 변경하고 부팅한다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2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11-3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[p582]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5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Visual Studio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MariaDB</a:t>
            </a:r>
            <a:r>
              <a:rPr lang="ko-KR" altLang="en-US" sz="2800" dirty="0" smtClean="0"/>
              <a:t>의 연동 </a:t>
            </a:r>
            <a:r>
              <a:rPr lang="en-US" altLang="ko-KR" sz="2800" dirty="0" smtClean="0">
                <a:solidFill>
                  <a:srgbClr val="00B050"/>
                </a:solidFill>
              </a:rPr>
              <a:t>[p582]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52149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Windows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MariaDB </a:t>
            </a:r>
            <a:r>
              <a:rPr lang="ko-KR" altLang="en-US" dirty="0" smtClean="0"/>
              <a:t>서버 간의 연결을 위한 구성도 </a:t>
            </a:r>
            <a:endParaRPr lang="en-US" altLang="ko-KR" dirty="0" smtClean="0"/>
          </a:p>
          <a:p>
            <a:pPr lvl="1">
              <a:defRPr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8" y="2492896"/>
            <a:ext cx="837010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Visual Studio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리눅스의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MariaDB</a:t>
            </a:r>
            <a:r>
              <a:rPr lang="ko-KR" altLang="en-US" sz="2000" dirty="0" smtClean="0"/>
              <a:t>을 연동하는 방법을 확인하자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무료 프로그램인 </a:t>
            </a:r>
            <a:r>
              <a:rPr lang="en-US" altLang="ko-KR" sz="2000" dirty="0" smtClean="0"/>
              <a:t>Visual Web Developer 2010 Express</a:t>
            </a:r>
            <a:r>
              <a:rPr lang="ko-KR" altLang="en-US" sz="2000" dirty="0" smtClean="0"/>
              <a:t>의 기본적인 사용법을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ODBC </a:t>
            </a:r>
            <a:r>
              <a:rPr lang="ko-KR" altLang="en-US" sz="2000" dirty="0" smtClean="0"/>
              <a:t>설정 방법을 알아본다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(ODBC </a:t>
            </a:r>
            <a:r>
              <a:rPr lang="ko-KR" altLang="en-US" dirty="0" smtClean="0"/>
              <a:t>연동 결과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6&gt; Visual Studio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와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MariaDB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연동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[p583]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6530" y="4149080"/>
            <a:ext cx="7618730" cy="20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4931" y="908720"/>
            <a:ext cx="7577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11-4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[p595]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34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DBMS </a:t>
            </a:r>
            <a:r>
              <a:rPr lang="ko-KR" altLang="en-US" sz="2800" dirty="0" smtClean="0"/>
              <a:t>개념 </a:t>
            </a:r>
            <a:r>
              <a:rPr lang="en-US" altLang="ko-KR" sz="2800" dirty="0" smtClean="0"/>
              <a:t>(1)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[p544]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자료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테이블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데이터를 표 형식으로 표현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•DB(</a:t>
            </a:r>
            <a:r>
              <a:rPr lang="en-US" altLang="ko-KR" sz="2000" dirty="0" err="1" smtClean="0"/>
              <a:t>DataBase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테이블의 집합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•DBMS(</a:t>
            </a:r>
            <a:r>
              <a:rPr lang="en-US" altLang="ko-KR" sz="2000" dirty="0" err="1" smtClean="0"/>
              <a:t>DataBase</a:t>
            </a:r>
            <a:r>
              <a:rPr lang="en-US" altLang="ko-KR" sz="2000" dirty="0" smtClean="0"/>
              <a:t> Management System):DB</a:t>
            </a:r>
            <a:r>
              <a:rPr lang="ko-KR" altLang="en-US" sz="2000" dirty="0" smtClean="0"/>
              <a:t>들을 관리하는 소프트웨어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레코드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테이블의 행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필드 또는 </a:t>
            </a:r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테이블의 열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데이터 타입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필드에 입력할 값의 형식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 등</a:t>
            </a:r>
            <a:r>
              <a:rPr lang="en-US" altLang="ko-KR" sz="20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err="1" smtClean="0"/>
              <a:t>필드명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필드의 이름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주 키</a:t>
            </a:r>
            <a:r>
              <a:rPr lang="en-US" altLang="ko-KR" sz="2000" dirty="0" smtClean="0"/>
              <a:t>(Primary Key) </a:t>
            </a:r>
            <a:r>
              <a:rPr lang="ko-KR" altLang="en-US" sz="2000" dirty="0" smtClean="0"/>
              <a:t>필드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레코드를 식별하기 위해서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유일한 값을 가지고 비어 있지 않은 필드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</a:t>
            </a:r>
            <a:r>
              <a:rPr lang="ko-KR" altLang="en-US" sz="2000" dirty="0" smtClean="0"/>
              <a:t>외래 키</a:t>
            </a:r>
            <a:r>
              <a:rPr lang="en-US" altLang="ko-KR" sz="2000" dirty="0" smtClean="0"/>
              <a:t>(Foreign Key) </a:t>
            </a:r>
            <a:r>
              <a:rPr lang="ko-KR" altLang="en-US" sz="2000" dirty="0" smtClean="0"/>
              <a:t>필드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다른 테이블의 주 키와 대응되는 필드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•RDBMS(Relational DBMS) : </a:t>
            </a:r>
            <a:r>
              <a:rPr lang="ko-KR" altLang="en-US" sz="2000" dirty="0" err="1" smtClean="0"/>
              <a:t>관계형</a:t>
            </a:r>
            <a:r>
              <a:rPr lang="en-US" altLang="ko-KR" sz="2000" dirty="0" smtClean="0"/>
              <a:t>DBMS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•SQL(Structured Query Language, </a:t>
            </a:r>
            <a:r>
              <a:rPr lang="ko-KR" altLang="en-US" sz="2000" dirty="0" smtClean="0"/>
              <a:t>구조화된 질의 언어</a:t>
            </a:r>
            <a:r>
              <a:rPr lang="en-US" altLang="ko-KR" sz="2000" dirty="0" smtClean="0"/>
              <a:t>) : DB</a:t>
            </a:r>
            <a:r>
              <a:rPr lang="ko-KR" altLang="en-US" sz="2000" dirty="0" smtClean="0"/>
              <a:t>에서 정보를 얻거나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 및 갱신하기 위해 정의된 표준 언어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규약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47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DBMS </a:t>
            </a:r>
            <a:r>
              <a:rPr lang="ko-KR" altLang="en-US" sz="2800" dirty="0" smtClean="0"/>
              <a:t>개념 </a:t>
            </a:r>
            <a:r>
              <a:rPr lang="en-US" altLang="ko-KR" sz="2800" dirty="0" smtClean="0"/>
              <a:t>(2)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[p545]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6" y="1434764"/>
            <a:ext cx="8129996" cy="50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필수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구문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[p549~p553]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(1) DB</a:t>
            </a:r>
            <a:r>
              <a:rPr lang="ko-KR" altLang="en-US" dirty="0" smtClean="0"/>
              <a:t>와 관련된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DB </a:t>
            </a:r>
            <a:r>
              <a:rPr lang="ko-KR" altLang="en-US" dirty="0" smtClean="0"/>
              <a:t>이름 조회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SHOW DATABASES;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SHOW DATABASES;</a:t>
            </a:r>
          </a:p>
          <a:p>
            <a:pPr>
              <a:defRPr/>
            </a:pPr>
            <a:r>
              <a:rPr lang="ko-KR" altLang="en-US" dirty="0" smtClean="0"/>
              <a:t>사용할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USE </a:t>
            </a:r>
            <a:r>
              <a:rPr lang="ko-KR" altLang="en-US" sz="2000" dirty="0" smtClean="0"/>
              <a:t>데이터베이스이름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USE </a:t>
            </a:r>
            <a:r>
              <a:rPr lang="en-US" altLang="ko-KR" sz="2000" dirty="0" err="1" smtClean="0"/>
              <a:t>shopping_db</a:t>
            </a:r>
            <a:r>
              <a:rPr lang="en-US" altLang="ko-KR" sz="2000" dirty="0" smtClean="0"/>
              <a:t>;</a:t>
            </a:r>
          </a:p>
          <a:p>
            <a:pPr>
              <a:defRPr/>
            </a:pPr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CREATE DATABASE </a:t>
            </a:r>
            <a:r>
              <a:rPr lang="ko-KR" altLang="en-US" sz="2000" dirty="0" smtClean="0"/>
              <a:t>데이터베이스이름 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CREATE DATABASE </a:t>
            </a:r>
            <a:r>
              <a:rPr lang="en-US" altLang="ko-KR" sz="2000" dirty="0" err="1" smtClean="0"/>
              <a:t>shopping_db</a:t>
            </a:r>
            <a:r>
              <a:rPr lang="en-US" altLang="ko-KR" sz="2000" dirty="0" smtClean="0"/>
              <a:t> ;</a:t>
            </a:r>
          </a:p>
          <a:p>
            <a:pPr>
              <a:defRPr/>
            </a:pPr>
            <a:r>
              <a:rPr lang="en-US" altLang="ko-KR" dirty="0" smtClean="0"/>
              <a:t>DB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DROP DATABASE </a:t>
            </a:r>
            <a:r>
              <a:rPr lang="ko-KR" altLang="en-US" sz="2000" dirty="0" smtClean="0"/>
              <a:t>데이터베이스이름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DROP DATABASE </a:t>
            </a:r>
            <a:r>
              <a:rPr lang="en-US" altLang="ko-KR" sz="2000" dirty="0" err="1" smtClean="0"/>
              <a:t>shopping_db</a:t>
            </a:r>
            <a:r>
              <a:rPr lang="en-US" altLang="ko-KR" sz="2000" dirty="0" smtClean="0"/>
              <a:t>;</a:t>
            </a:r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endParaRPr lang="en-US" altLang="ko-KR" sz="1800" dirty="0" smtClean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4677148" y="1500189"/>
            <a:ext cx="4071937" cy="500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모든 구문의 끝에는 세미콜론</a:t>
            </a:r>
            <a:r>
              <a:rPr lang="en-US" altLang="ko-KR" sz="1400" dirty="0">
                <a:solidFill>
                  <a:srgbClr val="0070C0"/>
                </a:solidFill>
              </a:rPr>
              <a:t>(;)</a:t>
            </a:r>
            <a:r>
              <a:rPr lang="ko-KR" altLang="en-US" sz="1400" dirty="0">
                <a:solidFill>
                  <a:srgbClr val="0070C0"/>
                </a:solidFill>
              </a:rPr>
              <a:t>을 찍어 주자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필수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구문 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[p549~p553]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(2) </a:t>
            </a:r>
            <a:r>
              <a:rPr lang="ko-KR" altLang="en-US" dirty="0" smtClean="0"/>
              <a:t>테이블 운영과 관련된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테이블 이름 조회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SHOW TABLES;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SHOW TABLES;</a:t>
            </a:r>
          </a:p>
          <a:p>
            <a:pPr>
              <a:defRPr/>
            </a:pPr>
            <a:r>
              <a:rPr lang="ko-KR" altLang="en-US" dirty="0" smtClean="0"/>
              <a:t>테이블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EXPLAIN </a:t>
            </a:r>
            <a:r>
              <a:rPr lang="ko-KR" altLang="en-US" sz="2000" dirty="0" smtClean="0"/>
              <a:t>테이블이름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DESC </a:t>
            </a:r>
            <a:r>
              <a:rPr lang="ko-KR" altLang="en-US" sz="2000" dirty="0" smtClean="0"/>
              <a:t>테이블이름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EXPLAIN customer;</a:t>
            </a:r>
          </a:p>
          <a:p>
            <a:pPr>
              <a:defRPr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CREATE TABLE </a:t>
            </a:r>
            <a:r>
              <a:rPr lang="ko-KR" altLang="en-US" sz="2000" dirty="0" smtClean="0"/>
              <a:t>테이블이름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필드이름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필드타입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필드이름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필드타입</a:t>
            </a:r>
            <a:r>
              <a:rPr lang="en-US" altLang="ko-KR" sz="2000" dirty="0" smtClean="0"/>
              <a:t>2, … …) 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CREATE TABLE customer (id CHAR(10), name VARCHAR(10), age INT, ADDRESS VARCHAR(30));</a:t>
            </a:r>
          </a:p>
          <a:p>
            <a:pPr>
              <a:defRPr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DROP TABLE </a:t>
            </a:r>
            <a:r>
              <a:rPr lang="ko-KR" altLang="en-US" sz="2000" dirty="0" smtClean="0"/>
              <a:t>테이블이름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DROP TABLE customer;</a:t>
            </a:r>
            <a:endParaRPr lang="en-US" altLang="ko-KR" sz="1800" dirty="0" smtClean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5500688" y="1000125"/>
            <a:ext cx="3286125" cy="2286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데이터 형의 종류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•VARCHAR(n) : </a:t>
            </a:r>
            <a:r>
              <a:rPr lang="ko-KR" altLang="en-US" sz="1400" dirty="0">
                <a:solidFill>
                  <a:srgbClr val="0070C0"/>
                </a:solidFill>
              </a:rPr>
              <a:t>가변 길이 문자열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•CHAR(n) : </a:t>
            </a:r>
            <a:r>
              <a:rPr lang="ko-KR" altLang="en-US" sz="1400" dirty="0">
                <a:solidFill>
                  <a:srgbClr val="0070C0"/>
                </a:solidFill>
              </a:rPr>
              <a:t>고정 길이 문자열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•INT : </a:t>
            </a:r>
            <a:r>
              <a:rPr lang="ko-KR" altLang="en-US" sz="1400" dirty="0">
                <a:solidFill>
                  <a:srgbClr val="0070C0"/>
                </a:solidFill>
              </a:rPr>
              <a:t>정수형 숫자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•FLOAT : </a:t>
            </a:r>
            <a:r>
              <a:rPr lang="ko-KR" altLang="en-US" sz="1400" dirty="0" err="1">
                <a:solidFill>
                  <a:srgbClr val="0070C0"/>
                </a:solidFill>
              </a:rPr>
              <a:t>실수형</a:t>
            </a:r>
            <a:r>
              <a:rPr lang="ko-KR" altLang="en-US" sz="1400" dirty="0">
                <a:solidFill>
                  <a:srgbClr val="0070C0"/>
                </a:solidFill>
              </a:rPr>
              <a:t> 숫자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•DATE : </a:t>
            </a:r>
            <a:r>
              <a:rPr lang="ko-KR" altLang="en-US" sz="1400" dirty="0">
                <a:solidFill>
                  <a:srgbClr val="0070C0"/>
                </a:solidFill>
              </a:rPr>
              <a:t>날짜를 저장함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•TIME : </a:t>
            </a:r>
            <a:r>
              <a:rPr lang="ko-KR" altLang="en-US" sz="1400" dirty="0">
                <a:solidFill>
                  <a:srgbClr val="0070C0"/>
                </a:solidFill>
              </a:rPr>
              <a:t>시간을 저장함</a:t>
            </a:r>
          </a:p>
        </p:txBody>
      </p:sp>
    </p:spTree>
    <p:extLst>
      <p:ext uri="{BB962C8B-B14F-4D97-AF65-F5344CB8AC3E}">
        <p14:creationId xmlns:p14="http://schemas.microsoft.com/office/powerpoint/2010/main" val="686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필수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구문 </a:t>
            </a:r>
            <a:r>
              <a:rPr lang="en-US" altLang="ko-KR" sz="2800" dirty="0" smtClean="0"/>
              <a:t>(3) </a:t>
            </a:r>
            <a:r>
              <a:rPr lang="en-US" altLang="ko-KR" sz="2800" dirty="0">
                <a:solidFill>
                  <a:srgbClr val="00B050"/>
                </a:solidFill>
              </a:rPr>
              <a:t>[p549~p553]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(2) </a:t>
            </a:r>
            <a:r>
              <a:rPr lang="ko-KR" altLang="en-US" dirty="0" smtClean="0"/>
              <a:t>테이블 운영과 관련된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&gt;</a:t>
            </a:r>
          </a:p>
          <a:p>
            <a:pPr>
              <a:defRPr/>
            </a:pPr>
            <a:r>
              <a:rPr lang="ko-KR" altLang="en-US" dirty="0" smtClean="0"/>
              <a:t>테이블 수정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ALTER TABLE </a:t>
            </a:r>
            <a:r>
              <a:rPr lang="ko-KR" altLang="en-US" sz="2000" dirty="0" smtClean="0"/>
              <a:t>옵션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ALTER TABLE customer MODIFY name CHAR(20);</a:t>
            </a:r>
          </a:p>
          <a:p>
            <a:pPr marL="411162" lvl="1" indent="0">
              <a:buNone/>
              <a:defRPr/>
            </a:pPr>
            <a:r>
              <a:rPr lang="en-US" altLang="ko-KR" sz="2000" dirty="0" smtClean="0"/>
              <a:t>        ALTER TABLE customer CHANGE name </a:t>
            </a:r>
            <a:r>
              <a:rPr lang="en-US" altLang="ko-KR" sz="2000" dirty="0" err="1" smtClean="0"/>
              <a:t>fullname</a:t>
            </a:r>
            <a:r>
              <a:rPr lang="en-US" altLang="ko-KR" sz="2000" dirty="0" smtClean="0"/>
              <a:t> CHAR(10);</a:t>
            </a:r>
          </a:p>
          <a:p>
            <a:pPr marL="411162" lvl="1" indent="0">
              <a:buNone/>
              <a:defRPr/>
            </a:pPr>
            <a:r>
              <a:rPr lang="en-US" altLang="ko-KR" sz="2000" dirty="0" smtClean="0"/>
              <a:t>        ALTER TABLE customer ADD phone VARCHAR(20) AFTER name;</a:t>
            </a:r>
          </a:p>
          <a:p>
            <a:pPr marL="411162" lvl="1" indent="0">
              <a:buNone/>
              <a:defRPr/>
            </a:pPr>
            <a:r>
              <a:rPr lang="en-US" altLang="ko-KR" sz="2000" dirty="0" smtClean="0"/>
              <a:t>        ALTER TABLE customer DROP age ;</a:t>
            </a:r>
          </a:p>
          <a:p>
            <a:pPr lvl="1">
              <a:defRPr/>
            </a:pPr>
            <a:endParaRPr lang="en-US" altLang="ko-KR" sz="20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(3) </a:t>
            </a:r>
            <a:r>
              <a:rPr lang="ko-KR" altLang="en-US" dirty="0" smtClean="0"/>
              <a:t>레코드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수정과 관련된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en-US" altLang="ko-KR" sz="2800" dirty="0" smtClean="0"/>
          </a:p>
          <a:p>
            <a:pPr>
              <a:defRPr/>
            </a:pPr>
            <a:r>
              <a:rPr lang="ko-KR" altLang="en-US" dirty="0" smtClean="0"/>
              <a:t>레코드 삽입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INSERT INTO </a:t>
            </a:r>
            <a:r>
              <a:rPr lang="ko-KR" altLang="en-US" sz="2000" dirty="0" smtClean="0"/>
              <a:t>테이블이름 </a:t>
            </a:r>
            <a:r>
              <a:rPr lang="en-US" altLang="ko-KR" sz="2000" dirty="0" smtClean="0"/>
              <a:t>VALUES (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2, … …);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INSERT INTO customer </a:t>
            </a:r>
            <a:r>
              <a:rPr lang="en-US" altLang="ko-KR" sz="2000" dirty="0" smtClean="0"/>
              <a:t>VALUES( ‘</a:t>
            </a:r>
            <a:r>
              <a:rPr lang="en-US" altLang="ko-KR" sz="2000" dirty="0" err="1" smtClean="0"/>
              <a:t>hong</a:t>
            </a:r>
            <a:r>
              <a:rPr lang="en-US" altLang="ko-KR" sz="2000" dirty="0" smtClean="0"/>
              <a:t>’ , ‘</a:t>
            </a:r>
            <a:r>
              <a:rPr lang="ko-KR" altLang="en-US" sz="2000" dirty="0" smtClean="0"/>
              <a:t>홍길동’ 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22</a:t>
            </a:r>
            <a:r>
              <a:rPr lang="en-US" altLang="ko-KR" sz="2000" dirty="0" smtClean="0"/>
              <a:t>, ‘</a:t>
            </a:r>
            <a:r>
              <a:rPr lang="ko-KR" altLang="en-US" sz="2000" dirty="0" smtClean="0"/>
              <a:t>경기</a:t>
            </a:r>
            <a:r>
              <a:rPr lang="ko-KR" altLang="en-US" sz="2000" dirty="0" smtClean="0"/>
              <a:t>’</a:t>
            </a:r>
            <a:r>
              <a:rPr lang="en-US" altLang="ko-KR" sz="2000" dirty="0" smtClean="0"/>
              <a:t>);</a:t>
            </a:r>
          </a:p>
          <a:p>
            <a:pPr>
              <a:defRPr/>
            </a:pPr>
            <a:r>
              <a:rPr lang="ko-KR" altLang="en-US" dirty="0" smtClean="0"/>
              <a:t>레코드 삭제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DELETE FROM </a:t>
            </a:r>
            <a:r>
              <a:rPr lang="ko-KR" altLang="en-US" sz="2000" dirty="0" smtClean="0"/>
              <a:t>테이블이름</a:t>
            </a: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DELETE FROM customer WHERE id=‘</a:t>
            </a:r>
            <a:r>
              <a:rPr lang="en-US" altLang="ko-KR" sz="2000" dirty="0" err="1" smtClean="0"/>
              <a:t>hong</a:t>
            </a:r>
            <a:r>
              <a:rPr lang="en-US" altLang="ko-KR" sz="2000" dirty="0" smtClean="0"/>
              <a:t>’;</a:t>
            </a:r>
          </a:p>
          <a:p>
            <a:pPr>
              <a:defRPr/>
            </a:pPr>
            <a:r>
              <a:rPr lang="ko-KR" altLang="en-US" dirty="0" smtClean="0"/>
              <a:t>레코드 수정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UPDATE </a:t>
            </a:r>
            <a:r>
              <a:rPr lang="ko-KR" altLang="en-US" sz="2000" dirty="0" smtClean="0"/>
              <a:t>테이블이름 </a:t>
            </a:r>
            <a:r>
              <a:rPr lang="en-US" altLang="ko-KR" sz="2000" dirty="0" smtClean="0"/>
              <a:t>SET </a:t>
            </a:r>
            <a:r>
              <a:rPr lang="ko-KR" altLang="en-US" sz="2000" dirty="0" smtClean="0"/>
              <a:t>필드이름</a:t>
            </a:r>
            <a:r>
              <a:rPr lang="en-US" altLang="ko-KR" sz="2000" dirty="0" smtClean="0"/>
              <a:t>1 = </a:t>
            </a:r>
            <a:r>
              <a:rPr lang="ko-KR" altLang="en-US" sz="2000" dirty="0" err="1" smtClean="0"/>
              <a:t>수정할값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필드이름</a:t>
            </a:r>
            <a:r>
              <a:rPr lang="en-US" altLang="ko-KR" sz="2000" dirty="0" smtClean="0"/>
              <a:t>2 = </a:t>
            </a:r>
            <a:r>
              <a:rPr lang="ko-KR" altLang="en-US" sz="2000" dirty="0" err="1" smtClean="0"/>
              <a:t>수정할값</a:t>
            </a:r>
            <a:r>
              <a:rPr lang="en-US" altLang="ko-KR" sz="2000" dirty="0" smtClean="0"/>
              <a:t>2 ....... WHERE 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UPDATE customer age=25 WHERE id=‘</a:t>
            </a:r>
            <a:r>
              <a:rPr lang="en-US" altLang="ko-KR" sz="2000" dirty="0" err="1" smtClean="0"/>
              <a:t>hong</a:t>
            </a:r>
            <a:r>
              <a:rPr lang="en-US" altLang="ko-KR" sz="2000" dirty="0" smtClean="0"/>
              <a:t>’;</a:t>
            </a:r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094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필수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구문 </a:t>
            </a:r>
            <a:r>
              <a:rPr lang="en-US" altLang="ko-KR" sz="2800" dirty="0" smtClean="0"/>
              <a:t>(4) </a:t>
            </a:r>
            <a:r>
              <a:rPr lang="en-US" altLang="ko-KR" sz="2800" dirty="0">
                <a:solidFill>
                  <a:srgbClr val="00B050"/>
                </a:solidFill>
              </a:rPr>
              <a:t>[p549~p553]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(4) </a:t>
            </a:r>
            <a:r>
              <a:rPr lang="ko-KR" altLang="en-US" dirty="0" smtClean="0"/>
              <a:t>테이블 조회</a:t>
            </a:r>
            <a:endParaRPr lang="en-US" altLang="ko-KR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테이블 조회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구문 </a:t>
            </a:r>
            <a:r>
              <a:rPr lang="en-US" altLang="ko-KR" sz="2000" dirty="0" smtClean="0"/>
              <a:t>: SELECT </a:t>
            </a:r>
            <a:r>
              <a:rPr lang="ko-KR" altLang="en-US" sz="2000" dirty="0" smtClean="0"/>
              <a:t>필드이름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필드이름</a:t>
            </a:r>
            <a:r>
              <a:rPr lang="en-US" altLang="ko-KR" sz="2000" dirty="0" smtClean="0"/>
              <a:t>2…… FROM </a:t>
            </a:r>
            <a:r>
              <a:rPr lang="ko-KR" altLang="en-US" sz="2000" dirty="0" smtClean="0"/>
              <a:t>테이블이름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;</a:t>
            </a:r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   예</a:t>
            </a:r>
            <a:r>
              <a:rPr lang="en-US" altLang="ko-KR" sz="2000" dirty="0" smtClean="0"/>
              <a:t>) SELECT * FROM customer;</a:t>
            </a:r>
          </a:p>
          <a:p>
            <a:pPr marL="411162" lvl="1" indent="0">
              <a:buNone/>
              <a:defRPr/>
            </a:pPr>
            <a:r>
              <a:rPr lang="en-US" altLang="ko-KR" sz="2000" dirty="0" smtClean="0"/>
              <a:t>        SELECT id, name FROM customer;</a:t>
            </a:r>
          </a:p>
          <a:p>
            <a:pPr marL="411162" lvl="1" indent="0">
              <a:buNone/>
              <a:defRPr/>
            </a:pPr>
            <a:r>
              <a:rPr lang="en-US" altLang="ko-KR" sz="2000" dirty="0" smtClean="0"/>
              <a:t>        SELECT id, name FROM customer WHERE id =‘ john’;</a:t>
            </a:r>
          </a:p>
          <a:p>
            <a:pPr marL="411162" lvl="1" indent="0">
              <a:buNone/>
              <a:defRPr/>
            </a:pPr>
            <a:r>
              <a:rPr lang="en-US" altLang="ko-KR" sz="2000" dirty="0" smtClean="0"/>
              <a:t>        SELECT id, name FROM customer WHERE age &gt; 25;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880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MariaDB </a:t>
            </a:r>
            <a:r>
              <a:rPr lang="ko-KR" altLang="en-US" sz="2800" dirty="0"/>
              <a:t>설치와 운영</a:t>
            </a:r>
            <a:r>
              <a:rPr lang="en-US" altLang="ko-KR" sz="2800" dirty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[p554]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가상 시나리오 </a:t>
            </a:r>
            <a:endParaRPr lang="en-US" altLang="ko-KR" dirty="0" smtClean="0"/>
          </a:p>
          <a:p>
            <a:pPr marL="411162" lvl="1" indent="0">
              <a:buNone/>
              <a:defRPr/>
            </a:pPr>
            <a:endParaRPr lang="en-US" altLang="ko-KR" sz="2000" dirty="0" smtClean="0"/>
          </a:p>
          <a:p>
            <a:pPr marL="411162" lvl="1" indent="0">
              <a:buNone/>
              <a:defRPr/>
            </a:pPr>
            <a:r>
              <a:rPr lang="ko-KR" altLang="en-US" sz="2000" dirty="0" smtClean="0"/>
              <a:t>독자가 </a:t>
            </a:r>
            <a:r>
              <a:rPr lang="ko-KR" altLang="en-US" sz="2000" dirty="0"/>
              <a:t>오프라인 쇼핑몰 회사의 </a:t>
            </a:r>
            <a:r>
              <a:rPr lang="en-US" altLang="ko-KR" sz="2000" dirty="0"/>
              <a:t>IT </a:t>
            </a:r>
            <a:r>
              <a:rPr lang="ko-KR" altLang="en-US" sz="2000" dirty="0"/>
              <a:t>부서에 신입 사원으로 </a:t>
            </a:r>
            <a:r>
              <a:rPr lang="ko-KR" altLang="en-US" sz="2000" dirty="0" smtClean="0"/>
              <a:t>취직했다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처음으로 참여한 회의의 주제는 오프라인 쇼핑몰과 연동한 온라인 쇼핑몰 구축이다</a:t>
            </a:r>
            <a:r>
              <a:rPr lang="en-US" altLang="ko-KR" sz="2000" dirty="0"/>
              <a:t>. </a:t>
            </a:r>
            <a:r>
              <a:rPr lang="ko-KR" altLang="en-US" sz="2000" dirty="0"/>
              <a:t>팀원 중 웹 프로그래머와 웹 디자이너가 근무하니 웹 사이트 구축은 문제가 없을 것 같은데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관리자가 별도로 없어서 모두가 고민 중에 있다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또 다른 </a:t>
            </a:r>
            <a:r>
              <a:rPr lang="ko-KR" altLang="en-US" sz="2000" dirty="0"/>
              <a:t>문제는 비용이다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아직은 시범 시스템을 구축하는 단계여서 별도의 하드웨어나 소프트웨어를 구매할 수 없는 상황이다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그렇다고 기존 데이터베이스 서버에 시범 운영할 시스템을 같이 사용하려니</a:t>
            </a:r>
            <a:r>
              <a:rPr lang="en-US" altLang="ko-KR" sz="2000" dirty="0"/>
              <a:t>, </a:t>
            </a:r>
            <a:r>
              <a:rPr lang="ko-KR" altLang="en-US" sz="2000" dirty="0"/>
              <a:t>아무래도 기존의 운영하는 시스템이 느려질 것 같아서 좀 불안하다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신입 사원인 독자가 조용히 손을 들고</a:t>
            </a:r>
            <a:r>
              <a:rPr lang="en-US" altLang="ko-KR" sz="2000" dirty="0"/>
              <a:t>, “</a:t>
            </a:r>
            <a:r>
              <a:rPr lang="ko-KR" altLang="en-US" sz="2000" dirty="0"/>
              <a:t>제가 데이터베이스 구축을 책임지겠습니다</a:t>
            </a:r>
            <a:r>
              <a:rPr lang="en-US" altLang="ko-KR" sz="2000" dirty="0"/>
              <a:t>.”</a:t>
            </a:r>
            <a:r>
              <a:rPr lang="ko-KR" altLang="en-US" sz="2000" dirty="0"/>
              <a:t>라고 말해버렸다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4436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Server </a:t>
            </a:r>
            <a:r>
              <a:rPr lang="ko-KR" altLang="en-US" sz="2000" dirty="0" err="1" smtClean="0"/>
              <a:t>가상머신을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DBMS </a:t>
            </a:r>
            <a:r>
              <a:rPr lang="ko-KR" altLang="en-US" sz="2000" dirty="0" smtClean="0"/>
              <a:t>전용 서버로 운영하자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MariaDB </a:t>
            </a:r>
            <a:r>
              <a:rPr lang="ko-KR" altLang="en-US" sz="2000" dirty="0" smtClean="0"/>
              <a:t>최신 버전을 별도로 </a:t>
            </a:r>
            <a:r>
              <a:rPr lang="ko-KR" altLang="en-US" sz="2000" dirty="0" err="1" smtClean="0"/>
              <a:t>다운로드해서</a:t>
            </a:r>
            <a:r>
              <a:rPr lang="ko-KR" altLang="en-US" sz="2000" dirty="0" smtClean="0"/>
              <a:t> 설치한다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(MariaDB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MariaDB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[p554]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76" y="3501008"/>
            <a:ext cx="7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1045</Words>
  <Application>Microsoft Office PowerPoint</Application>
  <PresentationFormat>화면 슬라이드 쇼(4:3)</PresentationFormat>
  <Paragraphs>144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DBMS 개념 (1) [p544]</vt:lpstr>
      <vt:lpstr>DBMS 개념 (2) [p545]</vt:lpstr>
      <vt:lpstr>필수 SQL 구문 (1) [p549~p553]</vt:lpstr>
      <vt:lpstr>필수 SQL 구문 (2) [p549~p553]</vt:lpstr>
      <vt:lpstr>필수 SQL 구문 (3) [p549~p553]</vt:lpstr>
      <vt:lpstr>필수 SQL 구문 (4) [p549~p553]</vt:lpstr>
      <vt:lpstr>MariaDB 설치와 운영 [p554]</vt:lpstr>
      <vt:lpstr>PowerPoint 프레젠테이션</vt:lpstr>
      <vt:lpstr>PowerPoint 프레젠테이션</vt:lpstr>
      <vt:lpstr>Windows에서 리눅스 MariaDB 서버로 접속 [p559]</vt:lpstr>
      <vt:lpstr>MariaDB 데이터베이스 생성과 운영 [p567]</vt:lpstr>
      <vt:lpstr>PowerPoint 프레젠테이션</vt:lpstr>
      <vt:lpstr>Oracle Database Express를 설치하고 운영 [p571]</vt:lpstr>
      <vt:lpstr>PowerPoint 프레젠테이션</vt:lpstr>
      <vt:lpstr>PowerPoint 프레젠테이션</vt:lpstr>
      <vt:lpstr>Visual Studio와 MariaDB의 연동 [p582]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81</cp:revision>
  <dcterms:created xsi:type="dcterms:W3CDTF">2007-02-12T03:01:34Z</dcterms:created>
  <dcterms:modified xsi:type="dcterms:W3CDTF">2015-07-05T11:42:03Z</dcterms:modified>
</cp:coreProperties>
</file>