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6" r:id="rId2"/>
    <p:sldId id="258" r:id="rId3"/>
    <p:sldId id="259" r:id="rId4"/>
    <p:sldId id="257" r:id="rId5"/>
  </p:sldIdLst>
  <p:sldSz cx="9144000" cy="6858000" type="screen4x3"/>
  <p:notesSz cx="6858000" cy="9144000"/>
  <p:defaultTextStyle>
    <a:defPPr>
      <a:defRPr lang="en-US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CCFF"/>
    <a:srgbClr val="CC99FF"/>
    <a:srgbClr val="9966FF"/>
    <a:srgbClr val="CC66FF"/>
    <a:srgbClr val="FF00FF"/>
    <a:srgbClr val="CC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66" y="5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4" d="100"/>
          <a:sy n="84" d="100"/>
        </p:scale>
        <p:origin x="-237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A9FE1E17-38D0-4764-A605-7BB07631345D}" type="datetimeFigureOut">
              <a:rPr lang="ko-KR" altLang="en-US"/>
              <a:pPr>
                <a:defRPr/>
              </a:pPr>
              <a:t>2015-07-02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 smtClean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950B175-50B7-496C-B63E-4B4F03E07213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36327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모서리가 둥근 직사각형 6"/>
          <p:cNvSpPr/>
          <p:nvPr/>
        </p:nvSpPr>
        <p:spPr bwMode="white">
          <a:xfrm>
            <a:off x="5410200" y="3962400"/>
            <a:ext cx="3063875" cy="26988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219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793685-C9C7-46A1-BE54-14BF41CEC4D6}" type="datetimeFigureOut">
              <a:rPr lang="en-US" altLang="ko-KR"/>
              <a:pPr>
                <a:defRPr/>
              </a:pPr>
              <a:t>7/2/2015</a:t>
            </a:fld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59A1A9-6617-4B03-8D81-72B941360C69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85820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086E2D-11AA-4D7A-97B8-811672594385}" type="datetimeFigureOut">
              <a:rPr lang="en-US" altLang="ko-KR"/>
              <a:pPr>
                <a:defRPr/>
              </a:pPr>
              <a:t>7/2/2015</a:t>
            </a:fld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AF3D2F-599A-49E6-9281-C2BD50F5B853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10843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428625" y="6581775"/>
            <a:ext cx="4548617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rgbClr val="FF00FF"/>
                </a:solidFill>
                <a:latin typeface="+mn-ea"/>
                <a:ea typeface="+mn-ea"/>
              </a:rPr>
              <a:t>(</a:t>
            </a:r>
            <a:r>
              <a:rPr kumimoji="0" lang="ko-KR" altLang="en-US" sz="1200" b="1" dirty="0" smtClean="0">
                <a:solidFill>
                  <a:srgbClr val="FF00FF"/>
                </a:solidFill>
                <a:latin typeface="+mn-ea"/>
                <a:ea typeface="+mn-ea"/>
              </a:rPr>
              <a:t>이것이 리눅스다</a:t>
            </a:r>
            <a:r>
              <a:rPr kumimoji="0" lang="en-US" altLang="ko-KR" sz="1200" b="1" dirty="0" smtClean="0">
                <a:solidFill>
                  <a:srgbClr val="FF00FF"/>
                </a:solidFill>
                <a:latin typeface="+mn-ea"/>
                <a:ea typeface="+mn-ea"/>
              </a:rPr>
              <a:t>) </a:t>
            </a:r>
            <a:r>
              <a:rPr kumimoji="0" lang="en-US" altLang="ko-KR" sz="1200" b="1" dirty="0" smtClean="0">
                <a:solidFill>
                  <a:schemeClr val="accent5"/>
                </a:solidFill>
                <a:latin typeface="+mn-ea"/>
                <a:ea typeface="+mn-ea"/>
              </a:rPr>
              <a:t>Red </a:t>
            </a:r>
            <a:r>
              <a:rPr kumimoji="0" lang="en-US" altLang="ko-KR" sz="1200" b="1" dirty="0">
                <a:solidFill>
                  <a:schemeClr val="accent5"/>
                </a:solidFill>
                <a:latin typeface="+mn-ea"/>
                <a:ea typeface="+mn-ea"/>
              </a:rPr>
              <a:t>Hat </a:t>
            </a:r>
            <a:r>
              <a:rPr kumimoji="0" lang="en-US" altLang="ko-KR" sz="1200" b="1" dirty="0" smtClean="0">
                <a:solidFill>
                  <a:schemeClr val="accent5"/>
                </a:solidFill>
                <a:latin typeface="+mn-ea"/>
                <a:ea typeface="+mn-ea"/>
              </a:rPr>
              <a:t>CentOS 7 </a:t>
            </a:r>
            <a:r>
              <a:rPr kumimoji="0" lang="ko-KR" altLang="en-US" sz="1200" b="1" dirty="0" smtClean="0">
                <a:solidFill>
                  <a:schemeClr val="accent5"/>
                </a:solidFill>
                <a:latin typeface="+mn-ea"/>
                <a:ea typeface="+mn-ea"/>
              </a:rPr>
              <a:t>리눅스 </a:t>
            </a:r>
            <a:r>
              <a:rPr kumimoji="0" lang="ko-KR" altLang="en-US" sz="1200" b="1" dirty="0">
                <a:solidFill>
                  <a:schemeClr val="accent5"/>
                </a:solidFill>
                <a:latin typeface="+mn-ea"/>
                <a:ea typeface="+mn-ea"/>
              </a:rPr>
              <a:t>서버 </a:t>
            </a:r>
            <a:r>
              <a:rPr kumimoji="0" lang="en-US" altLang="ko-KR" sz="1200" b="1" dirty="0">
                <a:solidFill>
                  <a:schemeClr val="accent5"/>
                </a:solidFill>
                <a:latin typeface="+mn-ea"/>
                <a:ea typeface="+mn-ea"/>
              </a:rPr>
              <a:t>&amp; </a:t>
            </a:r>
            <a:r>
              <a:rPr kumimoji="0" lang="ko-KR" altLang="en-US" sz="1200" b="1" dirty="0">
                <a:solidFill>
                  <a:schemeClr val="accent5"/>
                </a:solidFill>
                <a:latin typeface="+mn-ea"/>
                <a:ea typeface="+mn-ea"/>
              </a:rPr>
              <a:t>네트워크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285750" y="0"/>
            <a:ext cx="3266407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600" b="1" dirty="0" smtClean="0">
                <a:solidFill>
                  <a:srgbClr val="FFFF00"/>
                </a:solidFill>
                <a:latin typeface="+mn-ea"/>
                <a:ea typeface="+mn-ea"/>
              </a:rPr>
              <a:t>17</a:t>
            </a:r>
            <a:r>
              <a:rPr kumimoji="0" lang="ko-KR" altLang="en-US" sz="1600" b="1" dirty="0" smtClean="0">
                <a:solidFill>
                  <a:srgbClr val="FFFF00"/>
                </a:solidFill>
                <a:latin typeface="+mn-ea"/>
                <a:ea typeface="+mn-ea"/>
              </a:rPr>
              <a:t>장</a:t>
            </a:r>
            <a:r>
              <a:rPr kumimoji="0" lang="en-US" altLang="ko-KR" sz="1600" b="1" dirty="0" smtClean="0">
                <a:solidFill>
                  <a:srgbClr val="FFFF00"/>
                </a:solidFill>
                <a:latin typeface="+mn-ea"/>
                <a:ea typeface="+mn-ea"/>
              </a:rPr>
              <a:t>. </a:t>
            </a:r>
            <a:r>
              <a:rPr kumimoji="0" lang="ko-KR" altLang="en-US" sz="1600" b="1" dirty="0" smtClean="0">
                <a:solidFill>
                  <a:srgbClr val="FFFF00"/>
                </a:solidFill>
                <a:latin typeface="+mn-ea"/>
                <a:ea typeface="+mn-ea"/>
              </a:rPr>
              <a:t>프록시 서버의 설치와 운영</a:t>
            </a:r>
            <a:endParaRPr kumimoji="0" lang="ko-KR" altLang="en-US" sz="1600" b="1" dirty="0">
              <a:solidFill>
                <a:srgbClr val="FFFF00"/>
              </a:solidFill>
              <a:latin typeface="+mn-ea"/>
              <a:ea typeface="+mn-ea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8358188" y="6550025"/>
            <a:ext cx="601447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49AC353A-281A-4504-9FE1-662E9EF17D8A}" type="slidenum">
              <a:rPr lang="ko-KR" altLang="en-US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pPr eaLnBrk="1" hangingPunct="1"/>
              <a:t>‹#›</a:t>
            </a:fld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/4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21413" y="0"/>
            <a:ext cx="2948436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400" b="1" dirty="0">
                <a:solidFill>
                  <a:schemeClr val="bg1"/>
                </a:solidFill>
                <a:latin typeface="+mj-ea"/>
                <a:ea typeface="+mj-ea"/>
              </a:rPr>
              <a:t>http</a:t>
            </a:r>
            <a:r>
              <a:rPr lang="en-US" altLang="ko-KR" sz="1400" b="1" dirty="0" smtClean="0">
                <a:solidFill>
                  <a:schemeClr val="bg1"/>
                </a:solidFill>
                <a:latin typeface="+mj-ea"/>
                <a:ea typeface="+mj-ea"/>
              </a:rPr>
              <a:t>://cafe.naver.com/thisislinux</a:t>
            </a:r>
            <a:endParaRPr lang="ko-KR" altLang="en-US" sz="1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642918"/>
            <a:ext cx="8229600" cy="642942"/>
          </a:xfrm>
        </p:spPr>
        <p:txBody>
          <a:bodyPr>
            <a:normAutofit/>
          </a:bodyPr>
          <a:lstStyle>
            <a:lvl1pPr>
              <a:defRPr sz="3200"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5143536"/>
          </a:xfrm>
        </p:spPr>
        <p:txBody>
          <a:bodyPr>
            <a:normAutofit/>
          </a:bodyPr>
          <a:lstStyle>
            <a:lvl1pPr>
              <a:defRPr sz="2400">
                <a:latin typeface="+mn-ea"/>
                <a:ea typeface="+mn-ea"/>
              </a:defRPr>
            </a:lvl1pPr>
            <a:lvl2pPr>
              <a:defRPr sz="2400">
                <a:latin typeface="+mn-ea"/>
                <a:ea typeface="+mn-ea"/>
              </a:defRPr>
            </a:lvl2pPr>
            <a:lvl3pPr>
              <a:defRPr sz="2000">
                <a:latin typeface="+mn-ea"/>
                <a:ea typeface="+mn-ea"/>
              </a:defRPr>
            </a:lvl3pPr>
            <a:lvl4pPr>
              <a:defRPr sz="2000">
                <a:latin typeface="+mn-ea"/>
                <a:ea typeface="+mn-ea"/>
              </a:defRPr>
            </a:lvl4pPr>
            <a:lvl5pPr>
              <a:defRPr sz="180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463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70A40A-1095-4482-A81C-DE8D97CF4FAF}" type="datetimeFigureOut">
              <a:rPr lang="en-US" altLang="ko-KR"/>
              <a:pPr>
                <a:defRPr/>
              </a:pPr>
              <a:t>7/2/2015</a:t>
            </a:fld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510668-C776-4DEF-90B9-7FD1E5FDC330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69769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D9E67D-5DA1-4729-B991-E4DA6144546D}" type="datetimeFigureOut">
              <a:rPr lang="en-US" altLang="ko-KR"/>
              <a:pPr>
                <a:defRPr/>
              </a:pPr>
              <a:t>7/2/2015</a:t>
            </a:fld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994A34-7693-4DA8-87B2-5F89B278748A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91498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/>
          <a:lstStyle>
            <a:lvl1pPr>
              <a:defRPr sz="4000" b="0" i="0" cap="none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날짜 개체 틀 2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D4FCB4-DCC3-4812-BAA4-E89A66CCAA25}" type="datetimeFigureOut">
              <a:rPr lang="en-US" altLang="ko-KR"/>
              <a:pPr>
                <a:defRPr/>
              </a:pPr>
              <a:t>7/2/2015</a:t>
            </a:fld>
            <a:endParaRPr lang="en-US" altLang="ko-KR"/>
          </a:p>
        </p:txBody>
      </p:sp>
      <p:sp>
        <p:nvSpPr>
          <p:cNvPr id="8" name="슬라이드 번호 개체 틀 2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17B28E1-79AC-48A3-9558-454E42DE4EDC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9" name="바닥글 개체 틀 2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59397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583363" y="612775"/>
            <a:ext cx="957262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101D40-AEA9-4F59-9273-3AE4BD34FFDA}" type="datetimeFigureOut">
              <a:rPr lang="en-US" altLang="ko-KR"/>
              <a:pPr>
                <a:defRPr/>
              </a:pPr>
              <a:t>7/2/2015</a:t>
            </a:fld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EA269F-E158-42D9-816A-B30CB7545EE3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75787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4D789F-1FA5-4F5C-A900-FE73EF265E54}" type="datetimeFigureOut">
              <a:rPr lang="en-US" altLang="ko-KR"/>
              <a:pPr>
                <a:defRPr/>
              </a:pPr>
              <a:t>7/2/2015</a:t>
            </a:fld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375B4C-030A-4FCD-9864-787CE94FAE18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57792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6F9F45-433C-435F-9729-7CA4AF07A0F6}" type="datetimeFigureOut">
              <a:rPr lang="en-US" altLang="ko-KR"/>
              <a:pPr>
                <a:defRPr/>
              </a:pPr>
              <a:t>7/2/2015</a:t>
            </a:fld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71BBA6-43EC-4C88-96A0-166A32778D20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36932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ko-KR" altLang="en-US" noProof="0" smtClean="0"/>
              <a:t>그림을 추가하려면 아이콘을 클릭하십시오</a:t>
            </a:r>
            <a:endParaRPr 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6D0103-5A9F-48FB-917D-308A742FCF20}" type="datetimeFigureOut">
              <a:rPr lang="en-US" altLang="ko-KR"/>
              <a:pPr>
                <a:defRPr/>
              </a:pPr>
              <a:t>7/2/2015</a:t>
            </a:fld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6FC6B0-8FED-4CA7-8A00-7E8567A752B7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27900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0" y="366713"/>
            <a:ext cx="9144000" cy="84137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0" y="0"/>
            <a:ext cx="9144000" cy="311150"/>
          </a:xfrm>
          <a:prstGeom prst="rect">
            <a:avLst/>
          </a:prstGeom>
          <a:solidFill>
            <a:schemeClr val="accent5">
              <a:lumMod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0" y="307975"/>
            <a:ext cx="9144000" cy="92075"/>
          </a:xfrm>
          <a:prstGeom prst="rect">
            <a:avLst/>
          </a:prstGeom>
          <a:solidFill>
            <a:schemeClr val="accent5">
              <a:lumMod val="7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 flipV="1">
            <a:off x="5410200" y="360363"/>
            <a:ext cx="3733800" cy="90487"/>
          </a:xfrm>
          <a:prstGeom prst="rect">
            <a:avLst/>
          </a:prstGeom>
          <a:solidFill>
            <a:schemeClr val="accent5">
              <a:lumMod val="40000"/>
              <a:lumOff val="60000"/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 flipV="1">
            <a:off x="5410200" y="439738"/>
            <a:ext cx="3733800" cy="180975"/>
          </a:xfrm>
          <a:prstGeom prst="rect">
            <a:avLst/>
          </a:prstGeom>
          <a:solidFill>
            <a:schemeClr val="accent5">
              <a:lumMod val="40000"/>
              <a:lumOff val="60000"/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 useBgFill="1">
        <p:nvSpPr>
          <p:cNvPr id="33" name="모서리가 둥근 직사각형 32"/>
          <p:cNvSpPr/>
          <p:nvPr/>
        </p:nvSpPr>
        <p:spPr bwMode="white">
          <a:xfrm>
            <a:off x="5407025" y="496888"/>
            <a:ext cx="3063875" cy="28575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 useBgFill="1">
        <p:nvSpPr>
          <p:cNvPr id="34" name="모서리가 둥근 직사각형 33"/>
          <p:cNvSpPr/>
          <p:nvPr/>
        </p:nvSpPr>
        <p:spPr bwMode="white">
          <a:xfrm>
            <a:off x="7373938" y="588963"/>
            <a:ext cx="1600200" cy="3651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35" name="직사각형 34"/>
          <p:cNvSpPr/>
          <p:nvPr/>
        </p:nvSpPr>
        <p:spPr bwMode="invGray">
          <a:xfrm>
            <a:off x="9085263" y="-1588"/>
            <a:ext cx="57150" cy="620713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36" name="직사각형 35"/>
          <p:cNvSpPr/>
          <p:nvPr/>
        </p:nvSpPr>
        <p:spPr bwMode="invGray">
          <a:xfrm>
            <a:off x="9043988" y="-1588"/>
            <a:ext cx="28575" cy="620713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37" name="직사각형 36"/>
          <p:cNvSpPr/>
          <p:nvPr/>
        </p:nvSpPr>
        <p:spPr bwMode="invGray">
          <a:xfrm>
            <a:off x="9024938" y="-1588"/>
            <a:ext cx="9525" cy="620713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38" name="직사각형 37"/>
          <p:cNvSpPr/>
          <p:nvPr/>
        </p:nvSpPr>
        <p:spPr bwMode="invGray">
          <a:xfrm>
            <a:off x="8975725" y="-1588"/>
            <a:ext cx="26988" cy="620713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39" name="직사각형 38"/>
          <p:cNvSpPr/>
          <p:nvPr/>
        </p:nvSpPr>
        <p:spPr bwMode="invGray">
          <a:xfrm>
            <a:off x="8915400" y="0"/>
            <a:ext cx="55563" cy="585788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40" name="직사각형 39"/>
          <p:cNvSpPr/>
          <p:nvPr/>
        </p:nvSpPr>
        <p:spPr bwMode="invGray">
          <a:xfrm>
            <a:off x="8874125" y="0"/>
            <a:ext cx="7938" cy="585788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1039" name="제목 개체 틀 21"/>
          <p:cNvSpPr>
            <a:spLocks noGrp="1"/>
          </p:cNvSpPr>
          <p:nvPr>
            <p:ph type="title"/>
          </p:nvPr>
        </p:nvSpPr>
        <p:spPr bwMode="auto">
          <a:xfrm>
            <a:off x="457200" y="1143000"/>
            <a:ext cx="8229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40" name="텍스트 개체 틀 12"/>
          <p:cNvSpPr>
            <a:spLocks noGrp="1"/>
          </p:cNvSpPr>
          <p:nvPr>
            <p:ph type="body" idx="1"/>
          </p:nvPr>
        </p:nvSpPr>
        <p:spPr bwMode="auto">
          <a:xfrm>
            <a:off x="457200" y="2249488"/>
            <a:ext cx="8229600" cy="432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586538" y="612775"/>
            <a:ext cx="957262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latinLnBrk="0">
              <a:defRPr kumimoji="0" sz="800">
                <a:solidFill>
                  <a:schemeClr val="accent2"/>
                </a:solidFill>
                <a:latin typeface="Georgia" pitchFamily="18" charset="0"/>
              </a:defRPr>
            </a:lvl1pPr>
          </a:lstStyle>
          <a:p>
            <a:pPr>
              <a:defRPr/>
            </a:pPr>
            <a:fld id="{04372308-AE4D-4F5B-A5F4-8D5BDCABB86D}" type="datetimeFigureOut">
              <a:rPr lang="en-US" altLang="ko-KR"/>
              <a:pPr>
                <a:defRPr/>
              </a:pPr>
              <a:t>7/2/2015</a:t>
            </a:fld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5257800" y="612775"/>
            <a:ext cx="1325563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latinLnBrk="0">
              <a:defRPr kumimoji="0" sz="800">
                <a:solidFill>
                  <a:schemeClr val="accent2"/>
                </a:solidFill>
                <a:latin typeface="Georgia" pitchFamily="18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8174038" y="1588"/>
            <a:ext cx="762000" cy="36671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latinLnBrk="0">
              <a:defRPr kumimoji="0">
                <a:solidFill>
                  <a:srgbClr val="FFFFFF"/>
                </a:solidFill>
                <a:latin typeface="Georgia" panose="02040502050405020303" pitchFamily="18" charset="0"/>
              </a:defRPr>
            </a:lvl1pPr>
          </a:lstStyle>
          <a:p>
            <a:fld id="{80EA332E-FF14-428F-B02F-D0E6231A0C16}" type="slidenum">
              <a:rPr lang="en-US" altLang="ko-KR"/>
              <a:pPr/>
              <a:t>‹#›</a:t>
            </a:fld>
            <a:endParaRPr lang="en-US" altLang="ko-KR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91" r:id="rId1"/>
    <p:sldLayoutId id="2147483992" r:id="rId2"/>
    <p:sldLayoutId id="2147483993" r:id="rId3"/>
    <p:sldLayoutId id="2147483994" r:id="rId4"/>
    <p:sldLayoutId id="2147483995" r:id="rId5"/>
    <p:sldLayoutId id="2147483996" r:id="rId6"/>
    <p:sldLayoutId id="2147483997" r:id="rId7"/>
    <p:sldLayoutId id="2147483998" r:id="rId8"/>
    <p:sldLayoutId id="2147483999" r:id="rId9"/>
    <p:sldLayoutId id="2147484000" r:id="rId10"/>
    <p:sldLayoutId id="2147484001" r:id="rId11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5pPr>
      <a:lvl6pPr marL="457200" algn="l" rtl="0" fontAlgn="base" latinLnBrk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6pPr>
      <a:lvl7pPr marL="914400" algn="l" rtl="0" fontAlgn="base" latinLnBrk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9pPr>
    </p:titleStyle>
    <p:bodyStyle>
      <a:lvl1pPr marL="365125" indent="-255588" algn="l" rtl="0" eaLnBrk="0" fontAlgn="base" latinLnBrk="1" hangingPunct="0">
        <a:spcBef>
          <a:spcPts val="300"/>
        </a:spcBef>
        <a:spcAft>
          <a:spcPct val="0"/>
        </a:spcAft>
        <a:buClr>
          <a:srgbClr val="A04DA3"/>
        </a:buClr>
        <a:buFont typeface="Georgia" panose="02040502050405020303" pitchFamily="18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7225" indent="-246063" algn="l" rtl="0" eaLnBrk="0" fontAlgn="base" latinLnBrk="1" hangingPunct="0">
        <a:spcBef>
          <a:spcPts val="300"/>
        </a:spcBef>
        <a:spcAft>
          <a:spcPct val="0"/>
        </a:spcAft>
        <a:buClr>
          <a:schemeClr val="accent2"/>
        </a:buClr>
        <a:buFont typeface="Georgia" panose="02040502050405020303" pitchFamily="18" charset="0"/>
        <a:buChar char="▫"/>
        <a:defRPr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2338" indent="-219075" algn="l" rtl="0" eaLnBrk="0" fontAlgn="base" latinLnBrk="1" hangingPunct="0">
        <a:spcBef>
          <a:spcPts val="300"/>
        </a:spcBef>
        <a:spcAft>
          <a:spcPct val="0"/>
        </a:spcAft>
        <a:buClr>
          <a:schemeClr val="accent1"/>
        </a:buClr>
        <a:buFont typeface="Wingdings 2" panose="05020102010507070707" pitchFamily="18" charset="2"/>
        <a:buChar char=""/>
        <a:defRPr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13" indent="-200025" algn="l" rtl="0" eaLnBrk="0" fontAlgn="base" latinLnBrk="1" hangingPunct="0">
        <a:spcBef>
          <a:spcPts val="300"/>
        </a:spcBef>
        <a:spcAft>
          <a:spcPct val="0"/>
        </a:spcAft>
        <a:buClr>
          <a:schemeClr val="accent1"/>
        </a:buClr>
        <a:buFont typeface="Wingdings 2" panose="05020102010507070707" pitchFamily="18" charset="2"/>
        <a:buChar char=""/>
        <a:defRPr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063" indent="-182563" algn="l" rtl="0" eaLnBrk="0" fontAlgn="base" latinLnBrk="1" hangingPunct="0">
        <a:spcBef>
          <a:spcPts val="300"/>
        </a:spcBef>
        <a:spcAft>
          <a:spcPct val="0"/>
        </a:spcAft>
        <a:buClr>
          <a:srgbClr val="A04DA3"/>
        </a:buClr>
        <a:buFont typeface="Georgia" panose="02040502050405020303" pitchFamily="18" charset="0"/>
        <a:buChar char="▫"/>
        <a:defRPr sz="2000" kern="1200">
          <a:solidFill>
            <a:srgbClr val="A04DA3"/>
          </a:solidFill>
          <a:latin typeface="+mn-lt"/>
          <a:ea typeface="+mn-ea"/>
          <a:cs typeface="+mn-cs"/>
        </a:defRPr>
      </a:lvl5pPr>
      <a:lvl6pPr marL="1609344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39752" y="5517232"/>
            <a:ext cx="58689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accent5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17</a:t>
            </a:r>
            <a:r>
              <a:rPr lang="ko-KR" altLang="en-US" sz="3600" dirty="0">
                <a:solidFill>
                  <a:schemeClr val="accent5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장</a:t>
            </a:r>
            <a:r>
              <a:rPr lang="en-US" altLang="ko-KR" sz="3600" dirty="0">
                <a:solidFill>
                  <a:schemeClr val="accent5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. </a:t>
            </a:r>
            <a:r>
              <a:rPr lang="ko-KR" altLang="en-US" sz="3600" dirty="0">
                <a:solidFill>
                  <a:schemeClr val="accent5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프록시 서버의 설치와 운영</a:t>
            </a:r>
            <a:endParaRPr lang="ko-KR" altLang="en-US" sz="3600" dirty="0">
              <a:solidFill>
                <a:schemeClr val="accent5"/>
              </a:solidFill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제목 1"/>
          <p:cNvSpPr>
            <a:spLocks noGrp="1"/>
          </p:cNvSpPr>
          <p:nvPr>
            <p:ph type="title"/>
          </p:nvPr>
        </p:nvSpPr>
        <p:spPr>
          <a:xfrm>
            <a:off x="500063" y="714375"/>
            <a:ext cx="8229600" cy="642938"/>
          </a:xfrm>
        </p:spPr>
        <p:txBody>
          <a:bodyPr/>
          <a:lstStyle/>
          <a:p>
            <a:pPr eaLnBrk="1" hangingPunct="1"/>
            <a:r>
              <a:rPr lang="ko-KR" altLang="en-US" sz="2800" dirty="0" smtClean="0"/>
              <a:t>프록시 서버 개념</a:t>
            </a:r>
            <a:r>
              <a:rPr lang="en-US" altLang="ko-KR" sz="2800" dirty="0" smtClean="0"/>
              <a:t>  </a:t>
            </a:r>
            <a:r>
              <a:rPr lang="en-US" altLang="ko-KR" sz="2800" dirty="0" smtClean="0">
                <a:solidFill>
                  <a:srgbClr val="00B050"/>
                </a:solidFill>
              </a:rPr>
              <a:t>[</a:t>
            </a:r>
            <a:r>
              <a:rPr lang="en-US" altLang="ko-KR" sz="2800" dirty="0" smtClean="0">
                <a:solidFill>
                  <a:srgbClr val="00B050"/>
                </a:solidFill>
              </a:rPr>
              <a:t>p726]</a:t>
            </a:r>
            <a:endParaRPr lang="ko-KR" altLang="en-US" sz="2800" dirty="0" smtClean="0">
              <a:solidFill>
                <a:srgbClr val="00B050"/>
              </a:solidFill>
            </a:endParaRPr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457200" y="1357313"/>
            <a:ext cx="8229600" cy="5214937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sz="2000" dirty="0" err="1" smtClean="0"/>
              <a:t>프록시</a:t>
            </a:r>
            <a:r>
              <a:rPr lang="en-US" altLang="ko-KR" sz="2000" dirty="0" smtClean="0"/>
              <a:t>(Proxy)</a:t>
            </a:r>
            <a:r>
              <a:rPr lang="ko-KR" altLang="en-US" sz="2000" dirty="0" smtClean="0"/>
              <a:t>란 단어가 뜻하듯 ‘대리인’의 역할을 하는 서버</a:t>
            </a:r>
            <a:endParaRPr lang="en-US" altLang="ko-KR" sz="2000" dirty="0" smtClean="0"/>
          </a:p>
          <a:p>
            <a:pPr>
              <a:defRPr/>
            </a:pPr>
            <a:r>
              <a:rPr lang="ko-KR" altLang="en-US" sz="2000" dirty="0" smtClean="0"/>
              <a:t>웹 환경에서 </a:t>
            </a:r>
            <a:r>
              <a:rPr lang="ko-KR" altLang="en-US" sz="2000" dirty="0" err="1" smtClean="0"/>
              <a:t>프록시</a:t>
            </a:r>
            <a:r>
              <a:rPr lang="ko-KR" altLang="en-US" sz="2000" dirty="0" smtClean="0"/>
              <a:t> 서버는 웹 클라이언트와 웹 서버 사이에서 요청한 데이터를 전달하는 역할</a:t>
            </a:r>
            <a:endParaRPr lang="en-US" altLang="ko-KR" sz="2000" dirty="0" smtClean="0"/>
          </a:p>
          <a:p>
            <a:pPr eaLnBrk="1" hangingPunct="1">
              <a:defRPr/>
            </a:pPr>
            <a:r>
              <a:rPr lang="ko-KR" altLang="en-US" sz="2000" dirty="0" smtClean="0"/>
              <a:t>한번 전송한 데이터를 캐시에 저장한 후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같은 데이터를 또 요청할 경우에 캐시에 저장된 것을 보내줌</a:t>
            </a:r>
            <a:endParaRPr lang="en-US" altLang="ko-KR" sz="2000" dirty="0" smtClean="0"/>
          </a:p>
          <a:p>
            <a:pPr lvl="1" eaLnBrk="1" hangingPunct="1">
              <a:defRPr/>
            </a:pPr>
            <a:endParaRPr lang="en-US" altLang="ko-KR" sz="2000" dirty="0" smtClean="0"/>
          </a:p>
          <a:p>
            <a:pPr lvl="1" eaLnBrk="1" hangingPunct="1">
              <a:defRPr/>
            </a:pPr>
            <a:endParaRPr lang="ko-KR" altLang="en-US" sz="2000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519" y="3269644"/>
            <a:ext cx="7984961" cy="3331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015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내용 개체 틀 2"/>
          <p:cNvSpPr>
            <a:spLocks noGrp="1"/>
          </p:cNvSpPr>
          <p:nvPr>
            <p:ph idx="1"/>
          </p:nvPr>
        </p:nvSpPr>
        <p:spPr>
          <a:xfrm>
            <a:off x="457200" y="1357313"/>
            <a:ext cx="8229600" cy="51435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실습목표</a:t>
            </a:r>
            <a:endParaRPr lang="en-US" altLang="ko-KR" dirty="0" smtClean="0"/>
          </a:p>
          <a:p>
            <a:pPr lvl="1" eaLnBrk="1" hangingPunct="1">
              <a:defRPr/>
            </a:pPr>
            <a:r>
              <a:rPr lang="en-US" altLang="ko-KR" sz="2000" dirty="0" smtClean="0"/>
              <a:t>CentOS</a:t>
            </a:r>
            <a:r>
              <a:rPr lang="ko-KR" altLang="en-US" sz="2000" dirty="0" smtClean="0"/>
              <a:t>에서 </a:t>
            </a:r>
            <a:r>
              <a:rPr lang="ko-KR" altLang="en-US" sz="2000" dirty="0" smtClean="0"/>
              <a:t>제공되는 ‘</a:t>
            </a:r>
            <a:r>
              <a:rPr lang="en-US" altLang="ko-KR" sz="2000" dirty="0" smtClean="0"/>
              <a:t>Squid </a:t>
            </a:r>
            <a:r>
              <a:rPr lang="ko-KR" altLang="en-US" sz="2000" dirty="0" err="1" smtClean="0"/>
              <a:t>프록시</a:t>
            </a:r>
            <a:r>
              <a:rPr lang="ko-KR" altLang="en-US" sz="2000" dirty="0" smtClean="0"/>
              <a:t> 서버’</a:t>
            </a:r>
            <a:r>
              <a:rPr lang="ko-KR" altLang="en-US" sz="2000" dirty="0" err="1" smtClean="0"/>
              <a:t>를</a:t>
            </a:r>
            <a:r>
              <a:rPr lang="ko-KR" altLang="en-US" sz="2000" dirty="0" smtClean="0"/>
              <a:t> 설치한다</a:t>
            </a:r>
            <a:r>
              <a:rPr lang="en-US" altLang="ko-KR" sz="2000" dirty="0" smtClean="0"/>
              <a:t>.</a:t>
            </a:r>
          </a:p>
          <a:p>
            <a:pPr lvl="1" eaLnBrk="1" hangingPunct="1">
              <a:defRPr/>
            </a:pPr>
            <a:r>
              <a:rPr lang="ko-KR" altLang="en-US" sz="2000" dirty="0" smtClean="0"/>
              <a:t>설정 파일인 </a:t>
            </a:r>
            <a:r>
              <a:rPr lang="en-US" altLang="ko-KR" sz="2000" dirty="0" smtClean="0"/>
              <a:t>/etc/squid/</a:t>
            </a:r>
            <a:r>
              <a:rPr lang="en-US" altLang="ko-KR" sz="2000" dirty="0" err="1" smtClean="0"/>
              <a:t>squid.conf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파일 내용을 파악한다</a:t>
            </a:r>
            <a:r>
              <a:rPr lang="en-US" altLang="ko-KR" sz="2000" dirty="0" smtClean="0"/>
              <a:t>.</a:t>
            </a:r>
          </a:p>
          <a:p>
            <a:pPr lvl="1" eaLnBrk="1" hangingPunct="1">
              <a:defRPr/>
            </a:pPr>
            <a:r>
              <a:rPr lang="ko-KR" altLang="en-US" sz="2000" dirty="0" smtClean="0"/>
              <a:t>웹 클라이언트의 다운로드 속도가 향상되는 것을 확인한다</a:t>
            </a:r>
            <a:r>
              <a:rPr lang="en-US" altLang="ko-KR" sz="2000" dirty="0" smtClean="0"/>
              <a:t>.</a:t>
            </a:r>
          </a:p>
          <a:p>
            <a:pPr lvl="1" eaLnBrk="1" hangingPunct="1">
              <a:defRPr/>
            </a:pPr>
            <a:endParaRPr lang="en-US" altLang="ko-KR" dirty="0" smtClean="0"/>
          </a:p>
          <a:p>
            <a:pPr eaLnBrk="1" hangingPunct="1">
              <a:defRPr/>
            </a:pPr>
            <a:r>
              <a:rPr lang="ko-KR" altLang="en-US" dirty="0" smtClean="0"/>
              <a:t>실습 화면 </a:t>
            </a:r>
            <a:r>
              <a:rPr lang="en-US" altLang="ko-KR" dirty="0" smtClean="0"/>
              <a:t>(Firefox</a:t>
            </a:r>
            <a:r>
              <a:rPr lang="ko-KR" altLang="en-US" dirty="0" smtClean="0"/>
              <a:t>에서 프록시 서버 지정</a:t>
            </a:r>
            <a:r>
              <a:rPr lang="en-US" altLang="ko-KR" dirty="0" smtClean="0"/>
              <a:t>)</a:t>
            </a:r>
            <a:endParaRPr lang="ko-KR" altLang="en-US" dirty="0" smtClean="0"/>
          </a:p>
          <a:p>
            <a:pPr lvl="1" eaLnBrk="1" hangingPunct="1">
              <a:defRPr/>
            </a:pPr>
            <a:endParaRPr lang="en-US" altLang="ko-KR" dirty="0" smtClean="0"/>
          </a:p>
          <a:p>
            <a:pPr lvl="2" eaLnBrk="1" hangingPunct="1">
              <a:defRPr/>
            </a:pPr>
            <a:endParaRPr lang="en-US" altLang="ko-KR" dirty="0" smtClean="0"/>
          </a:p>
          <a:p>
            <a:pPr eaLnBrk="1" hangingPunct="1">
              <a:defRPr/>
            </a:pPr>
            <a:endParaRPr lang="ko-KR" altLang="en-US" dirty="0" smtClean="0"/>
          </a:p>
        </p:txBody>
      </p:sp>
      <p:sp>
        <p:nvSpPr>
          <p:cNvPr id="8" name="제목 1"/>
          <p:cNvSpPr txBox="1">
            <a:spLocks/>
          </p:cNvSpPr>
          <p:nvPr/>
        </p:nvSpPr>
        <p:spPr bwMode="auto">
          <a:xfrm>
            <a:off x="611560" y="695899"/>
            <a:ext cx="8075240" cy="642937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  <a:miter lim="800000"/>
            <a:headEnd/>
            <a:tailEnd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9pPr>
          </a:lstStyle>
          <a:p>
            <a:pPr eaLnBrk="1" hangingPunct="1">
              <a:defRPr/>
            </a:pPr>
            <a:r>
              <a:rPr kumimoji="0" lang="en-US" altLang="ko-KR" sz="2400" dirty="0" smtClean="0">
                <a:solidFill>
                  <a:srgbClr val="0070C0"/>
                </a:solidFill>
              </a:rPr>
              <a:t>&lt;</a:t>
            </a:r>
            <a:r>
              <a:rPr kumimoji="0" lang="ko-KR" altLang="en-US" sz="2400" dirty="0" smtClean="0">
                <a:solidFill>
                  <a:srgbClr val="0070C0"/>
                </a:solidFill>
              </a:rPr>
              <a:t>실습</a:t>
            </a:r>
            <a:r>
              <a:rPr kumimoji="0" lang="en-US" altLang="ko-KR" sz="2400" dirty="0" smtClean="0">
                <a:solidFill>
                  <a:srgbClr val="0070C0"/>
                </a:solidFill>
              </a:rPr>
              <a:t>1&gt; </a:t>
            </a:r>
            <a:r>
              <a:rPr kumimoji="0" lang="ko-KR" altLang="en-US" sz="2400" dirty="0" smtClean="0">
                <a:solidFill>
                  <a:srgbClr val="0070C0"/>
                </a:solidFill>
              </a:rPr>
              <a:t>프록시 서버 구현 </a:t>
            </a:r>
            <a:r>
              <a:rPr kumimoji="0" lang="en-US" altLang="ko-KR" sz="2400" dirty="0" smtClean="0">
                <a:solidFill>
                  <a:srgbClr val="00B050"/>
                </a:solidFill>
              </a:rPr>
              <a:t>[</a:t>
            </a:r>
            <a:r>
              <a:rPr kumimoji="0" lang="en-US" altLang="ko-KR" sz="2400" dirty="0" smtClean="0">
                <a:solidFill>
                  <a:srgbClr val="00B050"/>
                </a:solidFill>
              </a:rPr>
              <a:t>p727]</a:t>
            </a:r>
            <a:r>
              <a:rPr kumimoji="0" lang="en-US" altLang="ko-KR" sz="2400" dirty="0" smtClean="0">
                <a:solidFill>
                  <a:srgbClr val="FFC000"/>
                </a:solidFill>
              </a:rPr>
              <a:t> </a:t>
            </a:r>
            <a:endParaRPr kumimoji="0" lang="ko-KR" altLang="en-US" sz="2400" dirty="0" smtClean="0">
              <a:solidFill>
                <a:srgbClr val="FFC000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35" y="476672"/>
            <a:ext cx="808330" cy="933602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3789040"/>
            <a:ext cx="8761777" cy="259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910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2132856"/>
            <a:ext cx="84969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>
                <a:latin typeface="+mj-ea"/>
                <a:ea typeface="+mj-ea"/>
              </a:rPr>
              <a:t>▶ </a:t>
            </a:r>
            <a:r>
              <a:rPr lang="ko-KR" altLang="en-US" sz="2400" dirty="0" smtClean="0">
                <a:latin typeface="+mj-ea"/>
                <a:ea typeface="+mj-ea"/>
              </a:rPr>
              <a:t>힌트 없음</a:t>
            </a:r>
            <a:r>
              <a:rPr lang="en-US" altLang="ko-KR" sz="2400" dirty="0" smtClean="0">
                <a:latin typeface="+mj-ea"/>
                <a:ea typeface="+mj-ea"/>
              </a:rPr>
              <a:t>.</a:t>
            </a:r>
            <a:endParaRPr lang="en-US" altLang="ko-KR" sz="2400" dirty="0" smtClean="0">
              <a:latin typeface="+mj-ea"/>
              <a:ea typeface="+mj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819201" y="908720"/>
            <a:ext cx="728917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+mn-ea"/>
                <a:ea typeface="+mn-ea"/>
              </a:rPr>
              <a:t>비타민 퀴즈 </a:t>
            </a:r>
            <a:r>
              <a:rPr lang="en-US" altLang="ko-KR" sz="5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+mn-ea"/>
                <a:ea typeface="+mn-ea"/>
              </a:rPr>
              <a:t>17-1 </a:t>
            </a:r>
            <a:r>
              <a:rPr kumimoji="0" lang="en-US" altLang="ko-KR" sz="3600" b="1" dirty="0" smtClean="0">
                <a:solidFill>
                  <a:srgbClr val="00B050"/>
                </a:solidFill>
                <a:latin typeface="+mn-ea"/>
                <a:ea typeface="+mn-ea"/>
              </a:rPr>
              <a:t>[</a:t>
            </a:r>
            <a:r>
              <a:rPr kumimoji="0" lang="en-US" altLang="ko-KR" sz="3600" b="1" dirty="0" smtClean="0">
                <a:solidFill>
                  <a:srgbClr val="00B050"/>
                </a:solidFill>
                <a:latin typeface="+mn-ea"/>
                <a:ea typeface="+mn-ea"/>
              </a:rPr>
              <a:t>p731]</a:t>
            </a:r>
            <a:endParaRPr lang="en-US" altLang="ko-KR" sz="54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979278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노랑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[F19]01장.실습환경구축(Ver 1.0).potx" id="{5CBC9162-A6C5-4B26-B8A6-47ADBF634920}" vid="{501449C7-556D-4A07-978F-6230F8FFB764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443</TotalTime>
  <Words>113</Words>
  <Application>Microsoft Office PowerPoint</Application>
  <PresentationFormat>화면 슬라이드 쇼(4:3)</PresentationFormat>
  <Paragraphs>15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2" baseType="lpstr">
      <vt:lpstr>HY견고딕</vt:lpstr>
      <vt:lpstr>굴림</vt:lpstr>
      <vt:lpstr>맑은 고딕</vt:lpstr>
      <vt:lpstr>휴먼매직체</vt:lpstr>
      <vt:lpstr>Georgia</vt:lpstr>
      <vt:lpstr>Trebuchet MS</vt:lpstr>
      <vt:lpstr>Wingdings 2</vt:lpstr>
      <vt:lpstr>Urban</vt:lpstr>
      <vt:lpstr>PowerPoint 프레젠테이션</vt:lpstr>
      <vt:lpstr>프록시 서버 개념  [p726]</vt:lpstr>
      <vt:lpstr>PowerPoint 프레젠테이션</vt:lpstr>
      <vt:lpstr>PowerPoint 프레젠테이션</vt:lpstr>
    </vt:vector>
  </TitlesOfParts>
  <Company>DTSOLUTION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이것이 리눅스다</dc:title>
  <dc:creator>한빛미디어</dc:creator>
  <cp:lastModifiedBy>우재남</cp:lastModifiedBy>
  <cp:revision>78</cp:revision>
  <dcterms:created xsi:type="dcterms:W3CDTF">2007-02-12T03:01:34Z</dcterms:created>
  <dcterms:modified xsi:type="dcterms:W3CDTF">2015-07-02T06:58:57Z</dcterms:modified>
</cp:coreProperties>
</file>