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94984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18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방화벽 컴퓨터를 만들자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/6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7/2/2015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54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18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방화벽 컴퓨터를 만들자</a:t>
            </a:r>
            <a:endParaRPr lang="ko-KR" altLang="en-US" sz="3600" dirty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보안을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위한 네트워크 설계 </a:t>
            </a:r>
            <a:r>
              <a:rPr lang="en-US" altLang="ko-KR" sz="2800" dirty="0" smtClean="0"/>
              <a:t>(1)  </a:t>
            </a:r>
            <a:r>
              <a:rPr lang="en-US" altLang="ko-KR" sz="2800" dirty="0" smtClean="0">
                <a:solidFill>
                  <a:srgbClr val="00B050"/>
                </a:solidFill>
              </a:rPr>
              <a:t>[</a:t>
            </a:r>
            <a:r>
              <a:rPr lang="en-US" altLang="ko-KR" sz="2800" dirty="0" smtClean="0">
                <a:solidFill>
                  <a:srgbClr val="00B050"/>
                </a:solidFill>
              </a:rPr>
              <a:t>p734]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방화벽이란 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en-US" sz="2000" dirty="0" smtClean="0"/>
              <a:t>외부의 공개된 네트워크와 내부의 사설 네트워크 사이에 자리잡고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외부와 내부에 전달되는 </a:t>
            </a:r>
            <a:r>
              <a:rPr lang="ko-KR" altLang="en-US" sz="2000" dirty="0" err="1" smtClean="0"/>
              <a:t>트래픽을</a:t>
            </a:r>
            <a:r>
              <a:rPr lang="ko-KR" altLang="en-US" sz="2000" dirty="0" smtClean="0"/>
              <a:t> ‘정책</a:t>
            </a:r>
            <a:r>
              <a:rPr lang="en-US" altLang="ko-KR" sz="2000" dirty="0" smtClean="0"/>
              <a:t>(Policy)’</a:t>
            </a:r>
            <a:r>
              <a:rPr lang="ko-KR" altLang="en-US" sz="2000" dirty="0" smtClean="0"/>
              <a:t>에 의해서 허용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거부하는 역할을 하는 컴퓨터나 장치를 말함</a:t>
            </a:r>
          </a:p>
          <a:p>
            <a:pPr>
              <a:defRPr/>
            </a:pPr>
            <a:r>
              <a:rPr lang="ko-KR" altLang="en-US" dirty="0" smtClean="0"/>
              <a:t>내부의 사용자는 외부의 인터넷을 이용하면서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외부에서는 내부로 침입할 수 없게 하는 방법 중 가장 보편적으로 많이 사용하는 방법이 사설</a:t>
            </a:r>
            <a:r>
              <a:rPr lang="en-US" altLang="ko-KR" dirty="0" smtClean="0"/>
              <a:t>IP(Private IP)</a:t>
            </a:r>
            <a:r>
              <a:rPr lang="ko-KR" altLang="en-US" dirty="0" smtClean="0"/>
              <a:t>라고 흔히 불리는 </a:t>
            </a:r>
            <a:r>
              <a:rPr lang="en-US" altLang="ko-KR" dirty="0" err="1" smtClean="0"/>
              <a:t>nonroutable</a:t>
            </a:r>
            <a:r>
              <a:rPr lang="en-US" altLang="ko-KR" dirty="0" smtClean="0"/>
              <a:t> IP </a:t>
            </a:r>
            <a:r>
              <a:rPr lang="ko-KR" altLang="en-US" dirty="0" smtClean="0"/>
              <a:t>주소를 이용함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사설</a:t>
            </a:r>
            <a:r>
              <a:rPr lang="en-US" altLang="ko-KR" dirty="0" smtClean="0"/>
              <a:t>IP</a:t>
            </a:r>
            <a:r>
              <a:rPr lang="ko-KR" altLang="en-US" dirty="0" smtClean="0"/>
              <a:t>의 주소 범위는</a:t>
            </a:r>
            <a:endParaRPr lang="en-US" altLang="ko-KR" dirty="0" smtClean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smtClean="0"/>
              <a:t>10.0.0.0 ~ 10.255.255.255, 172.16.0.0 ~ 172.31.255.255 , 192.168.0.0~192.168.255.255 </a:t>
            </a:r>
            <a:r>
              <a:rPr lang="ko-KR" altLang="en-US" sz="2000" dirty="0" smtClean="0"/>
              <a:t>세 범위가 있음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dirty="0" smtClean="0"/>
              <a:t>사설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주소의 컴퓨터가 외부의 인터넷으로 접속할 수 있도록 해 주는 방법을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마스커레이딩</a:t>
            </a:r>
            <a:r>
              <a:rPr lang="en-US" altLang="ko-KR" dirty="0" smtClean="0"/>
              <a:t>(Masquerading)</a:t>
            </a:r>
            <a:r>
              <a:rPr lang="ko-KR" altLang="en-US" dirty="0" smtClean="0"/>
              <a:t>이라는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52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보안을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위한 네트워크 설계 </a:t>
            </a:r>
            <a:r>
              <a:rPr lang="en-US" altLang="ko-KR" sz="2800" dirty="0" smtClean="0"/>
              <a:t>(2)  </a:t>
            </a:r>
            <a:r>
              <a:rPr lang="en-US" altLang="ko-KR" sz="2800" dirty="0" smtClean="0">
                <a:solidFill>
                  <a:srgbClr val="00B050"/>
                </a:solidFill>
              </a:rPr>
              <a:t>[</a:t>
            </a:r>
            <a:r>
              <a:rPr lang="en-US" altLang="ko-KR" sz="2800" dirty="0" smtClean="0">
                <a:solidFill>
                  <a:srgbClr val="00B050"/>
                </a:solidFill>
              </a:rPr>
              <a:t>p735]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보편적인 회사 네트워크 구성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76" y="2132856"/>
            <a:ext cx="8004582" cy="39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리눅스 방화벽 구축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</a:t>
            </a:r>
            <a:r>
              <a:rPr lang="en-US" altLang="ko-KR" sz="2800" dirty="0" smtClean="0">
                <a:solidFill>
                  <a:srgbClr val="00B050"/>
                </a:solidFill>
              </a:rPr>
              <a:t>p737]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실습에서 구현할 네트워크의 구성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00251"/>
            <a:ext cx="6768752" cy="456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sz="2000" dirty="0" smtClean="0"/>
              <a:t>3</a:t>
            </a:r>
            <a:r>
              <a:rPr lang="ko-KR" altLang="en-US" sz="2000" dirty="0" smtClean="0"/>
              <a:t>대의 컴퓨터를 이용해서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그림 </a:t>
            </a:r>
            <a:r>
              <a:rPr lang="en-US" altLang="ko-KR" sz="2000" dirty="0" smtClean="0"/>
              <a:t>18-2]</a:t>
            </a:r>
            <a:r>
              <a:rPr lang="ko-KR" altLang="en-US" sz="2000" dirty="0" smtClean="0"/>
              <a:t> 방화벽을 구성한다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실제 네트워크 구성에 대한 이해의 폭을 넓힌다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iptables </a:t>
            </a:r>
            <a:r>
              <a:rPr lang="ko-KR" altLang="en-US" sz="2000" dirty="0" smtClean="0"/>
              <a:t>유틸리티의 활용법을 이해한다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외부에서 방화벽을 통한 내부 웹 서버 접근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방화벽 컴퓨터 구현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p739]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44640" y="3929063"/>
            <a:ext cx="6609080" cy="183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다음 규칙을 사용한다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iptables --table </a:t>
            </a:r>
            <a:r>
              <a:rPr lang="en-US" altLang="ko-KR" sz="2400" dirty="0" err="1">
                <a:latin typeface="+mj-ea"/>
                <a:ea typeface="+mj-ea"/>
              </a:rPr>
              <a:t>nat</a:t>
            </a:r>
            <a:r>
              <a:rPr lang="en-US" altLang="ko-KR" sz="2400" dirty="0">
                <a:latin typeface="+mj-ea"/>
                <a:ea typeface="+mj-ea"/>
              </a:rPr>
              <a:t> --append PREROUTING --proto </a:t>
            </a:r>
            <a:r>
              <a:rPr lang="en-US" altLang="ko-KR" sz="2400" dirty="0" err="1">
                <a:latin typeface="+mj-ea"/>
                <a:ea typeface="+mj-ea"/>
              </a:rPr>
              <a:t>tcp</a:t>
            </a:r>
            <a:r>
              <a:rPr lang="en-US" altLang="ko-KR" sz="2400" dirty="0">
                <a:latin typeface="+mj-ea"/>
                <a:ea typeface="+mj-ea"/>
              </a:rPr>
              <a:t> --in-interface ens32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--</a:t>
            </a:r>
            <a:r>
              <a:rPr lang="en-US" altLang="ko-KR" sz="2400" dirty="0" err="1">
                <a:latin typeface="+mj-ea"/>
                <a:ea typeface="+mj-ea"/>
              </a:rPr>
              <a:t>dport</a:t>
            </a:r>
            <a:r>
              <a:rPr lang="en-US" altLang="ko-KR" sz="2400" dirty="0">
                <a:latin typeface="+mj-ea"/>
                <a:ea typeface="+mj-ea"/>
              </a:rPr>
              <a:t> 21 --jump DNAT --to-destination 10.1 .1 .10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18-1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p757]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92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220</Words>
  <Application>Microsoft Office PowerPoint</Application>
  <PresentationFormat>화면 슬라이드 쇼(4:3)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굴림</vt:lpstr>
      <vt:lpstr>맑은 고딕</vt:lpstr>
      <vt:lpstr>휴먼매직체</vt:lpstr>
      <vt:lpstr>Georgia</vt:lpstr>
      <vt:lpstr>Trebuchet MS</vt:lpstr>
      <vt:lpstr>Wingdings 2</vt:lpstr>
      <vt:lpstr>Urban</vt:lpstr>
      <vt:lpstr>PowerPoint 프레젠테이션</vt:lpstr>
      <vt:lpstr>보안을 위한 네트워크 설계 (1)  [p734]</vt:lpstr>
      <vt:lpstr>보안을 위한 네트워크 설계 (2)  [p735]</vt:lpstr>
      <vt:lpstr>리눅스 방화벽 구축 [p737]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79</cp:revision>
  <dcterms:created xsi:type="dcterms:W3CDTF">2007-02-12T03:01:34Z</dcterms:created>
  <dcterms:modified xsi:type="dcterms:W3CDTF">2015-07-02T07:04:15Z</dcterms:modified>
</cp:coreProperties>
</file>