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3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4" Type="http://schemas.openxmlformats.org/officeDocument/2006/relationships/slide" Target="slides/slide3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40" Type="http://schemas.openxmlformats.org/officeDocument/2006/relationships/tableStyles" Target="tableStyles.xml"/><Relationship Id="rId41" Type="http://schemas.openxmlformats.org/officeDocument/2006/relationships/theme" Target="theme/theme1.xml"/><Relationship Id="rId39" Type="http://schemas.openxmlformats.org/officeDocument/2006/relationships/viewProps" Target="viewProps.xml"/>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package" Target="../embeddings/Microsoft_Excel_____2.xlsx"/><Relationship Id="rId4" Type="http://schemas.openxmlformats.org/officeDocument/2006/relationships/image" Target="../media/image2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813E-2"/>
          <c:y val="0.12879903489103262"/>
          <c:w val="0.751878258242755"/>
          <c:h val="0.754991613834251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5875">
              <a:noFill/>
            </a:ln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34575360"/>
        <c:axId val="76199552"/>
      </c:barChart>
      <c:catAx>
        <c:axId val="34575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</a:ln>
        </c:spPr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76199552"/>
        <c:crosses val="autoZero"/>
        <c:auto val="1"/>
        <c:lblAlgn val="ctr"/>
        <c:lblOffset val="100"/>
        <c:noMultiLvlLbl val="0"/>
      </c:catAx>
      <c:valAx>
        <c:axId val="76199552"/>
        <c:scaling>
          <c:orientation val="minMax"/>
        </c:scaling>
        <c:delete val="0"/>
        <c:axPos val="l"/>
        <c:majorGridlines>
          <c:spPr>
            <a:ln w="12700" cap="flat">
              <a:solidFill>
                <a:prstClr val="black">
                  <a:lumMod val="50000"/>
                  <a:lumOff val="50000"/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 OTF" pitchFamily="66" charset="-127"/>
                <a:ea typeface="나눔손글씨 펜 OTF" pitchFamily="66" charset="-127"/>
              </a:defRPr>
            </a:pPr>
            <a:endParaRPr lang="ko-KR"/>
          </a:p>
        </c:txPr>
        <c:crossAx val="34575360"/>
        <c:crosses val="autoZero"/>
        <c:crossBetween val="between"/>
      </c:valAx>
      <c:spPr>
        <a:ln w="34925"/>
      </c:spPr>
    </c:plotArea>
    <c:legend>
      <c:legendPos val="r"/>
      <c:legendEntry>
        <c:idx val="0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8620448691681859"/>
          <c:y val="9.0405666452028507E-2"/>
          <c:w val="0.12231009036219"/>
          <c:h val="0.27844266732283862"/>
        </c:manualLayout>
      </c:layout>
      <c:overlay val="0"/>
      <c:spPr>
        <a:noFill/>
      </c:spPr>
      <c:txPr>
        <a:bodyPr/>
        <a:lstStyle/>
        <a:p>
          <a:pPr>
            <a:defRPr sz="1500" b="0" i="0" baseline="0">
              <a:solidFill>
                <a:schemeClr val="tx2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87926628842053"/>
          <c:y val="0.11538928470313332"/>
          <c:w val="0.51755871314426116"/>
          <c:h val="0.726251742637914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blurRad="50800" dist="63500" dir="2700000" algn="tl" rotWithShape="0">
                <a:prstClr val="black">
                  <a:alpha val="10000"/>
                </a:prstClr>
              </a:outerShdw>
            </a:effectLst>
          </c:spPr>
          <c:dPt>
            <c:idx val="0"/>
            <c:bubble3D val="0"/>
            <c:spPr>
              <a:blipFill dpi="0" rotWithShape="1">
                <a:blip xmlns:r="http://schemas.openxmlformats.org/officeDocument/2006/relationships" r:embed="rId1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6697170940138198"/>
                  <c:y val="-5.720332149474432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2343009142023822"/>
                  <c:y val="-7.225339657600768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9.0675429422274037E-2"/>
                  <c:y val="0.1172719160236676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4.7005952084506572E-2"/>
                  <c:y val="0.1482619762678699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000" baseline="0">
                    <a:solidFill>
                      <a:schemeClr val="bg1"/>
                    </a:solidFill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075010184053629"/>
          <c:y val="0.24294254043457544"/>
          <c:w val="0.11802440214178017"/>
          <c:h val="0.42947177409137782"/>
        </c:manualLayout>
      </c:layout>
      <c:overlay val="0"/>
      <c:txPr>
        <a:bodyPr/>
        <a:lstStyle/>
        <a:p>
          <a:pPr>
            <a:defRPr baseline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0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0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0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1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1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1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12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3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4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5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6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7_shape1"/>
          <p:cNvSpPr/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baseline="0" spc="-25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8_shape1"/>
          <p:cNvSpPr/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baseline="0" spc="-25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9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9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9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3" Type="http://schemas.openxmlformats.org/officeDocument/2006/relationships/hyperlink" Target="http://hangeul.naver.com/font" TargetMode="Externa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image" Target="../media/3a1f2ef8-cb0c-4d57-99ff-e57bb3a8380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3" Type="http://schemas.openxmlformats.org/officeDocument/2006/relationships/image" Target="../media/607782ef-b879-4b06-b012-970c62ffce4d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3" Type="http://schemas.openxmlformats.org/officeDocument/2006/relationships/image" Target="../media/1c494b18-5edb-45d3-8b09-ccb6d65571a3.png"/><Relationship Id="rId4" Type="http://schemas.openxmlformats.org/officeDocument/2006/relationships/image" Target="../media/6893d6c3-5fcb-4aaa-98c4-48ea52f59b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3" Type="http://schemas.openxmlformats.org/officeDocument/2006/relationships/image" Target="../media/8db249c8-0711-4161-a631-4307f00d55a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3" Type="http://schemas.openxmlformats.org/officeDocument/2006/relationships/image" Target="../media/6ca2ae2e-c81e-42f1-9370-00cd886110d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3" Type="http://schemas.openxmlformats.org/officeDocument/2006/relationships/image" Target="../media/d902f2ee-dcb1-43f2-ba3f-96991e3143c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3" Type="http://schemas.openxmlformats.org/officeDocument/2006/relationships/image" Target="../media/78341ffe-0201-4687-9029-cf16768b89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3" Type="http://schemas.openxmlformats.org/officeDocument/2006/relationships/image" Target="../media/17d7e34f-dfcf-44ee-98e8-e6a88b5cb15b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3" Type="http://schemas.openxmlformats.org/officeDocument/2006/relationships/image" Target="../media/6ea96485-5f55-4ca1-a543-f5f80b7b980a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3" Type="http://schemas.openxmlformats.org/officeDocument/2006/relationships/image" Target="../media/91667658-1ef7-436b-8708-5346c1fa4b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3" Type="http://schemas.openxmlformats.org/officeDocument/2006/relationships/image" Target="../media/bbe7951b-3369-4986-ba29-3ac40f659f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3" Type="http://schemas.openxmlformats.org/officeDocument/2006/relationships/image" Target="../media/a50d4de2-4433-4c3e-8a3f-855dfd7daac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3" Type="http://schemas.openxmlformats.org/officeDocument/2006/relationships/image" Target="../media/78528278-550c-4704-8f84-f58785aab4ff.jpeg"/><Relationship Id="rId4" Type="http://schemas.openxmlformats.org/officeDocument/2006/relationships/image" Target="../media/9a9d3afb-af84-4779-aa70-bc5af745a3cb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3" Type="http://schemas.openxmlformats.org/officeDocument/2006/relationships/image" Target="../media/be6963a7-5b51-4fc7-b681-7ae8126f8e2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3" Type="http://schemas.openxmlformats.org/officeDocument/2006/relationships/image" Target="../media/cba4dc78-84b3-4d9f-9139-ef33a7e64f7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3" Type="http://schemas.openxmlformats.org/officeDocument/2006/relationships/image" Target="../media/8c42f4cd-3913-4d55-a7f6-b4fe76d602b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3" Type="http://schemas.openxmlformats.org/officeDocument/2006/relationships/image" Target="../media/163de329-f130-4a7e-b6f6-ca97cffa7a1e.png"/><Relationship Id="rId4" Type="http://schemas.openxmlformats.org/officeDocument/2006/relationships/image" Target="../media/31758ca1-55ef-4802-9087-8bacfc2c9ce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3" Type="http://schemas.openxmlformats.org/officeDocument/2006/relationships/image" Target="../media/828264f8-e326-4508-b2dc-3b6f76a42e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3" Type="http://schemas.openxmlformats.org/officeDocument/2006/relationships/image" Target="../media/c49bc793-ebce-4edd-9c53-126b1fb4350d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3" Type="http://schemas.openxmlformats.org/officeDocument/2006/relationships/image" Target="../media/5635b90d-0c2f-42d0-9200-88ed33d31c9e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3" Type="http://schemas.openxmlformats.org/officeDocument/2006/relationships/image" Target="../media/eae3e372-8269-4a9d-a03c-de5ace013a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3" Type="http://schemas.openxmlformats.org/officeDocument/2006/relationships/image" Target="../media/527ae5f2-5e63-40aa-9bac-f37a8138263d.jpeg"/><Relationship Id="rId4" Type="http://schemas.openxmlformats.org/officeDocument/2006/relationships/image" Target="../media/b6cd2088-1da0-4c7b-bea4-05bc750efc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4" Type="http://schemas.openxmlformats.org/officeDocument/2006/relationships/image" Target="../media/710a15cf-affa-4346-b465-c94192c16dae.jpeg"/><Relationship Id="rId3" Type="http://schemas.openxmlformats.org/officeDocument/2006/relationships/image" Target="../media/b43996a8-358c-4640-8806-f0caac709fa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4" Type="http://schemas.openxmlformats.org/officeDocument/2006/relationships/image" Target="../media/109b3d2b-632a-4b22-b5ae-5f7a8838efa4.jpeg"/><Relationship Id="rId3" Type="http://schemas.openxmlformats.org/officeDocument/2006/relationships/image" Target="../media/cdc81a80-6962-4809-b248-b45ac2bd87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3" Type="http://schemas.openxmlformats.org/officeDocument/2006/relationships/image" Target="../media/b736e7cb-fd4a-4c20-a8d3-1c5a05db758b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3" Type="http://schemas.openxmlformats.org/officeDocument/2006/relationships/image" Target="../media/3f3283de-d067-47b7-8ee6-1a806d0dcfbd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3" Type="http://schemas.openxmlformats.org/officeDocument/2006/relationships/hyperlink" Target="http://hangeul.naver.com/font" TargetMode="External"/></Relationships>

</file>

<file path=ppt/slides/_rels/slide4.xml.rels><?xml version="1.0" encoding="UTF-8"?>
<Relationships xmlns="http://schemas.openxmlformats.org/package/2006/relationships"><Relationship Id="rId6" Type="http://schemas.openxmlformats.org/officeDocument/2006/relationships/image" Target="../media/3fe697d6-e519-4b17-afd7-718890ca4f14.png"/><Relationship Id="rId9" Type="http://schemas.openxmlformats.org/officeDocument/2006/relationships/image" Target="../media/6ee3e298-b99f-4717-91cf-cc00cd0d5245.png"/><Relationship Id="rId4" Type="http://schemas.openxmlformats.org/officeDocument/2006/relationships/image" Target="../media/7c7857bb-a645-47b9-b72e-85979902c612.jpeg"/><Relationship Id="rId3" Type="http://schemas.openxmlformats.org/officeDocument/2006/relationships/image" Target="../media/93820968-3634-46c1-9e85-69130253e928.png"/><Relationship Id="rId8" Type="http://schemas.openxmlformats.org/officeDocument/2006/relationships/image" Target="../media/9aed7c91-5005-406a-acf5-d7911ee2004b.png"/><Relationship Id="rId7" Type="http://schemas.openxmlformats.org/officeDocument/2006/relationships/image" Target="../media/a7da64ed-b369-4484-b908-48f46e6d9650.jpeg"/><Relationship Id="rId10" Type="http://schemas.openxmlformats.org/officeDocument/2006/relationships/image" Target="../media/ccbc86ba-3fe3-4a61-8bf0-692d87e3b2cf.jpeg"/><Relationship Id="rId11" Type="http://schemas.openxmlformats.org/officeDocument/2006/relationships/image" Target="../media/eecb253b-b1dd-447b-92b3-b6b6295788a8.png"/><Relationship Id="rId5" Type="http://schemas.openxmlformats.org/officeDocument/2006/relationships/image" Target="../media/fe95c6f1-26d1-40ca-b3da-4aa2e52bbd6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3" Type="http://schemas.openxmlformats.org/officeDocument/2006/relationships/image" Target="../media/d15a3200-279e-4343-ae0d-473a6cb1215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3" Type="http://schemas.openxmlformats.org/officeDocument/2006/relationships/image" Target="../media/d15a3200-279e-4343-ae0d-473a6cb1215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3" Type="http://schemas.openxmlformats.org/officeDocument/2006/relationships/image" Target="../media/2acddb15-ba44-402a-8ae9-1f77cad1807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7" Type="http://schemas.openxmlformats.org/officeDocument/2006/relationships/image" Target="../media/01644415-61d6-4624-a427-ee35b19e8f2a.png"/><Relationship Id="rId3" Type="http://schemas.openxmlformats.org/officeDocument/2006/relationships/image" Target="../media/2440045d-12ae-4055-9419-deeaa249ccf1.png"/><Relationship Id="rId4" Type="http://schemas.openxmlformats.org/officeDocument/2006/relationships/image" Target="../media/4d2f971f-cfb0-4328-9b7c-8dcae7029047.png"/><Relationship Id="rId5" Type="http://schemas.openxmlformats.org/officeDocument/2006/relationships/image" Target="../media/b430afcb-f592-4b3a-988a-82869ec9ff62.png"/><Relationship Id="rId8" Type="http://schemas.openxmlformats.org/officeDocument/2006/relationships/image" Target="../media/c4b43471-8ad9-49c9-bdd3-10f0c2c65449.png"/><Relationship Id="rId6" Type="http://schemas.openxmlformats.org/officeDocument/2006/relationships/image" Target="../media/e7128a26-8a8e-47e1-ba7f-aa5970790fc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3" Type="http://schemas.openxmlformats.org/officeDocument/2006/relationships/image" Target="../media/12348f80-4ba2-46c1-b4ba-b9d11defa1c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2_shape2"/>
          <p:cNvSpPr/>
          <p:nvPr/>
        </p:nvSpPr>
        <p:spPr>
          <a:xfrm>
            <a:off x="971600" y="1994271"/>
            <a:ext cx="7344816" cy="115495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3000"/>
              </a:lnSpc>
              <a:buNone/>
            </a:pPr>
            <a:r>
              <a:rPr lang="ko-KR" altLang="ko-KR" sz="6800" b="0" spc="-100">
                <a:solidFill>
                  <a:schemeClr val="bg1">
                    <a:alpha val="100000"/>
                  </a:schemeClr>
                </a:solidFill>
                <a:ea typeface="+mn-cs"/>
              </a:rPr>
              <a:t>Development OJT</a:t>
            </a:r>
          </a:p>
        </p:txBody>
      </p:sp>
      <p:sp>
        <p:nvSpPr>
          <p:cNvPr id="5" name="slide2_shape4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spc="-2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02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03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- 2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암호화의 기본 개념</a:t>
            </a:r>
          </a:p>
        </p:txBody>
      </p:sp>
      <p:sp>
        <p:nvSpPr>
          <p:cNvPr id="5" name="nppt_16638072704451210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291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462767"/>
            <a:ext cx="7089321" cy="1512388"/>
          </a:xfrm>
          <a:prstGeom prst="rect">
            <a:avLst/>
          </a:prstGeom>
        </p:spPr>
      </p:pic>
      <p:sp>
        <p:nvSpPr>
          <p:cNvPr id="7" name="nppt_166380727044513009"/>
          <p:cNvSpPr/>
          <p:nvPr/>
        </p:nvSpPr>
        <p:spPr>
          <a:xfrm>
            <a:off x="2153330" y="3038418"/>
            <a:ext cx="904875" cy="392957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대칭키</a:t>
            </a:r>
          </a:p>
        </p:txBody>
      </p:sp>
      <p:sp>
        <p:nvSpPr>
          <p:cNvPr id="8" name="nppt_166380727044513198"/>
          <p:cNvSpPr/>
          <p:nvPr/>
        </p:nvSpPr>
        <p:spPr>
          <a:xfrm>
            <a:off x="5888491" y="3035217"/>
            <a:ext cx="1081767" cy="379349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비대칭키</a:t>
            </a:r>
          </a:p>
        </p:txBody>
      </p:sp>
      <p:sp>
        <p:nvSpPr>
          <p:cNvPr id="9" name="nppt_166380727044513279"/>
          <p:cNvSpPr/>
          <p:nvPr/>
        </p:nvSpPr>
        <p:spPr>
          <a:xfrm>
            <a:off x="9650866" y="3538682"/>
            <a:ext cx="3810000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</p:txBody>
      </p:sp>
      <p:sp>
        <p:nvSpPr>
          <p:cNvPr id="10" name="nppt_166380727044513299"/>
          <p:cNvSpPr/>
          <p:nvPr/>
        </p:nvSpPr>
        <p:spPr>
          <a:xfrm>
            <a:off x="971600" y="3804021"/>
            <a:ext cx="4782910" cy="118897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대칭키 : DES, 3DES, AES, SEED, ARIA</a:t>
            </a:r>
            <a:br>
              <a:rPr lang="en-US" altLang="ko-KR"/>
            </a:br>
            <a:r>
              <a:rPr altLang="ko-KR" sz="1800">
                <a:latin typeface="+mn-ea"/>
                <a:ea typeface="+mn-ea"/>
              </a:rPr>
              <a:t>비대칭키 : RSA, DSA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연장선상의 개념으로 단방향, 양방향 암호화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15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16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- 3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 Web 동작순서 (MVC2)</a:t>
            </a:r>
          </a:p>
        </p:txBody>
      </p:sp>
      <p:sp>
        <p:nvSpPr>
          <p:cNvPr id="5" name="nppt_166380727044512118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344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607" y="1523175"/>
            <a:ext cx="7572375" cy="321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28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29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- 4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MVC (Pattern 1,2)</a:t>
            </a:r>
          </a:p>
        </p:txBody>
      </p:sp>
      <p:sp>
        <p:nvSpPr>
          <p:cNvPr id="5" name="nppt_166380727044512131"/>
          <p:cNvSpPr/>
          <p:nvPr/>
        </p:nvSpPr>
        <p:spPr>
          <a:xfrm>
            <a:off x="7711777" y="6090021"/>
            <a:ext cx="936104" cy="39976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00000"/>
              </a:lnSpc>
              <a:buNone/>
            </a:pPr>
            <a:r>
              <a:rPr altLang="ko-KR" sz="1000" spc="-20">
                <a:solidFill>
                  <a:schemeClr val="accent1">
                    <a:alpha val="100000"/>
                    <a:lumMod val="75000"/>
                  </a:schemeClr>
                </a:solidFill>
                <a:latin typeface="+mn-cs"/>
                <a:ea typeface="+mn-cs"/>
              </a:rPr>
              <a:t>12</a:t>
            </a:r>
            <a:r>
              <a:rPr lang="en-US" altLang="ko-KR" sz="1000" spc="-20">
                <a:solidFill>
                  <a:schemeClr val="accent1">
                    <a:alpha val="100000"/>
                    <a:lumMod val="75000"/>
                  </a:schemeClr>
                </a:solidFill>
                <a:latin typeface="+mn-cs"/>
              </a:rPr>
              <a:t>/10</a:t>
            </a:r>
          </a:p>
          <a:p>
            <a:pPr algn="r" marL="0">
              <a:lnSpc>
                <a:spcPct val="100000"/>
              </a:lnSpc>
              <a:buNone/>
            </a:pPr>
            <a:r>
              <a:rPr lang="en-US" altLang="ko-KR" sz="1000" spc="-20">
                <a:solidFill>
                  <a:schemeClr val="accent1">
                    <a:alpha val="100000"/>
                    <a:lumMod val="75000"/>
                  </a:schemeClr>
                </a:solidFill>
                <a:latin typeface="+mn-cs"/>
              </a:rPr>
              <a:t/>
            </a:r>
          </a:p>
        </p:txBody>
      </p:sp>
      <p:pic>
        <p:nvPicPr>
          <p:cNvPr id="6" name="nppt_16638072704451361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007" y="1347923"/>
            <a:ext cx="4772902" cy="2289501"/>
          </a:xfrm>
          <a:prstGeom prst="rect">
            <a:avLst/>
          </a:prstGeom>
        </p:spPr>
      </p:pic>
      <p:pic>
        <p:nvPicPr>
          <p:cNvPr id="7" name="nppt_16638072704451379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54" y="3788908"/>
            <a:ext cx="4616207" cy="2362200"/>
          </a:xfrm>
          <a:prstGeom prst="rect">
            <a:avLst/>
          </a:prstGeom>
        </p:spPr>
      </p:pic>
      <p:sp>
        <p:nvSpPr>
          <p:cNvPr id="8" name="nppt_166380727044513961"/>
          <p:cNvSpPr/>
          <p:nvPr/>
        </p:nvSpPr>
        <p:spPr>
          <a:xfrm>
            <a:off x="5700909" y="1347923"/>
            <a:ext cx="1898196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MVC Pattern 1</a:t>
            </a:r>
          </a:p>
        </p:txBody>
      </p:sp>
      <p:sp>
        <p:nvSpPr>
          <p:cNvPr id="9" name="nppt_166380727044514204"/>
          <p:cNvSpPr/>
          <p:nvPr/>
        </p:nvSpPr>
        <p:spPr>
          <a:xfrm>
            <a:off x="5700909" y="4225842"/>
            <a:ext cx="1898196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MVC Pattern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4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42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- 5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SVN vs GIT</a:t>
            </a:r>
          </a:p>
        </p:txBody>
      </p:sp>
      <p:sp>
        <p:nvSpPr>
          <p:cNvPr id="5" name="nppt_16638072704451214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428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332139"/>
            <a:ext cx="4547507" cy="45475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54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6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55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- 6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API, Rest API, Restful API</a:t>
            </a:r>
          </a:p>
        </p:txBody>
      </p:sp>
      <p:sp>
        <p:nvSpPr>
          <p:cNvPr id="5" name="nppt_166380727044512157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436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364116"/>
            <a:ext cx="7273017" cy="40910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67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68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- 7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JAVA Collection Framework</a:t>
            </a:r>
          </a:p>
        </p:txBody>
      </p:sp>
      <p:sp>
        <p:nvSpPr>
          <p:cNvPr id="5" name="nppt_166380727044512170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448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438955"/>
            <a:ext cx="7225392" cy="43277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2180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2181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- 8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Cookie vs Session</a:t>
            </a:r>
          </a:p>
        </p:txBody>
      </p:sp>
      <p:sp>
        <p:nvSpPr>
          <p:cNvPr id="5" name="nppt_166380727044512183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489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044" y="1398133"/>
            <a:ext cx="7824107" cy="32868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12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5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13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- 9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JVM</a:t>
            </a:r>
          </a:p>
        </p:txBody>
      </p:sp>
      <p:sp>
        <p:nvSpPr>
          <p:cNvPr id="5" name="nppt_16638072704451471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01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26" y="1398133"/>
            <a:ext cx="7430892" cy="4163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25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26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 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10. 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JAVA Memory Structure</a:t>
            </a:r>
          </a:p>
        </p:txBody>
      </p:sp>
      <p:sp>
        <p:nvSpPr>
          <p:cNvPr id="5" name="nppt_166380727044514728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15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43493"/>
            <a:ext cx="7315200" cy="37710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38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39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>
                <a:solidFill>
                  <a:srgbClr val="346d94"/>
                </a:solidFill>
                <a:latin typeface="+mn-cs"/>
              </a:rPr>
              <a:t>Expert - </a:t>
            </a:r>
            <a:r>
              <a:rPr lang="en-US" altLang="ko-KR" sz="1800" b="0">
                <a:solidFill>
                  <a:srgbClr val="346d94"/>
                </a:solidFill>
                <a:latin typeface="+mn-cs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Web Server &amp; Web Application Server</a:t>
            </a:r>
          </a:p>
        </p:txBody>
      </p:sp>
      <p:sp>
        <p:nvSpPr>
          <p:cNvPr id="5" name="nppt_166380727044514741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26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399" y="1523175"/>
            <a:ext cx="7315200" cy="23162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 defTabSz="914400" latinLnBrk="1">
              <a:lnSpc>
                <a:spcPts val="7000"/>
              </a:lnSpc>
            </a:pPr>
            <a:r>
              <a:rPr lang="ko-KR" altLang="en-US" sz="3000" b="0" spc="0" kern="12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목차</a:t>
            </a:r>
            <a:endParaRPr sz="3000" b="0" spc="0" kern="120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3_shape2"/>
          <p:cNvSpPr/>
          <p:nvPr/>
        </p:nvSpPr>
        <p:spPr>
          <a:xfrm>
            <a:off x="971600" y="1064450"/>
            <a:ext cx="5698104" cy="10461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1. Now</a:t>
            </a:r>
          </a:p>
        </p:txBody>
      </p:sp>
      <p:sp>
        <p:nvSpPr>
          <p:cNvPr id="6" name="slide3_shape3"/>
          <p:cNvSpPr/>
          <p:nvPr/>
        </p:nvSpPr>
        <p:spPr>
          <a:xfrm>
            <a:off x="1178152" y="1896300"/>
            <a:ext cx="5698104" cy="12747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데이터 입수 Flow</a:t>
            </a:r>
          </a:p>
          <a:p>
            <a:pPr algn="l" marL="0" lvl="0">
              <a:lnSpc>
                <a:spcPct val="125000"/>
              </a:lnSpc>
              <a:buFont typeface="buFontTx" pitchFamily="2" charset="2"/>
              <a:buChar char="-"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 대출실행 Flow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투자금정산 Flow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rgbClr val="17365d"/>
                </a:solidFill>
                <a:latin typeface="나눔고딕"/>
              </a:rPr>
              <a:t>- Build Pipeline</a:t>
            </a:r>
          </a:p>
        </p:txBody>
      </p:sp>
      <p:sp>
        <p:nvSpPr>
          <p:cNvPr id="7" name="slide3_shape4"/>
          <p:cNvSpPr/>
          <p:nvPr/>
        </p:nvSpPr>
        <p:spPr>
          <a:xfrm>
            <a:off x="971600" y="2905950"/>
            <a:ext cx="5698104" cy="10461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2. Basic</a:t>
            </a:r>
          </a:p>
        </p:txBody>
      </p:sp>
      <p:sp>
        <p:nvSpPr>
          <p:cNvPr id="8" name="slide3_shape5"/>
          <p:cNvSpPr/>
          <p:nvPr/>
        </p:nvSpPr>
        <p:spPr>
          <a:xfrm>
            <a:off x="1178152" y="3661600"/>
            <a:ext cx="3050153" cy="21573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 lvl="0">
              <a:lnSpc>
                <a:spcPct val="125000"/>
              </a:lnSpc>
              <a:buFont typeface="buFontTx" pitchFamily="2" charset="2"/>
              <a:buChar char="-"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 JAVA Override, Overload 차이</a:t>
            </a:r>
          </a:p>
          <a:p>
            <a:pPr algn="l" marL="0" lvl="0">
              <a:lnSpc>
                <a:spcPct val="125000"/>
              </a:lnSpc>
              <a:buFont typeface="buFontTx" pitchFamily="2" charset="2"/>
              <a:buChar char="-"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 암호화의 기본 개념</a:t>
            </a:r>
          </a:p>
          <a:p>
            <a:pPr algn="l" marL="0" lvl="0">
              <a:lnSpc>
                <a:spcPct val="125000"/>
              </a:lnSpc>
              <a:buFont typeface="buFontTx" pitchFamily="2" charset="2"/>
              <a:buChar char="-"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 </a:t>
            </a: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WEB(Servlet) 동작순서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- MVC (Pattern 1,2)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- SVN vs GIT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- API, Rest API, Restful API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- JAVA Collection Framework</a:t>
            </a:r>
          </a:p>
        </p:txBody>
      </p:sp>
      <p:sp>
        <p:nvSpPr>
          <p:cNvPr id="9" name="slide3_shape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3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nppt_16638072704451096"/>
          <p:cNvSpPr/>
          <p:nvPr/>
        </p:nvSpPr>
        <p:spPr>
          <a:xfrm>
            <a:off x="4572000" y="3661600"/>
            <a:ext cx="3050153" cy="9762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 lvl="0">
              <a:lnSpc>
                <a:spcPct val="125000"/>
              </a:lnSpc>
              <a:buFont typeface="buFontTx" pitchFamily="2" charset="2"/>
              <a:buChar char="-"/>
            </a:pPr>
            <a:r>
              <a:rPr altLang="ko-KR" sz="1600">
                <a:latin typeface="+mn-ea"/>
                <a:ea typeface="+mn-ea"/>
              </a:rPr>
              <a:t> Cookie vs Session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- JVM</a:t>
            </a:r>
          </a:p>
          <a:p>
            <a:pPr algn="l" marL="0" lvl="0">
              <a:lnSpc>
                <a:spcPct val="125000"/>
              </a:lnSpc>
              <a:buNone/>
            </a:pPr>
            <a:r>
              <a:rPr lang="ko-KR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ea typeface="+mn-cs"/>
              </a:rPr>
              <a:t>- JAVA Memory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5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52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- 2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Filter &amp; Interceptor</a:t>
            </a:r>
          </a:p>
        </p:txBody>
      </p:sp>
      <p:sp>
        <p:nvSpPr>
          <p:cNvPr id="5" name="nppt_16638072704451475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32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23175"/>
            <a:ext cx="7315200" cy="1877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64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65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- 3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Spring vs Springboot</a:t>
            </a:r>
          </a:p>
        </p:txBody>
      </p:sp>
      <p:sp>
        <p:nvSpPr>
          <p:cNvPr id="5" name="nppt_166380727044514767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41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313089"/>
            <a:ext cx="4095750" cy="50210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77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6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78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- 4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Spring Dependency Injection</a:t>
            </a:r>
          </a:p>
        </p:txBody>
      </p:sp>
      <p:sp>
        <p:nvSpPr>
          <p:cNvPr id="5" name="nppt_166380727044514780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51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707" y="1472973"/>
            <a:ext cx="3640042" cy="3993696"/>
          </a:xfrm>
          <a:prstGeom prst="rect">
            <a:avLst/>
          </a:prstGeom>
        </p:spPr>
      </p:pic>
      <p:pic>
        <p:nvPicPr>
          <p:cNvPr id="7" name="nppt_166380727044515615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472973"/>
            <a:ext cx="3551464" cy="22791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790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791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- 5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DB Optimizer</a:t>
            </a:r>
          </a:p>
        </p:txBody>
      </p:sp>
      <p:sp>
        <p:nvSpPr>
          <p:cNvPr id="5" name="nppt_166380727044514793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587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394732"/>
            <a:ext cx="5883728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803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804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- 6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AOP Programing</a:t>
            </a:r>
          </a:p>
        </p:txBody>
      </p:sp>
      <p:sp>
        <p:nvSpPr>
          <p:cNvPr id="5" name="nppt_16638072704451480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600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374321"/>
            <a:ext cx="4225602" cy="47693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816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817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- 7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Session Clustering</a:t>
            </a:r>
          </a:p>
        </p:txBody>
      </p:sp>
      <p:sp>
        <p:nvSpPr>
          <p:cNvPr id="5" name="nppt_166380727044514819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614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100" y="1428750"/>
            <a:ext cx="6584568" cy="38372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829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830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- 8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JUnit Test Code (단위와 통합테스트)</a:t>
            </a:r>
          </a:p>
        </p:txBody>
      </p:sp>
      <p:sp>
        <p:nvSpPr>
          <p:cNvPr id="5" name="nppt_166380727044514832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628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32" y="1333499"/>
            <a:ext cx="3156857" cy="2181739"/>
          </a:xfrm>
          <a:prstGeom prst="rect">
            <a:avLst/>
          </a:prstGeom>
        </p:spPr>
      </p:pic>
      <p:pic>
        <p:nvPicPr>
          <p:cNvPr id="7" name="nppt_16638072704451636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20652" y="1333499"/>
            <a:ext cx="4660446" cy="48103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842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843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Expert - 9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Spring Validation</a:t>
            </a:r>
          </a:p>
        </p:txBody>
      </p:sp>
      <p:sp>
        <p:nvSpPr>
          <p:cNvPr id="5" name="nppt_16638072704451484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660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348" y="1370919"/>
            <a:ext cx="7946571" cy="39066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4855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4856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- 1. React &amp; Vue</a:t>
            </a:r>
          </a:p>
        </p:txBody>
      </p:sp>
      <p:sp>
        <p:nvSpPr>
          <p:cNvPr id="5" name="nppt_166380727044514858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685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23174"/>
            <a:ext cx="6980464" cy="21907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6770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6771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- 2.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JPA (with QueryDSL)</a:t>
            </a:r>
          </a:p>
        </p:txBody>
      </p:sp>
      <p:sp>
        <p:nvSpPr>
          <p:cNvPr id="5" name="nppt_166380727044516773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698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3732" y="1523175"/>
            <a:ext cx="5191125" cy="37810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50"/>
            <a:ext cx="9144000" cy="6858000"/>
          </a:xfrm>
          <a:prstGeom prst="rect">
            <a:avLst/>
          </a:prstGeom>
          <a:noFill/>
        </p:spPr>
      </p:pic>
      <p:sp>
        <p:nvSpPr>
          <p:cNvPr id="4" name="slide4_shape1"/>
          <p:cNvSpPr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 defTabSz="914400" latinLnBrk="1">
              <a:lnSpc>
                <a:spcPts val="7000"/>
              </a:lnSpc>
            </a:pPr>
            <a:r>
              <a:rPr lang="ko-KR" altLang="en-US" sz="3000" b="0" spc="0" kern="12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목차</a:t>
            </a:r>
            <a:endParaRPr sz="3000" b="0" spc="0" kern="120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4_shape2"/>
          <p:cNvSpPr/>
          <p:nvPr/>
        </p:nvSpPr>
        <p:spPr>
          <a:xfrm>
            <a:off x="971600" y="1064450"/>
            <a:ext cx="5698104" cy="10461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3. Expert</a:t>
            </a:r>
          </a:p>
        </p:txBody>
      </p:sp>
      <p:sp>
        <p:nvSpPr>
          <p:cNvPr id="6" name="slide4_shape3"/>
          <p:cNvSpPr/>
          <p:nvPr/>
        </p:nvSpPr>
        <p:spPr>
          <a:xfrm>
            <a:off x="574902" y="1902650"/>
            <a:ext cx="3939154" cy="15668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Web Server &amp; Web Application Server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Filter &amp; Interceptor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Spring vs Springboot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Spring Dependency Injection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DB Optimizer</a:t>
            </a:r>
          </a:p>
        </p:txBody>
      </p:sp>
      <p:sp>
        <p:nvSpPr>
          <p:cNvPr id="7" name="slide4_shape4"/>
          <p:cNvSpPr/>
          <p:nvPr/>
        </p:nvSpPr>
        <p:spPr>
          <a:xfrm>
            <a:off x="971600" y="3471100"/>
            <a:ext cx="5698104" cy="10461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4. Etc</a:t>
            </a:r>
          </a:p>
        </p:txBody>
      </p:sp>
      <p:sp>
        <p:nvSpPr>
          <p:cNvPr id="8" name="slide4_shape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4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nppt_16638072704451472"/>
          <p:cNvSpPr/>
          <p:nvPr/>
        </p:nvSpPr>
        <p:spPr>
          <a:xfrm>
            <a:off x="4572000" y="1909000"/>
            <a:ext cx="3939154" cy="12747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25000"/>
              </a:lnSpc>
              <a:buNone/>
            </a:pPr>
            <a:r>
              <a:rPr altLang="ko-KR" sz="1600">
                <a:solidFill>
                  <a:srgbClr val="17365d"/>
                </a:solidFill>
                <a:latin typeface="나눔고딕"/>
                <a:ea typeface="나눔고딕"/>
              </a:rPr>
              <a:t>- AOP Programing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Session Clustering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JUnit Test Code (단위와 통합테스트)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Spring Validation</a:t>
            </a:r>
          </a:p>
        </p:txBody>
      </p:sp>
      <p:sp>
        <p:nvSpPr>
          <p:cNvPr id="10" name="nppt_16638072704451913"/>
          <p:cNvSpPr/>
          <p:nvPr/>
        </p:nvSpPr>
        <p:spPr>
          <a:xfrm>
            <a:off x="574902" y="4264850"/>
            <a:ext cx="3939154" cy="18589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React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VueJS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JPA (with QueryDSL)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Web Socket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Firebase (Web Browser Push Alarm)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Apache POI</a:t>
            </a:r>
          </a:p>
        </p:txBody>
      </p:sp>
      <p:sp>
        <p:nvSpPr>
          <p:cNvPr id="11" name="nppt_16638072704452005"/>
          <p:cNvSpPr/>
          <p:nvPr/>
        </p:nvSpPr>
        <p:spPr>
          <a:xfrm>
            <a:off x="4572000" y="4233100"/>
            <a:ext cx="3939154" cy="12747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개발론 (애자일과 스프린트)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Code Review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+mn-cs"/>
              </a:rPr>
              <a:t>- 협업 (Axure, JIRA, Bitbucket, BAMBOO, Confluence)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6783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6784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- 3. Web Socket</a:t>
            </a:r>
          </a:p>
        </p:txBody>
      </p:sp>
      <p:sp>
        <p:nvSpPr>
          <p:cNvPr id="5" name="nppt_16638072704451678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709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857" y="1523175"/>
            <a:ext cx="6912284" cy="35582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6796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5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6797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- 4.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Firebase (Web Browser Push Alarm)</a:t>
            </a:r>
          </a:p>
        </p:txBody>
      </p:sp>
      <p:sp>
        <p:nvSpPr>
          <p:cNvPr id="5" name="nppt_166380727044516799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728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23175"/>
            <a:ext cx="2513655" cy="2687410"/>
          </a:xfrm>
          <a:prstGeom prst="rect">
            <a:avLst/>
          </a:prstGeom>
        </p:spPr>
      </p:pic>
      <p:pic>
        <p:nvPicPr>
          <p:cNvPr id="7" name="nppt_166380727044517396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5096" y="1523175"/>
            <a:ext cx="4199164" cy="219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6809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6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6810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- 5. Apache POI</a:t>
            </a:r>
          </a:p>
        </p:txBody>
      </p:sp>
      <p:sp>
        <p:nvSpPr>
          <p:cNvPr id="5" name="nppt_166380727044516812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750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404937"/>
            <a:ext cx="2367642" cy="986517"/>
          </a:xfrm>
          <a:prstGeom prst="rect">
            <a:avLst/>
          </a:prstGeom>
        </p:spPr>
      </p:pic>
      <p:pic>
        <p:nvPicPr>
          <p:cNvPr id="7" name="nppt_166380727044517565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599" y="2391455"/>
            <a:ext cx="6867676" cy="386306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6822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5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6823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- 6. 애자일과 스프린트</a:t>
            </a:r>
          </a:p>
        </p:txBody>
      </p:sp>
      <p:sp>
        <p:nvSpPr>
          <p:cNvPr id="5" name="nppt_16638072704451682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766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371600"/>
            <a:ext cx="3498396" cy="1967847"/>
          </a:xfrm>
          <a:prstGeom prst="rect">
            <a:avLst/>
          </a:prstGeom>
        </p:spPr>
      </p:pic>
      <p:pic>
        <p:nvPicPr>
          <p:cNvPr id="7" name="nppt_166380727044517709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399" y="3429000"/>
            <a:ext cx="4967967" cy="259990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6835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6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6836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- 7. Code Review</a:t>
            </a:r>
          </a:p>
        </p:txBody>
      </p:sp>
      <p:sp>
        <p:nvSpPr>
          <p:cNvPr id="5" name="nppt_166380727044516838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788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571" y="1363272"/>
            <a:ext cx="6044326" cy="453798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17862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nppt_166380727044517863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Etc - 8. 협업</a:t>
            </a:r>
          </a:p>
        </p:txBody>
      </p:sp>
      <p:sp>
        <p:nvSpPr>
          <p:cNvPr id="5" name="nppt_16638072704451786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800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744675"/>
            <a:ext cx="7315200" cy="33686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971600" y="1991550"/>
            <a:ext cx="7344816" cy="11540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3000"/>
              </a:lnSpc>
              <a:buNone/>
            </a:pPr>
            <a:r>
              <a:rPr lang="ko-KR" altLang="ko-KR" sz="6800" b="0" spc="-100">
                <a:solidFill>
                  <a:schemeClr val="bg1">
                    <a:alpha val="100000"/>
                  </a:schemeClr>
                </a:solidFill>
                <a:ea typeface="+mn-cs"/>
              </a:rPr>
              <a:t>Q&amp;A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spc="-2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0682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>
                <a:solidFill>
                  <a:srgbClr val="346d94"/>
                </a:solidFill>
                <a:latin typeface="+mn-cs"/>
              </a:rPr>
              <a:t>Intro - </a:t>
            </a:r>
            <a:r>
              <a:rPr lang="en-US" altLang="ko-KR" sz="1800" b="0">
                <a:solidFill>
                  <a:srgbClr val="346d94"/>
                </a:solidFill>
                <a:latin typeface="+mn-cs"/>
              </a:rPr>
              <a:t>1. 데이터 입수 Flow</a:t>
            </a:r>
          </a:p>
        </p:txBody>
      </p:sp>
      <p:sp>
        <p:nvSpPr>
          <p:cNvPr id="5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2399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824" y="3025376"/>
            <a:ext cx="1048657" cy="442812"/>
          </a:xfrm>
          <a:prstGeom prst="rect">
            <a:avLst/>
          </a:prstGeom>
        </p:spPr>
      </p:pic>
      <p:pic>
        <p:nvPicPr>
          <p:cNvPr id="7" name="nppt_16638072704452561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5153" y="1322810"/>
            <a:ext cx="606444" cy="292325"/>
          </a:xfrm>
          <a:prstGeom prst="rect">
            <a:avLst/>
          </a:prstGeom>
        </p:spPr>
      </p:pic>
      <p:pic>
        <p:nvPicPr>
          <p:cNvPr id="8" name="nppt_1663807270445274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8053" y="1342771"/>
            <a:ext cx="907837" cy="252403"/>
          </a:xfrm>
          <a:prstGeom prst="rect">
            <a:avLst/>
          </a:prstGeom>
        </p:spPr>
      </p:pic>
      <p:sp>
        <p:nvSpPr>
          <p:cNvPr id="9" name="nppt_16638072704453015"/>
          <p:cNvSpPr/>
          <p:nvPr/>
        </p:nvSpPr>
        <p:spPr>
          <a:xfrm>
            <a:off x="1948375" y="2000249"/>
            <a:ext cx="785132" cy="3633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">
                <a:latin typeface="+mn-ea"/>
                <a:ea typeface="+mn-ea"/>
              </a:rPr>
              <a:t>상품정보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000">
                <a:latin typeface="+mn-ea"/>
                <a:ea typeface="+mn-ea"/>
              </a:rPr>
              <a:t>TEXT전문</a:t>
            </a:r>
          </a:p>
        </p:txBody>
      </p:sp>
      <p:pic>
        <p:nvPicPr>
          <p:cNvPr id="10" name="nppt_16638072704453322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4093" y="4209777"/>
            <a:ext cx="2675812" cy="1404801"/>
          </a:xfrm>
          <a:prstGeom prst="rect">
            <a:avLst/>
          </a:prstGeom>
        </p:spPr>
      </p:pic>
      <p:pic>
        <p:nvPicPr>
          <p:cNvPr id="11" name="nppt_16638072704453435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753" y="1322810"/>
            <a:ext cx="714375" cy="401240"/>
          </a:xfrm>
          <a:prstGeom prst="rect">
            <a:avLst/>
          </a:prstGeom>
        </p:spPr>
      </p:pic>
      <p:pic>
        <p:nvPicPr>
          <p:cNvPr id="12" name="nppt_1663807270445354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0652" y="1468973"/>
            <a:ext cx="591910" cy="580949"/>
          </a:xfrm>
          <a:prstGeom prst="rect">
            <a:avLst/>
          </a:prstGeom>
        </p:spPr>
      </p:pic>
      <p:cxnSp>
        <p:nvCxnSpPr>
          <p:cNvPr id="13" name="nppt_16638072704453771"/>
          <p:cNvCxnSpPr>
            <a:stCxn id="7" idx="2"/>
            <a:endCxn id="9" idx="0"/>
          </p:cNvCxnSpPr>
          <p:nvPr/>
        </p:nvCxnSpPr>
        <p:spPr>
          <a:xfrm flipV="1" rot="5400000">
            <a:off x="1952102" y="1611409"/>
            <a:ext cx="385113" cy="392566"/>
          </a:xfrm>
          <a:prstGeom prst="bentConnector3">
            <a:avLst>
              <a:gd name="adj1" fmla="val 49999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4" name="nppt_16638072704453790"/>
          <p:cNvCxnSpPr>
            <a:stCxn id="8" idx="2"/>
            <a:endCxn id="9" idx="0"/>
          </p:cNvCxnSpPr>
          <p:nvPr/>
        </p:nvCxnSpPr>
        <p:spPr>
          <a:xfrm rot="5400000">
            <a:off x="2388919" y="1547197"/>
            <a:ext cx="405074" cy="501030"/>
          </a:xfrm>
          <a:prstGeom prst="bentConnector3">
            <a:avLst>
              <a:gd name="adj1" fmla="val 52406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5" name="nppt_16638072704454227"/>
          <p:cNvSpPr/>
          <p:nvPr/>
        </p:nvSpPr>
        <p:spPr>
          <a:xfrm>
            <a:off x="695374" y="2000249"/>
            <a:ext cx="785132" cy="3633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">
                <a:latin typeface="+mn-ea"/>
                <a:ea typeface="+mn-ea"/>
              </a:rPr>
              <a:t>기업개요 및 등급</a:t>
            </a:r>
          </a:p>
        </p:txBody>
      </p:sp>
      <p:cxnSp>
        <p:nvCxnSpPr>
          <p:cNvPr id="16" name="nppt_16638072704454254"/>
          <p:cNvCxnSpPr>
            <a:stCxn id="11" idx="2"/>
            <a:endCxn id="15" idx="0"/>
          </p:cNvCxnSpPr>
          <p:nvPr/>
        </p:nvCxnSpPr>
        <p:spPr>
          <a:xfrm>
            <a:off x="1087941" y="1724050"/>
            <a:ext cx="0" cy="27619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7" name="nppt_16638072704454354"/>
          <p:cNvCxnSpPr>
            <a:stCxn id="15" idx="2"/>
            <a:endCxn id="6" idx="0"/>
          </p:cNvCxnSpPr>
          <p:nvPr/>
        </p:nvCxnSpPr>
        <p:spPr>
          <a:xfrm flipV="1" rot="5400000">
            <a:off x="1035639" y="2415862"/>
            <a:ext cx="661815" cy="557212"/>
          </a:xfrm>
          <a:prstGeom prst="bentConnector3">
            <a:avLst>
              <a:gd name="adj1" fmla="val 50000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8" name="nppt_16638072704454367"/>
          <p:cNvCxnSpPr>
            <a:stCxn id="9" idx="2"/>
            <a:endCxn id="6" idx="0"/>
          </p:cNvCxnSpPr>
          <p:nvPr/>
        </p:nvCxnSpPr>
        <p:spPr>
          <a:xfrm rot="5400000">
            <a:off x="1662139" y="2346574"/>
            <a:ext cx="661815" cy="695788"/>
          </a:xfrm>
          <a:prstGeom prst="bentConnector3">
            <a:avLst>
              <a:gd name="adj1" fmla="val 49999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pic>
        <p:nvPicPr>
          <p:cNvPr id="19" name="nppt_16638072704454678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90703" y="2445203"/>
            <a:ext cx="851807" cy="345287"/>
          </a:xfrm>
          <a:prstGeom prst="rect">
            <a:avLst/>
          </a:prstGeom>
        </p:spPr>
      </p:pic>
      <p:sp>
        <p:nvSpPr>
          <p:cNvPr id="20" name="nppt_16638072704454889"/>
          <p:cNvSpPr/>
          <p:nvPr/>
        </p:nvSpPr>
        <p:spPr>
          <a:xfrm>
            <a:off x="3820652" y="1297132"/>
            <a:ext cx="605517" cy="222867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0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차입자</a:t>
            </a:r>
          </a:p>
        </p:txBody>
      </p:sp>
      <p:cxnSp>
        <p:nvCxnSpPr>
          <p:cNvPr id="21" name="nppt_16638072704455055"/>
          <p:cNvCxnSpPr>
            <a:stCxn id="12" idx="2"/>
            <a:endCxn id="19" idx="0"/>
          </p:cNvCxnSpPr>
          <p:nvPr/>
        </p:nvCxnSpPr>
        <p:spPr>
          <a:xfrm>
            <a:off x="4116607" y="2049922"/>
            <a:ext cx="0" cy="395280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22" name="nppt_16638072704455069"/>
          <p:cNvSpPr/>
          <p:nvPr/>
        </p:nvSpPr>
        <p:spPr>
          <a:xfrm>
            <a:off x="3579125" y="2361664"/>
            <a:ext cx="1074964" cy="216064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전자어음 스크래핑</a:t>
            </a:r>
          </a:p>
        </p:txBody>
      </p:sp>
      <p:pic>
        <p:nvPicPr>
          <p:cNvPr id="23" name="nppt_16638072704455545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22956" y="1276721"/>
            <a:ext cx="802821" cy="401410"/>
          </a:xfrm>
          <a:prstGeom prst="rect">
            <a:avLst/>
          </a:prstGeom>
        </p:spPr>
      </p:pic>
      <p:pic>
        <p:nvPicPr>
          <p:cNvPr id="24" name="nppt_16638072704455785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8411" y="2029942"/>
            <a:ext cx="591910" cy="580949"/>
          </a:xfrm>
          <a:prstGeom prst="rect">
            <a:avLst/>
          </a:prstGeom>
        </p:spPr>
      </p:pic>
      <p:sp>
        <p:nvSpPr>
          <p:cNvPr id="25" name="nppt_16638072704455786"/>
          <p:cNvSpPr/>
          <p:nvPr/>
        </p:nvSpPr>
        <p:spPr>
          <a:xfrm>
            <a:off x="5306331" y="1858101"/>
            <a:ext cx="1177017" cy="243278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0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차입자(협력사)</a:t>
            </a:r>
          </a:p>
        </p:txBody>
      </p:sp>
      <p:cxnSp>
        <p:nvCxnSpPr>
          <p:cNvPr id="26" name="nppt_16638072704455939"/>
          <p:cNvCxnSpPr>
            <a:stCxn id="23" idx="2"/>
            <a:endCxn id="24" idx="0"/>
          </p:cNvCxnSpPr>
          <p:nvPr/>
        </p:nvCxnSpPr>
        <p:spPr>
          <a:xfrm>
            <a:off x="6224367" y="1678132"/>
            <a:ext cx="0" cy="351810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pic>
        <p:nvPicPr>
          <p:cNvPr id="27" name="nppt_16638072704456123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41721" y="1276721"/>
            <a:ext cx="994682" cy="283035"/>
          </a:xfrm>
          <a:prstGeom prst="rect">
            <a:avLst/>
          </a:prstGeom>
        </p:spPr>
      </p:pic>
      <p:pic>
        <p:nvPicPr>
          <p:cNvPr id="28" name="nppt_16638072704456456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32901" y="2042445"/>
            <a:ext cx="591910" cy="580949"/>
          </a:xfrm>
          <a:prstGeom prst="rect">
            <a:avLst/>
          </a:prstGeom>
        </p:spPr>
      </p:pic>
      <p:sp>
        <p:nvSpPr>
          <p:cNvPr id="29" name="nppt_16638072704456457"/>
          <p:cNvSpPr/>
          <p:nvPr/>
        </p:nvSpPr>
        <p:spPr>
          <a:xfrm>
            <a:off x="6810821" y="1870603"/>
            <a:ext cx="1177017" cy="243278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0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차입자(협력사)</a:t>
            </a:r>
          </a:p>
        </p:txBody>
      </p:sp>
      <p:sp>
        <p:nvSpPr>
          <p:cNvPr id="30" name="nppt_16638072704456595"/>
          <p:cNvSpPr/>
          <p:nvPr/>
        </p:nvSpPr>
        <p:spPr>
          <a:xfrm>
            <a:off x="5832641" y="3015780"/>
            <a:ext cx="785132" cy="3633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">
                <a:latin typeface="+mn-ea"/>
                <a:ea typeface="+mn-ea"/>
              </a:rPr>
              <a:t>협력사검증 전산처리</a:t>
            </a:r>
          </a:p>
        </p:txBody>
      </p:sp>
      <p:sp>
        <p:nvSpPr>
          <p:cNvPr id="31" name="nppt_16638072704456692"/>
          <p:cNvSpPr/>
          <p:nvPr/>
        </p:nvSpPr>
        <p:spPr>
          <a:xfrm>
            <a:off x="7346496" y="3033830"/>
            <a:ext cx="785132" cy="3633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">
                <a:latin typeface="+mn-ea"/>
                <a:ea typeface="+mn-ea"/>
              </a:rPr>
              <a:t>사업실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000">
                <a:latin typeface="+mn-ea"/>
                <a:ea typeface="+mn-ea"/>
              </a:rPr>
              <a:t>수기확인</a:t>
            </a:r>
          </a:p>
        </p:txBody>
      </p:sp>
      <p:cxnSp>
        <p:nvCxnSpPr>
          <p:cNvPr id="32" name="nppt_16638072704457078"/>
          <p:cNvCxnSpPr>
            <a:stCxn id="6" idx="2"/>
            <a:endCxn id="10" idx="1"/>
          </p:cNvCxnSpPr>
          <p:nvPr/>
        </p:nvCxnSpPr>
        <p:spPr>
          <a:xfrm flipV="1" rot="5400000">
            <a:off x="1717628" y="3395713"/>
            <a:ext cx="1443990" cy="1588940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3" name="nppt_166380727044510046"/>
          <p:cNvCxnSpPr>
            <a:stCxn id="24" idx="2"/>
            <a:endCxn id="30" idx="0"/>
          </p:cNvCxnSpPr>
          <p:nvPr/>
        </p:nvCxnSpPr>
        <p:spPr>
          <a:xfrm>
            <a:off x="6224367" y="2610892"/>
            <a:ext cx="840" cy="40488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4" name="nppt_166380727044510052"/>
          <p:cNvCxnSpPr>
            <a:stCxn id="27" idx="2"/>
            <a:endCxn id="28" idx="0"/>
          </p:cNvCxnSpPr>
          <p:nvPr/>
        </p:nvCxnSpPr>
        <p:spPr>
          <a:xfrm flipH="1">
            <a:off x="7728857" y="1559756"/>
            <a:ext cx="10205" cy="48268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5" name="nppt_166380727044510058"/>
          <p:cNvCxnSpPr>
            <a:stCxn id="28" idx="2"/>
            <a:endCxn id="31" idx="0"/>
          </p:cNvCxnSpPr>
          <p:nvPr/>
        </p:nvCxnSpPr>
        <p:spPr>
          <a:xfrm>
            <a:off x="7728857" y="2623394"/>
            <a:ext cx="10205" cy="410435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6" name="nppt_166380727044510064"/>
          <p:cNvCxnSpPr>
            <a:stCxn id="19" idx="2"/>
            <a:endCxn id="10" idx="0"/>
          </p:cNvCxnSpPr>
          <p:nvPr/>
        </p:nvCxnSpPr>
        <p:spPr>
          <a:xfrm flipV="1" rot="5400000">
            <a:off x="3634660" y="3272438"/>
            <a:ext cx="1419286" cy="455392"/>
          </a:xfrm>
          <a:prstGeom prst="bentConnector3">
            <a:avLst>
              <a:gd name="adj1" fmla="val 50000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pic>
        <p:nvPicPr>
          <p:cNvPr id="37" name="nppt_166380727044510392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20322" y="3972991"/>
            <a:ext cx="851807" cy="345287"/>
          </a:xfrm>
          <a:prstGeom prst="rect">
            <a:avLst/>
          </a:prstGeom>
        </p:spPr>
      </p:pic>
      <p:sp>
        <p:nvSpPr>
          <p:cNvPr id="38" name="nppt_166380727044510455"/>
          <p:cNvSpPr/>
          <p:nvPr/>
        </p:nvSpPr>
        <p:spPr>
          <a:xfrm>
            <a:off x="6357937" y="3824432"/>
            <a:ext cx="1074964" cy="216064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전자어음 스크래핑</a:t>
            </a:r>
          </a:p>
        </p:txBody>
      </p:sp>
      <p:cxnSp>
        <p:nvCxnSpPr>
          <p:cNvPr id="39" name="nppt_166380727044510465"/>
          <p:cNvCxnSpPr>
            <a:stCxn id="30" idx="2"/>
            <a:endCxn id="37" idx="1"/>
          </p:cNvCxnSpPr>
          <p:nvPr/>
        </p:nvCxnSpPr>
        <p:spPr>
          <a:xfrm flipV="1" rot="5400000">
            <a:off x="5989493" y="3614806"/>
            <a:ext cx="766543" cy="295114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40" name="nppt_166380727044510471"/>
          <p:cNvCxnSpPr>
            <a:stCxn id="31" idx="2"/>
            <a:endCxn id="37" idx="3"/>
          </p:cNvCxnSpPr>
          <p:nvPr/>
        </p:nvCxnSpPr>
        <p:spPr>
          <a:xfrm rot="5400000">
            <a:off x="7181348" y="3587921"/>
            <a:ext cx="748494" cy="366932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41" name="nppt_166380727044510477"/>
          <p:cNvCxnSpPr>
            <a:stCxn id="37" idx="2"/>
            <a:endCxn id="10" idx="3"/>
          </p:cNvCxnSpPr>
          <p:nvPr/>
        </p:nvCxnSpPr>
        <p:spPr>
          <a:xfrm rot="5400000">
            <a:off x="6131116" y="4097068"/>
            <a:ext cx="593899" cy="1036319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7124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nppt_16638072704457125"/>
          <p:cNvSpPr/>
          <p:nvPr/>
        </p:nvSpPr>
        <p:spPr>
          <a:xfrm>
            <a:off x="971600" y="490682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>
                <a:solidFill>
                  <a:srgbClr val="346d94"/>
                </a:solidFill>
                <a:latin typeface="나눔고딕"/>
              </a:rPr>
              <a:t>Intro - 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2. 대출실행 Flow</a:t>
            </a:r>
          </a:p>
        </p:txBody>
      </p:sp>
      <p:sp>
        <p:nvSpPr>
          <p:cNvPr id="5" name="nppt_16638072704457127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745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9304" y="1516371"/>
            <a:ext cx="3125390" cy="2449285"/>
          </a:xfrm>
          <a:prstGeom prst="rect">
            <a:avLst/>
          </a:prstGeom>
        </p:spPr>
      </p:pic>
      <p:sp>
        <p:nvSpPr>
          <p:cNvPr id="7" name="nppt_16638072704457675"/>
          <p:cNvSpPr/>
          <p:nvPr/>
        </p:nvSpPr>
        <p:spPr>
          <a:xfrm>
            <a:off x="3009304" y="4123789"/>
            <a:ext cx="3810000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사내 Confluence 자료 참고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7852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nppt_16638072704457853"/>
          <p:cNvSpPr/>
          <p:nvPr/>
        </p:nvSpPr>
        <p:spPr>
          <a:xfrm>
            <a:off x="971600" y="490682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>
                <a:solidFill>
                  <a:srgbClr val="346d94"/>
                </a:solidFill>
                <a:latin typeface="나눔고딕"/>
              </a:rPr>
              <a:t>Intro - 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3. 투자금정산 Flow</a:t>
            </a:r>
          </a:p>
        </p:txBody>
      </p:sp>
      <p:sp>
        <p:nvSpPr>
          <p:cNvPr id="5" name="nppt_1663807270445785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785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9304" y="1516371"/>
            <a:ext cx="3125390" cy="2449285"/>
          </a:xfrm>
          <a:prstGeom prst="rect">
            <a:avLst/>
          </a:prstGeom>
        </p:spPr>
      </p:pic>
      <p:sp>
        <p:nvSpPr>
          <p:cNvPr id="7" name="nppt_16638072704457858"/>
          <p:cNvSpPr/>
          <p:nvPr/>
        </p:nvSpPr>
        <p:spPr>
          <a:xfrm>
            <a:off x="3009304" y="4123789"/>
            <a:ext cx="3810000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사내 Confluence 자료 참고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6_shape4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>
                <a:solidFill>
                  <a:srgbClr val="346d94"/>
                </a:solidFill>
                <a:latin typeface="나눔고딕"/>
              </a:rPr>
              <a:t>Intro - 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4. Build Pipeline (Example)</a:t>
            </a:r>
          </a:p>
        </p:txBody>
      </p:sp>
      <p:sp>
        <p:nvSpPr>
          <p:cNvPr id="5" name="slide6_shape32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00000"/>
              </a:lnSpc>
            </a:pPr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>
              <a:lnSpc>
                <a:spcPct val="100000"/>
              </a:lnSpc>
            </a:pP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857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758" y="1411741"/>
            <a:ext cx="7681232" cy="3268824"/>
          </a:xfrm>
          <a:prstGeom prst="rect">
            <a:avLst/>
          </a:prstGeom>
        </p:spPr>
      </p:pic>
      <p:sp>
        <p:nvSpPr>
          <p:cNvPr id="7" name="nppt_16638072704458738"/>
          <p:cNvSpPr/>
          <p:nvPr/>
        </p:nvSpPr>
        <p:spPr>
          <a:xfrm>
            <a:off x="289151" y="4865378"/>
            <a:ext cx="8565696" cy="118897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운영배포에 있어 지속성과 영속성을 가지기 위해 구축하는 것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한번 구축된 빌드배포 과정이 배포시마다 큰 차이를 가지지 않게 하는것이 가장 큰 목표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Continuous Integration / Continuous Delivery (CI/CD)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38072704458513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nppt_16638072704459520"/>
          <p:cNvSpPr/>
          <p:nvPr/>
        </p:nvSpPr>
        <p:spPr>
          <a:xfrm>
            <a:off x="2742285" y="1361674"/>
            <a:ext cx="2986768" cy="161925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5" name="nppt_16638072704458514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>
                <a:solidFill>
                  <a:srgbClr val="346d94"/>
                </a:solidFill>
                <a:latin typeface="나눔고딕"/>
              </a:rPr>
              <a:t>Intro - 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4. Build Pipeline</a:t>
            </a:r>
          </a:p>
        </p:txBody>
      </p:sp>
      <p:sp>
        <p:nvSpPr>
          <p:cNvPr id="6" name="nppt_1663807270445851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nppt_1663807270445851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361674"/>
            <a:ext cx="879021" cy="568778"/>
          </a:xfrm>
          <a:prstGeom prst="rect">
            <a:avLst/>
          </a:prstGeom>
        </p:spPr>
      </p:pic>
      <p:sp>
        <p:nvSpPr>
          <p:cNvPr id="8" name="nppt_16638072704458519"/>
          <p:cNvSpPr/>
          <p:nvPr/>
        </p:nvSpPr>
        <p:spPr>
          <a:xfrm>
            <a:off x="881062" y="1871807"/>
            <a:ext cx="1292678" cy="22967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Service master branch</a:t>
            </a:r>
          </a:p>
        </p:txBody>
      </p:sp>
      <p:pic>
        <p:nvPicPr>
          <p:cNvPr id="9" name="nppt_1663807270445852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334585"/>
            <a:ext cx="879021" cy="568778"/>
          </a:xfrm>
          <a:prstGeom prst="rect">
            <a:avLst/>
          </a:prstGeom>
        </p:spPr>
      </p:pic>
      <p:sp>
        <p:nvSpPr>
          <p:cNvPr id="10" name="nppt_16638072704458524"/>
          <p:cNvSpPr/>
          <p:nvPr/>
        </p:nvSpPr>
        <p:spPr>
          <a:xfrm>
            <a:off x="881062" y="2844717"/>
            <a:ext cx="1292678" cy="216064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Library master branch</a:t>
            </a:r>
          </a:p>
        </p:txBody>
      </p:sp>
      <p:pic>
        <p:nvPicPr>
          <p:cNvPr id="11" name="nppt_16638072704459166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2577" y="1470531"/>
            <a:ext cx="2490934" cy="449035"/>
          </a:xfrm>
          <a:prstGeom prst="rect">
            <a:avLst/>
          </a:prstGeom>
        </p:spPr>
      </p:pic>
      <p:pic>
        <p:nvPicPr>
          <p:cNvPr id="12" name="nppt_16638072704459281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2577" y="2095500"/>
            <a:ext cx="1341664" cy="670832"/>
          </a:xfrm>
          <a:prstGeom prst="rect">
            <a:avLst/>
          </a:prstGeom>
        </p:spPr>
      </p:pic>
      <p:pic>
        <p:nvPicPr>
          <p:cNvPr id="13" name="nppt_16638072704459389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4632" y="2039310"/>
            <a:ext cx="1151164" cy="704128"/>
          </a:xfrm>
          <a:prstGeom prst="rect">
            <a:avLst/>
          </a:prstGeom>
        </p:spPr>
      </p:pic>
      <p:cxnSp>
        <p:nvCxnSpPr>
          <p:cNvPr id="14" name="nppt_16638072704459808"/>
          <p:cNvCxnSpPr>
            <a:stCxn id="9" idx="3"/>
            <a:endCxn id="4" idx="1"/>
          </p:cNvCxnSpPr>
          <p:nvPr/>
        </p:nvCxnSpPr>
        <p:spPr>
          <a:xfrm flipV="1">
            <a:off x="1850621" y="2171299"/>
            <a:ext cx="891664" cy="447675"/>
          </a:xfrm>
          <a:prstGeom prst="bentConnector3">
            <a:avLst>
              <a:gd name="adj1" fmla="val 49999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arrow"/>
            <a:tailEnd type="arrow"/>
          </a:ln>
        </p:spPr>
      </p:cxnSp>
      <p:sp>
        <p:nvSpPr>
          <p:cNvPr id="15" name="nppt_16638072704459839"/>
          <p:cNvSpPr/>
          <p:nvPr/>
        </p:nvSpPr>
        <p:spPr>
          <a:xfrm>
            <a:off x="2296453" y="2171164"/>
            <a:ext cx="449035" cy="216064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clone</a:t>
            </a:r>
          </a:p>
        </p:txBody>
      </p:sp>
      <p:pic>
        <p:nvPicPr>
          <p:cNvPr id="16" name="nppt_16638072704459994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0" y="1361674"/>
            <a:ext cx="2179511" cy="551688"/>
          </a:xfrm>
          <a:prstGeom prst="rect">
            <a:avLst/>
          </a:prstGeom>
        </p:spPr>
      </p:pic>
      <p:cxnSp>
        <p:nvCxnSpPr>
          <p:cNvPr id="17" name="nppt_166380727044510580"/>
          <p:cNvCxnSpPr>
            <a:stCxn id="16" idx="2"/>
            <a:endCxn id="4" idx="3"/>
          </p:cNvCxnSpPr>
          <p:nvPr/>
        </p:nvCxnSpPr>
        <p:spPr>
          <a:xfrm rot="5400000">
            <a:off x="6404636" y="1237780"/>
            <a:ext cx="257936" cy="1609101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arrow"/>
            <a:tailEnd type="arrow"/>
          </a:ln>
        </p:spPr>
      </p:cxnSp>
      <p:sp>
        <p:nvSpPr>
          <p:cNvPr id="18" name="nppt_166380727044510689"/>
          <p:cNvSpPr/>
          <p:nvPr/>
        </p:nvSpPr>
        <p:spPr>
          <a:xfrm>
            <a:off x="5875132" y="1930453"/>
            <a:ext cx="911678" cy="19565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Library clone</a:t>
            </a:r>
          </a:p>
        </p:txBody>
      </p:sp>
      <p:sp>
        <p:nvSpPr>
          <p:cNvPr id="19" name="nppt_166380727044510806"/>
          <p:cNvSpPr/>
          <p:nvPr/>
        </p:nvSpPr>
        <p:spPr>
          <a:xfrm>
            <a:off x="881062" y="3599088"/>
            <a:ext cx="778328" cy="553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100">
                <a:latin typeface="+mn-ea"/>
                <a:ea typeface="+mn-ea"/>
              </a:rPr>
              <a:t>Maven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100">
                <a:latin typeface="+mn-ea"/>
                <a:ea typeface="+mn-ea"/>
              </a:rPr>
              <a:t>Build</a:t>
            </a:r>
          </a:p>
        </p:txBody>
      </p:sp>
      <p:cxnSp>
        <p:nvCxnSpPr>
          <p:cNvPr id="20" name="nppt_166380727044511022"/>
          <p:cNvCxnSpPr>
            <a:stCxn id="4" idx="2"/>
            <a:endCxn id="19" idx="0"/>
          </p:cNvCxnSpPr>
          <p:nvPr/>
        </p:nvCxnSpPr>
        <p:spPr>
          <a:xfrm rot="5400000">
            <a:off x="2443866" y="1807284"/>
            <a:ext cx="618163" cy="2965443"/>
          </a:xfrm>
          <a:prstGeom prst="bentConnector3">
            <a:avLst>
              <a:gd name="adj1" fmla="val 49999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pic>
        <p:nvPicPr>
          <p:cNvPr id="21" name="nppt_16638072704451102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8977" y="3471181"/>
            <a:ext cx="803348" cy="809624"/>
          </a:xfrm>
          <a:prstGeom prst="rect">
            <a:avLst/>
          </a:prstGeom>
        </p:spPr>
      </p:pic>
      <p:pic>
        <p:nvPicPr>
          <p:cNvPr id="22" name="nppt_166380727044511337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8977" y="4660445"/>
            <a:ext cx="803348" cy="809624"/>
          </a:xfrm>
          <a:prstGeom prst="rect">
            <a:avLst/>
          </a:prstGeom>
        </p:spPr>
      </p:pic>
      <p:cxnSp>
        <p:nvCxnSpPr>
          <p:cNvPr id="23" name="nppt_166380727044511340"/>
          <p:cNvCxnSpPr>
            <a:stCxn id="19" idx="3"/>
            <a:endCxn id="21" idx="1"/>
          </p:cNvCxnSpPr>
          <p:nvPr/>
        </p:nvCxnSpPr>
        <p:spPr>
          <a:xfrm>
            <a:off x="1659390" y="3875993"/>
            <a:ext cx="1759586" cy="0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4" name="nppt_16638072704459802"/>
          <p:cNvCxnSpPr/>
          <p:nvPr/>
        </p:nvCxnSpPr>
        <p:spPr>
          <a:xfrm>
            <a:off x="1849890" y="1617208"/>
            <a:ext cx="892395" cy="554091"/>
          </a:xfrm>
          <a:prstGeom prst="bentConnector3">
            <a:avLst>
              <a:gd name="adj1" fmla="val 49999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25" name="nppt_166380727044511444"/>
          <p:cNvCxnSpPr>
            <a:stCxn id="19" idx="3"/>
            <a:endCxn id="22" idx="1"/>
          </p:cNvCxnSpPr>
          <p:nvPr/>
        </p:nvCxnSpPr>
        <p:spPr>
          <a:xfrm>
            <a:off x="1659390" y="3875993"/>
            <a:ext cx="1759586" cy="1189264"/>
          </a:xfrm>
          <a:prstGeom prst="bentConnector3">
            <a:avLst>
              <a:gd name="adj1" fmla="val 49999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26" name="nppt_166380727044511511"/>
          <p:cNvSpPr/>
          <p:nvPr/>
        </p:nvSpPr>
        <p:spPr>
          <a:xfrm>
            <a:off x="3418977" y="4280271"/>
            <a:ext cx="646339" cy="216064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b-was01</a:t>
            </a:r>
          </a:p>
        </p:txBody>
      </p:sp>
      <p:sp>
        <p:nvSpPr>
          <p:cNvPr id="27" name="nppt_166380727044511600"/>
          <p:cNvSpPr/>
          <p:nvPr/>
        </p:nvSpPr>
        <p:spPr>
          <a:xfrm>
            <a:off x="3418977" y="5470896"/>
            <a:ext cx="646339" cy="216064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b-was02</a:t>
            </a:r>
          </a:p>
        </p:txBody>
      </p:sp>
      <p:sp>
        <p:nvSpPr>
          <p:cNvPr id="28" name="nppt_166380727044511708"/>
          <p:cNvSpPr/>
          <p:nvPr/>
        </p:nvSpPr>
        <p:spPr>
          <a:xfrm>
            <a:off x="1659390" y="3661146"/>
            <a:ext cx="843642" cy="188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SSH Connect</a:t>
            </a:r>
          </a:p>
        </p:txBody>
      </p:sp>
      <p:sp>
        <p:nvSpPr>
          <p:cNvPr id="29" name="nppt_166380727044511868"/>
          <p:cNvSpPr/>
          <p:nvPr/>
        </p:nvSpPr>
        <p:spPr>
          <a:xfrm>
            <a:off x="5166632" y="4193720"/>
            <a:ext cx="778328" cy="553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100">
                <a:latin typeface="+mn-ea"/>
                <a:ea typeface="+mn-ea"/>
              </a:rPr>
              <a:t>WAR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100">
                <a:latin typeface="+mn-ea"/>
                <a:ea typeface="+mn-ea"/>
              </a:rPr>
              <a:t>Deploy</a:t>
            </a:r>
          </a:p>
        </p:txBody>
      </p:sp>
      <p:sp>
        <p:nvSpPr>
          <p:cNvPr id="30" name="nppt_166380727044511941"/>
          <p:cNvSpPr/>
          <p:nvPr/>
        </p:nvSpPr>
        <p:spPr>
          <a:xfrm>
            <a:off x="6881132" y="4193720"/>
            <a:ext cx="948417" cy="553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100">
                <a:latin typeface="+mn-ea"/>
                <a:ea typeface="+mn-ea"/>
              </a:rPr>
              <a:t>Complete</a:t>
            </a:r>
          </a:p>
        </p:txBody>
      </p:sp>
      <p:cxnSp>
        <p:nvCxnSpPr>
          <p:cNvPr id="31" name="nppt_166380727044511980"/>
          <p:cNvCxnSpPr>
            <a:stCxn id="21" idx="3"/>
            <a:endCxn id="29" idx="1"/>
          </p:cNvCxnSpPr>
          <p:nvPr/>
        </p:nvCxnSpPr>
        <p:spPr>
          <a:xfrm>
            <a:off x="4222326" y="3875993"/>
            <a:ext cx="944305" cy="594632"/>
          </a:xfrm>
          <a:prstGeom prst="bentConnector3">
            <a:avLst>
              <a:gd name="adj1" fmla="val 50000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2" name="nppt_166380727044511986"/>
          <p:cNvCxnSpPr>
            <a:stCxn id="22" idx="3"/>
            <a:endCxn id="29" idx="1"/>
          </p:cNvCxnSpPr>
          <p:nvPr/>
        </p:nvCxnSpPr>
        <p:spPr>
          <a:xfrm flipV="1">
            <a:off x="4222326" y="4470625"/>
            <a:ext cx="944305" cy="594632"/>
          </a:xfrm>
          <a:prstGeom prst="bentConnector3">
            <a:avLst>
              <a:gd name="adj1" fmla="val 50000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3" name="nppt_166380727044511992"/>
          <p:cNvCxnSpPr>
            <a:stCxn id="29" idx="3"/>
            <a:endCxn id="30" idx="1"/>
          </p:cNvCxnSpPr>
          <p:nvPr/>
        </p:nvCxnSpPr>
        <p:spPr>
          <a:xfrm>
            <a:off x="5944960" y="4470625"/>
            <a:ext cx="936171" cy="0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slide9_shape1"/>
          <p:cNvSpPr/>
          <p:nvPr/>
        </p:nvSpPr>
        <p:spPr>
          <a:xfrm>
            <a:off x="971600" y="497485"/>
            <a:ext cx="5698104" cy="102568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Basic - </a:t>
            </a:r>
            <a:r>
              <a:rPr lang="en-US" altLang="ko-KR" sz="1800" b="0" spc="0">
                <a:solidFill>
                  <a:srgbClr val="346d94"/>
                </a:solidFill>
                <a:latin typeface="+mn-cs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+mn-cs"/>
                <a:ea typeface="+mn-cs"/>
              </a:rPr>
              <a:t>JAVA Override, Overload 차이</a:t>
            </a:r>
          </a:p>
        </p:txBody>
      </p:sp>
      <p:sp>
        <p:nvSpPr>
          <p:cNvPr id="5" name="slide9_shape3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6638072704451257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625" y="1459366"/>
            <a:ext cx="7409089" cy="3095578"/>
          </a:xfrm>
          <a:prstGeom prst="rect">
            <a:avLst/>
          </a:prstGeom>
        </p:spPr>
      </p:pic>
      <p:sp>
        <p:nvSpPr>
          <p:cNvPr id="7" name="nppt_166380727044512657"/>
          <p:cNvSpPr/>
          <p:nvPr/>
        </p:nvSpPr>
        <p:spPr>
          <a:xfrm>
            <a:off x="717776" y="4742914"/>
            <a:ext cx="7817303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Override - 같은 메서드와 매개변수 구조. 부모 클래스의 상속 메서드를 재정의</a:t>
            </a:r>
          </a:p>
        </p:txBody>
      </p:sp>
      <p:sp>
        <p:nvSpPr>
          <p:cNvPr id="8" name="nppt_166380727044512866"/>
          <p:cNvSpPr/>
          <p:nvPr/>
        </p:nvSpPr>
        <p:spPr>
          <a:xfrm>
            <a:off x="724580" y="5321217"/>
            <a:ext cx="7817303" cy="36574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Overload - 같은 메서드명이나, 매개변수 구조가 다름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</dc:title>
  <dc:creator>네이버 한글캠페인</dc:creator>
  <cp:lastModifiedBy>카즈(abc2185)</cp:lastModifiedBy>
  <dcterms:modified xsi:type="dcterms:W3CDTF">2022-09-22T05:50:14Z</dcterms:modified>
</cp:coreProperties>
</file>